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5143500" type="screen16x9"/>
  <p:notesSz cx="6858000" cy="9144000"/>
  <p:embeddedFontLst>
    <p:embeddedFont>
      <p:font typeface="PT Serif" panose="020A0603040505020204" pitchFamily="18" charset="0"/>
      <p:regular r:id="rId20"/>
      <p:bold r:id="rId21"/>
      <p:italic r:id="rId22"/>
      <p:boldItalic r:id="rId23"/>
    </p:embeddedFont>
    <p:embeddedFont>
      <p:font typeface="Roboto" panose="02000000000000000000" pitchFamily="2"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54" y="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ef517560a8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ef517560a8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ebfd1dab6c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ebfd1dab6c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ef517560a8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ef517560a8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ebfd1dab6c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ebfd1dab6c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ebfd1dab6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ebfd1dab6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ebfd1dab6c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ebfd1dab6c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ef82feefda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ef82feefda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bfd060e6b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bfd060e6b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ef517560a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ef517560a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ef82feefda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ef82feefda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ef517560a8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ef517560a8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ef517560a8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ef517560a8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ef82feefda_4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ef82feefda_4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ef517560a8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ef517560a8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ebfd1dab6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ebfd1dab6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ef517560a8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ef517560a8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8.png"/><Relationship Id="rId5" Type="http://schemas.openxmlformats.org/officeDocument/2006/relationships/image" Target="../media/image16.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slideLayout" Target="../slideLayouts/slideLayout11.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22.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hyperlink" Target="https://screenrant.com/genshin-impact-wish-characters-weapons-banner-pull-rates/#:~:text=A%205%2Dstar%20Banner%20character,but%20are%20still%20fairly%20low." TargetMode="External"/><Relationship Id="rId5" Type="http://schemas.openxmlformats.org/officeDocument/2006/relationships/hyperlink" Target="https://www.systemrequirementslab.com/cyri/requirements/genshin-impact/20275" TargetMode="External"/><Relationship Id="rId4" Type="http://schemas.openxmlformats.org/officeDocument/2006/relationships/hyperlink" Target="https://genshin.mihoyo.com/en/gam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6.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7.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png"/><Relationship Id="rId5" Type="http://schemas.openxmlformats.org/officeDocument/2006/relationships/image" Target="../media/image10.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3.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subTitle" idx="1"/>
          </p:nvPr>
        </p:nvSpPr>
        <p:spPr>
          <a:xfrm>
            <a:off x="3331650" y="2938425"/>
            <a:ext cx="24807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000">
                <a:solidFill>
                  <a:srgbClr val="FFFFFF"/>
                </a:solidFill>
                <a:latin typeface="PT Serif"/>
                <a:ea typeface="PT Serif"/>
                <a:cs typeface="PT Serif"/>
                <a:sym typeface="PT Serif"/>
              </a:rPr>
              <a:t>TAP TO BEGIN</a:t>
            </a:r>
            <a:endParaRPr sz="2000">
              <a:solidFill>
                <a:srgbClr val="FFFFFF"/>
              </a:solidFill>
              <a:latin typeface="PT Serif"/>
              <a:ea typeface="PT Serif"/>
              <a:cs typeface="PT Serif"/>
              <a:sym typeface="PT Serif"/>
            </a:endParaRPr>
          </a:p>
        </p:txBody>
      </p:sp>
      <p:pic>
        <p:nvPicPr>
          <p:cNvPr id="55" name="Google Shape;55;p13"/>
          <p:cNvPicPr preferRelativeResize="0"/>
          <p:nvPr/>
        </p:nvPicPr>
        <p:blipFill>
          <a:blip r:embed="rId6">
            <a:alphaModFix/>
          </a:blip>
          <a:stretch>
            <a:fillRect/>
          </a:stretch>
        </p:blipFill>
        <p:spPr>
          <a:xfrm>
            <a:off x="3331600" y="2797175"/>
            <a:ext cx="2480800" cy="141250"/>
          </a:xfrm>
          <a:prstGeom prst="rect">
            <a:avLst/>
          </a:prstGeom>
          <a:noFill/>
          <a:ln>
            <a:noFill/>
          </a:ln>
        </p:spPr>
      </p:pic>
      <p:pic>
        <p:nvPicPr>
          <p:cNvPr id="56" name="Google Shape;56;p13"/>
          <p:cNvPicPr preferRelativeResize="0"/>
          <p:nvPr/>
        </p:nvPicPr>
        <p:blipFill rotWithShape="1">
          <a:blip r:embed="rId7">
            <a:alphaModFix/>
          </a:blip>
          <a:srcRect l="-42721" t="-126170" r="69643" b="126170"/>
          <a:stretch/>
        </p:blipFill>
        <p:spPr>
          <a:xfrm>
            <a:off x="-1504476" y="1549850"/>
            <a:ext cx="8255700" cy="580050"/>
          </a:xfrm>
          <a:prstGeom prst="rect">
            <a:avLst/>
          </a:prstGeom>
          <a:noFill/>
          <a:ln>
            <a:noFill/>
          </a:ln>
        </p:spPr>
      </p:pic>
      <p:sp>
        <p:nvSpPr>
          <p:cNvPr id="57" name="Google Shape;57;p13"/>
          <p:cNvSpPr txBox="1"/>
          <p:nvPr/>
        </p:nvSpPr>
        <p:spPr>
          <a:xfrm>
            <a:off x="1207200" y="1790025"/>
            <a:ext cx="67296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a:solidFill>
                  <a:schemeClr val="lt1"/>
                </a:solidFill>
                <a:latin typeface="PT Serif"/>
                <a:ea typeface="PT Serif"/>
                <a:cs typeface="PT Serif"/>
                <a:sym typeface="PT Serif"/>
              </a:rPr>
              <a:t>Genshin Impact Game Evaluation</a:t>
            </a:r>
            <a:endParaRPr sz="3200">
              <a:solidFill>
                <a:schemeClr val="lt1"/>
              </a:solidFill>
              <a:latin typeface="PT Serif"/>
              <a:ea typeface="PT Serif"/>
              <a:cs typeface="PT Serif"/>
              <a:sym typeface="PT Serif"/>
            </a:endParaRPr>
          </a:p>
        </p:txBody>
      </p:sp>
      <p:pic>
        <p:nvPicPr>
          <p:cNvPr id="2" name="Audio 1">
            <a:hlinkClick r:id="" action="ppaction://media"/>
            <a:extLst>
              <a:ext uri="{FF2B5EF4-FFF2-40B4-BE49-F238E27FC236}">
                <a16:creationId xmlns:a16="http://schemas.microsoft.com/office/drawing/2014/main" id="{7C9D04E1-17B0-424F-A88C-37C34E942C7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928"/>
    </mc:Choice>
    <mc:Fallback>
      <p:transition spd="slow" advTm="5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10"/>
        <p:cNvGrpSpPr/>
        <p:nvPr/>
      </p:nvGrpSpPr>
      <p:grpSpPr>
        <a:xfrm>
          <a:off x="0" y="0"/>
          <a:ext cx="0" cy="0"/>
          <a:chOff x="0" y="0"/>
          <a:chExt cx="0" cy="0"/>
        </a:xfrm>
      </p:grpSpPr>
      <p:sp>
        <p:nvSpPr>
          <p:cNvPr id="111" name="Google Shape;111;p22"/>
          <p:cNvSpPr txBox="1"/>
          <p:nvPr/>
        </p:nvSpPr>
        <p:spPr>
          <a:xfrm>
            <a:off x="341150" y="367400"/>
            <a:ext cx="77151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rPr>
              <a:t>Special Features:</a:t>
            </a:r>
            <a:endParaRPr b="1">
              <a:solidFill>
                <a:schemeClr val="lt1"/>
              </a:solidFill>
            </a:endParaRPr>
          </a:p>
          <a:p>
            <a:pPr marL="0" lvl="0" indent="0" algn="l" rtl="0">
              <a:spcBef>
                <a:spcPts val="0"/>
              </a:spcBef>
              <a:spcAft>
                <a:spcPts val="0"/>
              </a:spcAft>
              <a:buNone/>
            </a:pPr>
            <a:endParaRPr b="1">
              <a:solidFill>
                <a:schemeClr val="lt1"/>
              </a:solidFill>
            </a:endParaRPr>
          </a:p>
          <a:p>
            <a:pPr marL="0" lvl="0" indent="0" algn="l" rtl="0">
              <a:spcBef>
                <a:spcPts val="0"/>
              </a:spcBef>
              <a:spcAft>
                <a:spcPts val="0"/>
              </a:spcAft>
              <a:buNone/>
            </a:pPr>
            <a:r>
              <a:rPr lang="en">
                <a:solidFill>
                  <a:schemeClr val="lt1"/>
                </a:solidFill>
              </a:rPr>
              <a:t>In Genshin Impact, there is a system known as the character/weapon wish system which is how you get characters or weapons to play the game with. This is based on rolling for the characters/weapons with primogems and the higher the rarity, the harder it is to roll.</a:t>
            </a:r>
            <a:endParaRPr>
              <a:solidFill>
                <a:schemeClr val="lt1"/>
              </a:solidFill>
            </a:endParaRPr>
          </a:p>
        </p:txBody>
      </p:sp>
      <p:pic>
        <p:nvPicPr>
          <p:cNvPr id="112" name="Google Shape;112;p22"/>
          <p:cNvPicPr preferRelativeResize="0"/>
          <p:nvPr/>
        </p:nvPicPr>
        <p:blipFill>
          <a:blip r:embed="rId6">
            <a:alphaModFix/>
          </a:blip>
          <a:stretch>
            <a:fillRect/>
          </a:stretch>
        </p:blipFill>
        <p:spPr>
          <a:xfrm>
            <a:off x="1299425" y="1695100"/>
            <a:ext cx="5798533" cy="3261675"/>
          </a:xfrm>
          <a:prstGeom prst="rect">
            <a:avLst/>
          </a:prstGeom>
          <a:noFill/>
          <a:ln>
            <a:noFill/>
          </a:ln>
        </p:spPr>
      </p:pic>
      <p:pic>
        <p:nvPicPr>
          <p:cNvPr id="3" name="Audio 2">
            <a:hlinkClick r:id="" action="ppaction://media"/>
            <a:extLst>
              <a:ext uri="{FF2B5EF4-FFF2-40B4-BE49-F238E27FC236}">
                <a16:creationId xmlns:a16="http://schemas.microsoft.com/office/drawing/2014/main" id="{0C12B0EC-A47A-4F7C-BC66-9262C5C347D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416"/>
    </mc:Choice>
    <mc:Fallback>
      <p:transition spd="slow" advTm="18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6"/>
        <p:cNvGrpSpPr/>
        <p:nvPr/>
      </p:nvGrpSpPr>
      <p:grpSpPr>
        <a:xfrm>
          <a:off x="0" y="0"/>
          <a:ext cx="0" cy="0"/>
          <a:chOff x="0" y="0"/>
          <a:chExt cx="0" cy="0"/>
        </a:xfrm>
      </p:grpSpPr>
      <p:sp>
        <p:nvSpPr>
          <p:cNvPr id="117" name="Google Shape;117;p23"/>
          <p:cNvSpPr txBox="1">
            <a:spLocks noGrp="1"/>
          </p:cNvSpPr>
          <p:nvPr>
            <p:ph type="subTitle" idx="1"/>
          </p:nvPr>
        </p:nvSpPr>
        <p:spPr>
          <a:xfrm>
            <a:off x="3331650" y="2938425"/>
            <a:ext cx="24807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000">
                <a:solidFill>
                  <a:srgbClr val="FFFFFF"/>
                </a:solidFill>
                <a:latin typeface="PT Serif"/>
                <a:ea typeface="PT Serif"/>
                <a:cs typeface="PT Serif"/>
                <a:sym typeface="PT Serif"/>
              </a:rPr>
              <a:t>TAP TO BEGIN</a:t>
            </a:r>
            <a:endParaRPr sz="2000">
              <a:solidFill>
                <a:srgbClr val="FFFFFF"/>
              </a:solidFill>
              <a:latin typeface="PT Serif"/>
              <a:ea typeface="PT Serif"/>
              <a:cs typeface="PT Serif"/>
              <a:sym typeface="PT Serif"/>
            </a:endParaRPr>
          </a:p>
        </p:txBody>
      </p:sp>
      <p:pic>
        <p:nvPicPr>
          <p:cNvPr id="118" name="Google Shape;118;p23"/>
          <p:cNvPicPr preferRelativeResize="0"/>
          <p:nvPr/>
        </p:nvPicPr>
        <p:blipFill>
          <a:blip r:embed="rId4">
            <a:alphaModFix/>
          </a:blip>
          <a:stretch>
            <a:fillRect/>
          </a:stretch>
        </p:blipFill>
        <p:spPr>
          <a:xfrm>
            <a:off x="3331600" y="2797175"/>
            <a:ext cx="2480800" cy="141250"/>
          </a:xfrm>
          <a:prstGeom prst="rect">
            <a:avLst/>
          </a:prstGeom>
          <a:noFill/>
          <a:ln>
            <a:noFill/>
          </a:ln>
        </p:spPr>
      </p:pic>
      <p:pic>
        <p:nvPicPr>
          <p:cNvPr id="119" name="Google Shape;119;p23"/>
          <p:cNvPicPr preferRelativeResize="0"/>
          <p:nvPr/>
        </p:nvPicPr>
        <p:blipFill rotWithShape="1">
          <a:blip r:embed="rId5">
            <a:alphaModFix/>
          </a:blip>
          <a:srcRect l="-42721" t="-126170" r="69643" b="126170"/>
          <a:stretch/>
        </p:blipFill>
        <p:spPr>
          <a:xfrm>
            <a:off x="-1504476" y="1549850"/>
            <a:ext cx="8255700" cy="580050"/>
          </a:xfrm>
          <a:prstGeom prst="rect">
            <a:avLst/>
          </a:prstGeom>
          <a:noFill/>
          <a:ln>
            <a:noFill/>
          </a:ln>
        </p:spPr>
      </p:pic>
      <p:sp>
        <p:nvSpPr>
          <p:cNvPr id="120" name="Google Shape;120;p23"/>
          <p:cNvSpPr txBox="1"/>
          <p:nvPr/>
        </p:nvSpPr>
        <p:spPr>
          <a:xfrm>
            <a:off x="1207200" y="1790025"/>
            <a:ext cx="67296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a:solidFill>
                  <a:schemeClr val="lt1"/>
                </a:solidFill>
                <a:latin typeface="PT Serif"/>
                <a:ea typeface="PT Serif"/>
                <a:cs typeface="PT Serif"/>
                <a:sym typeface="PT Serif"/>
              </a:rPr>
              <a:t>Game Review</a:t>
            </a:r>
            <a:endParaRPr sz="3200">
              <a:solidFill>
                <a:schemeClr val="lt1"/>
              </a:solidFill>
              <a:latin typeface="PT Serif"/>
              <a:ea typeface="PT Serif"/>
              <a:cs typeface="PT Serif"/>
              <a:sym typeface="PT Serif"/>
            </a:endParaRPr>
          </a:p>
        </p:txBody>
      </p:sp>
    </p:spTree>
  </p:cSld>
  <p:clrMapOvr>
    <a:masterClrMapping/>
  </p:clrMapOvr>
  <mc:AlternateContent xmlns:mc="http://schemas.openxmlformats.org/markup-compatibility/2006">
    <mc:Choice xmlns:p14="http://schemas.microsoft.com/office/powerpoint/2010/main" Requires="p14">
      <p:transition spd="slow" p14:dur="2000" advTm="1681"/>
    </mc:Choice>
    <mc:Fallback>
      <p:transition spd="slow" advTm="168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24"/>
        <p:cNvGrpSpPr/>
        <p:nvPr/>
      </p:nvGrpSpPr>
      <p:grpSpPr>
        <a:xfrm>
          <a:off x="0" y="0"/>
          <a:ext cx="0" cy="0"/>
          <a:chOff x="0" y="0"/>
          <a:chExt cx="0" cy="0"/>
        </a:xfrm>
      </p:grpSpPr>
      <p:sp>
        <p:nvSpPr>
          <p:cNvPr id="125" name="Google Shape;125;p24"/>
          <p:cNvSpPr txBox="1"/>
          <p:nvPr/>
        </p:nvSpPr>
        <p:spPr>
          <a:xfrm>
            <a:off x="446125" y="367400"/>
            <a:ext cx="83187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a:solidFill>
                  <a:schemeClr val="lt1"/>
                </a:solidFill>
              </a:rPr>
              <a:t>The Good </a:t>
            </a:r>
            <a:endParaRPr sz="2400" b="1">
              <a:solidFill>
                <a:schemeClr val="lt1"/>
              </a:solidFill>
            </a:endParaRPr>
          </a:p>
        </p:txBody>
      </p:sp>
      <p:sp>
        <p:nvSpPr>
          <p:cNvPr id="126" name="Google Shape;126;p24"/>
          <p:cNvSpPr txBox="1"/>
          <p:nvPr/>
        </p:nvSpPr>
        <p:spPr>
          <a:xfrm>
            <a:off x="433000" y="921500"/>
            <a:ext cx="4238100" cy="4186800"/>
          </a:xfrm>
          <a:prstGeom prst="rect">
            <a:avLst/>
          </a:prstGeom>
          <a:noFill/>
          <a:ln>
            <a:noFill/>
          </a:ln>
        </p:spPr>
        <p:txBody>
          <a:bodyPr spcFirstLastPara="1" wrap="square" lIns="91425" tIns="91425" rIns="91425" bIns="91425" anchor="t" anchorCtr="0">
            <a:spAutoFit/>
          </a:bodyPr>
          <a:lstStyle/>
          <a:p>
            <a:pPr marL="457200" lvl="0" indent="-311150" algn="l" rtl="0">
              <a:spcBef>
                <a:spcPts val="0"/>
              </a:spcBef>
              <a:spcAft>
                <a:spcPts val="0"/>
              </a:spcAft>
              <a:buClr>
                <a:schemeClr val="lt1"/>
              </a:buClr>
              <a:buSzPts val="1300"/>
              <a:buChar char="●"/>
            </a:pPr>
            <a:r>
              <a:rPr lang="en" sz="1300">
                <a:solidFill>
                  <a:schemeClr val="lt1"/>
                </a:solidFill>
              </a:rPr>
              <a:t>Exploration of the world is interesting because of the different regions and large, open world map</a:t>
            </a:r>
            <a:endParaRPr sz="1300">
              <a:solidFill>
                <a:schemeClr val="lt1"/>
              </a:solidFill>
            </a:endParaRPr>
          </a:p>
          <a:p>
            <a:pPr marL="457200" lvl="0" indent="-311150" algn="l" rtl="0">
              <a:spcBef>
                <a:spcPts val="0"/>
              </a:spcBef>
              <a:spcAft>
                <a:spcPts val="0"/>
              </a:spcAft>
              <a:buClr>
                <a:schemeClr val="lt1"/>
              </a:buClr>
              <a:buSzPts val="1300"/>
              <a:buChar char="●"/>
            </a:pPr>
            <a:r>
              <a:rPr lang="en" sz="1300">
                <a:solidFill>
                  <a:schemeClr val="lt1"/>
                </a:solidFill>
              </a:rPr>
              <a:t>Puzzles and items to collect in the map are fun and give good incentives to do them</a:t>
            </a:r>
            <a:endParaRPr sz="1300">
              <a:solidFill>
                <a:schemeClr val="lt1"/>
              </a:solidFill>
            </a:endParaRPr>
          </a:p>
          <a:p>
            <a:pPr marL="457200" lvl="0" indent="-311150" algn="l" rtl="0">
              <a:spcBef>
                <a:spcPts val="0"/>
              </a:spcBef>
              <a:spcAft>
                <a:spcPts val="0"/>
              </a:spcAft>
              <a:buClr>
                <a:schemeClr val="lt1"/>
              </a:buClr>
              <a:buSzPts val="1300"/>
              <a:buChar char="●"/>
            </a:pPr>
            <a:r>
              <a:rPr lang="en" sz="1300">
                <a:solidFill>
                  <a:schemeClr val="lt1"/>
                </a:solidFill>
              </a:rPr>
              <a:t>Combat and different character skills are easy to understand and fun to engage with because of elemental reactions</a:t>
            </a:r>
            <a:endParaRPr sz="1300">
              <a:solidFill>
                <a:schemeClr val="lt1"/>
              </a:solidFill>
            </a:endParaRPr>
          </a:p>
          <a:p>
            <a:pPr marL="457200" lvl="0" indent="-311150" algn="l" rtl="0">
              <a:spcBef>
                <a:spcPts val="0"/>
              </a:spcBef>
              <a:spcAft>
                <a:spcPts val="0"/>
              </a:spcAft>
              <a:buClr>
                <a:schemeClr val="lt1"/>
              </a:buClr>
              <a:buSzPts val="1300"/>
              <a:buChar char="●"/>
            </a:pPr>
            <a:r>
              <a:rPr lang="en" sz="1300">
                <a:solidFill>
                  <a:schemeClr val="lt1"/>
                </a:solidFill>
              </a:rPr>
              <a:t>Characters feel different and unique to play</a:t>
            </a:r>
            <a:endParaRPr sz="1300">
              <a:solidFill>
                <a:schemeClr val="lt1"/>
              </a:solidFill>
            </a:endParaRPr>
          </a:p>
          <a:p>
            <a:pPr marL="457200" lvl="0" indent="-311150" algn="l" rtl="0">
              <a:spcBef>
                <a:spcPts val="0"/>
              </a:spcBef>
              <a:spcAft>
                <a:spcPts val="0"/>
              </a:spcAft>
              <a:buClr>
                <a:schemeClr val="lt1"/>
              </a:buClr>
              <a:buSzPts val="1300"/>
              <a:buChar char="●"/>
            </a:pPr>
            <a:r>
              <a:rPr lang="en" sz="1300">
                <a:solidFill>
                  <a:schemeClr val="lt1"/>
                </a:solidFill>
              </a:rPr>
              <a:t>Daily and weekly missions give you a reason to log in everyday and play at least a little bit</a:t>
            </a:r>
            <a:endParaRPr sz="1300">
              <a:solidFill>
                <a:schemeClr val="lt1"/>
              </a:solidFill>
            </a:endParaRPr>
          </a:p>
          <a:p>
            <a:pPr marL="457200" lvl="0" indent="-311150" algn="l" rtl="0">
              <a:spcBef>
                <a:spcPts val="0"/>
              </a:spcBef>
              <a:spcAft>
                <a:spcPts val="0"/>
              </a:spcAft>
              <a:buClr>
                <a:schemeClr val="lt1"/>
              </a:buClr>
              <a:buSzPts val="1300"/>
              <a:buChar char="●"/>
            </a:pPr>
            <a:r>
              <a:rPr lang="en" sz="1300">
                <a:solidFill>
                  <a:schemeClr val="lt1"/>
                </a:solidFill>
              </a:rPr>
              <a:t>Different limited events are unique (tower defense, fishing, challenge combat quests)</a:t>
            </a:r>
            <a:endParaRPr sz="1300">
              <a:solidFill>
                <a:schemeClr val="lt1"/>
              </a:solidFill>
            </a:endParaRPr>
          </a:p>
          <a:p>
            <a:pPr marL="457200" lvl="0" indent="-311150" algn="l" rtl="0">
              <a:spcBef>
                <a:spcPts val="0"/>
              </a:spcBef>
              <a:spcAft>
                <a:spcPts val="0"/>
              </a:spcAft>
              <a:buClr>
                <a:schemeClr val="lt1"/>
              </a:buClr>
              <a:buSzPts val="1300"/>
              <a:buChar char="●"/>
            </a:pPr>
            <a:r>
              <a:rPr lang="en" sz="1300">
                <a:solidFill>
                  <a:schemeClr val="lt1"/>
                </a:solidFill>
              </a:rPr>
              <a:t>Although there is no PvP, the Spiral Abyss gives you a challenge to test your team-building skills and strategies on a solo level (and great rewards too!)</a:t>
            </a:r>
            <a:endParaRPr sz="1300">
              <a:solidFill>
                <a:schemeClr val="lt1"/>
              </a:solidFill>
            </a:endParaRPr>
          </a:p>
          <a:p>
            <a:pPr marL="457200" lvl="0" indent="-311150" algn="l" rtl="0">
              <a:spcBef>
                <a:spcPts val="0"/>
              </a:spcBef>
              <a:spcAft>
                <a:spcPts val="0"/>
              </a:spcAft>
              <a:buClr>
                <a:schemeClr val="lt1"/>
              </a:buClr>
              <a:buSzPts val="1300"/>
              <a:buChar char="●"/>
            </a:pPr>
            <a:r>
              <a:rPr lang="en" sz="1300">
                <a:solidFill>
                  <a:schemeClr val="lt1"/>
                </a:solidFill>
              </a:rPr>
              <a:t>The game is updating often and still expanding</a:t>
            </a:r>
            <a:endParaRPr sz="1300">
              <a:solidFill>
                <a:schemeClr val="lt1"/>
              </a:solidFill>
            </a:endParaRPr>
          </a:p>
          <a:p>
            <a:pPr marL="457200" lvl="0" indent="-311150" algn="l" rtl="0">
              <a:spcBef>
                <a:spcPts val="0"/>
              </a:spcBef>
              <a:spcAft>
                <a:spcPts val="0"/>
              </a:spcAft>
              <a:buClr>
                <a:schemeClr val="lt1"/>
              </a:buClr>
              <a:buSzPts val="1300"/>
              <a:buChar char="●"/>
            </a:pPr>
            <a:r>
              <a:rPr lang="en" sz="1300">
                <a:solidFill>
                  <a:schemeClr val="lt1"/>
                </a:solidFill>
              </a:rPr>
              <a:t>Characters and weapons at lower rarities are still useful</a:t>
            </a:r>
            <a:endParaRPr sz="1300">
              <a:solidFill>
                <a:schemeClr val="lt1"/>
              </a:solidFill>
            </a:endParaRPr>
          </a:p>
          <a:p>
            <a:pPr marL="457200" lvl="0" indent="-311150" algn="l" rtl="0">
              <a:spcBef>
                <a:spcPts val="0"/>
              </a:spcBef>
              <a:spcAft>
                <a:spcPts val="0"/>
              </a:spcAft>
              <a:buClr>
                <a:schemeClr val="lt1"/>
              </a:buClr>
              <a:buSzPts val="1300"/>
              <a:buChar char="●"/>
            </a:pPr>
            <a:r>
              <a:rPr lang="en" sz="1300">
                <a:solidFill>
                  <a:schemeClr val="lt1"/>
                </a:solidFill>
              </a:rPr>
              <a:t>Wish system has a “pity system”</a:t>
            </a:r>
            <a:endParaRPr sz="1300">
              <a:solidFill>
                <a:schemeClr val="lt1"/>
              </a:solidFill>
            </a:endParaRPr>
          </a:p>
        </p:txBody>
      </p:sp>
      <p:pic>
        <p:nvPicPr>
          <p:cNvPr id="127" name="Google Shape;127;p24"/>
          <p:cNvPicPr preferRelativeResize="0"/>
          <p:nvPr/>
        </p:nvPicPr>
        <p:blipFill>
          <a:blip r:embed="rId6">
            <a:alphaModFix/>
          </a:blip>
          <a:stretch>
            <a:fillRect/>
          </a:stretch>
        </p:blipFill>
        <p:spPr>
          <a:xfrm>
            <a:off x="4940304" y="1141550"/>
            <a:ext cx="4021426" cy="3326750"/>
          </a:xfrm>
          <a:prstGeom prst="rect">
            <a:avLst/>
          </a:prstGeom>
          <a:noFill/>
          <a:ln>
            <a:noFill/>
          </a:ln>
        </p:spPr>
      </p:pic>
      <p:pic>
        <p:nvPicPr>
          <p:cNvPr id="3" name="Audio 2">
            <a:hlinkClick r:id="" action="ppaction://media"/>
            <a:extLst>
              <a:ext uri="{FF2B5EF4-FFF2-40B4-BE49-F238E27FC236}">
                <a16:creationId xmlns:a16="http://schemas.microsoft.com/office/drawing/2014/main" id="{C3E59449-4CFB-4817-AADA-4E45D64BA8F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3342"/>
    </mc:Choice>
    <mc:Fallback>
      <p:transition spd="slow" advTm="103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31"/>
        <p:cNvGrpSpPr/>
        <p:nvPr/>
      </p:nvGrpSpPr>
      <p:grpSpPr>
        <a:xfrm>
          <a:off x="0" y="0"/>
          <a:ext cx="0" cy="0"/>
          <a:chOff x="0" y="0"/>
          <a:chExt cx="0" cy="0"/>
        </a:xfrm>
      </p:grpSpPr>
      <p:sp>
        <p:nvSpPr>
          <p:cNvPr id="132" name="Google Shape;132;p25"/>
          <p:cNvSpPr txBox="1"/>
          <p:nvPr/>
        </p:nvSpPr>
        <p:spPr>
          <a:xfrm>
            <a:off x="446125" y="367400"/>
            <a:ext cx="83187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a:solidFill>
                  <a:schemeClr val="lt1"/>
                </a:solidFill>
              </a:rPr>
              <a:t>The Bad</a:t>
            </a:r>
            <a:endParaRPr sz="2400" b="1">
              <a:solidFill>
                <a:schemeClr val="lt1"/>
              </a:solidFill>
            </a:endParaRPr>
          </a:p>
        </p:txBody>
      </p:sp>
      <p:sp>
        <p:nvSpPr>
          <p:cNvPr id="133" name="Google Shape;133;p25"/>
          <p:cNvSpPr txBox="1"/>
          <p:nvPr/>
        </p:nvSpPr>
        <p:spPr>
          <a:xfrm>
            <a:off x="433000" y="921500"/>
            <a:ext cx="4067700" cy="4186800"/>
          </a:xfrm>
          <a:prstGeom prst="rect">
            <a:avLst/>
          </a:prstGeom>
          <a:noFill/>
          <a:ln>
            <a:noFill/>
          </a:ln>
        </p:spPr>
        <p:txBody>
          <a:bodyPr spcFirstLastPara="1" wrap="square" lIns="91425" tIns="91425" rIns="91425" bIns="91425" anchor="t" anchorCtr="0">
            <a:spAutoFit/>
          </a:bodyPr>
          <a:lstStyle/>
          <a:p>
            <a:pPr marL="457200" lvl="0" indent="-311150" algn="l" rtl="0">
              <a:spcBef>
                <a:spcPts val="0"/>
              </a:spcBef>
              <a:spcAft>
                <a:spcPts val="0"/>
              </a:spcAft>
              <a:buClr>
                <a:schemeClr val="lt1"/>
              </a:buClr>
              <a:buSzPts val="1300"/>
              <a:buChar char="●"/>
            </a:pPr>
            <a:r>
              <a:rPr lang="en" sz="1300" dirty="0">
                <a:solidFill>
                  <a:schemeClr val="lt1"/>
                </a:solidFill>
              </a:rPr>
              <a:t>Character/weapon wish system rates are very low and difficult to get higher rarity (0.6% for a 5* which is the highest rarity)</a:t>
            </a:r>
            <a:endParaRPr sz="1300" dirty="0">
              <a:solidFill>
                <a:schemeClr val="lt1"/>
              </a:solidFill>
            </a:endParaRPr>
          </a:p>
          <a:p>
            <a:pPr marL="457200" lvl="0" indent="-311150" algn="l" rtl="0">
              <a:spcBef>
                <a:spcPts val="0"/>
              </a:spcBef>
              <a:spcAft>
                <a:spcPts val="0"/>
              </a:spcAft>
              <a:buClr>
                <a:schemeClr val="lt1"/>
              </a:buClr>
              <a:buSzPts val="1300"/>
              <a:buChar char="●"/>
            </a:pPr>
            <a:r>
              <a:rPr lang="en" sz="1300" dirty="0">
                <a:solidFill>
                  <a:schemeClr val="lt1"/>
                </a:solidFill>
              </a:rPr>
              <a:t>Limited banner character on rate up is NOT guaranteed unless you get “pity-broken” once before</a:t>
            </a:r>
            <a:endParaRPr sz="1300" dirty="0">
              <a:solidFill>
                <a:schemeClr val="lt1"/>
              </a:solidFill>
            </a:endParaRPr>
          </a:p>
          <a:p>
            <a:pPr marL="457200" lvl="0" indent="-311150" algn="l" rtl="0">
              <a:spcBef>
                <a:spcPts val="0"/>
              </a:spcBef>
              <a:spcAft>
                <a:spcPts val="0"/>
              </a:spcAft>
              <a:buClr>
                <a:schemeClr val="lt1"/>
              </a:buClr>
              <a:buSzPts val="1300"/>
              <a:buChar char="●"/>
            </a:pPr>
            <a:r>
              <a:rPr lang="en" sz="1300" dirty="0">
                <a:solidFill>
                  <a:schemeClr val="lt1"/>
                </a:solidFill>
              </a:rPr>
              <a:t>Essentially a gambling game</a:t>
            </a:r>
            <a:endParaRPr sz="1300" dirty="0">
              <a:solidFill>
                <a:schemeClr val="lt1"/>
              </a:solidFill>
            </a:endParaRPr>
          </a:p>
          <a:p>
            <a:pPr marL="457200" lvl="0" indent="-311150" algn="l" rtl="0">
              <a:spcBef>
                <a:spcPts val="0"/>
              </a:spcBef>
              <a:spcAft>
                <a:spcPts val="0"/>
              </a:spcAft>
              <a:buClr>
                <a:schemeClr val="lt1"/>
              </a:buClr>
              <a:buSzPts val="1300"/>
              <a:buChar char="●"/>
            </a:pPr>
            <a:r>
              <a:rPr lang="en" sz="1300" dirty="0">
                <a:solidFill>
                  <a:schemeClr val="lt1"/>
                </a:solidFill>
              </a:rPr>
              <a:t>Artifacts for characters also have rng issues with substat leveling</a:t>
            </a:r>
            <a:endParaRPr sz="1300" dirty="0">
              <a:solidFill>
                <a:schemeClr val="lt1"/>
              </a:solidFill>
            </a:endParaRPr>
          </a:p>
          <a:p>
            <a:pPr marL="457200" lvl="0" indent="-311150" algn="l" rtl="0">
              <a:spcBef>
                <a:spcPts val="0"/>
              </a:spcBef>
              <a:spcAft>
                <a:spcPts val="0"/>
              </a:spcAft>
              <a:buClr>
                <a:schemeClr val="lt1"/>
              </a:buClr>
              <a:buSzPts val="1300"/>
              <a:buChar char="●"/>
            </a:pPr>
            <a:r>
              <a:rPr lang="en" sz="1300" dirty="0">
                <a:solidFill>
                  <a:schemeClr val="lt1"/>
                </a:solidFill>
              </a:rPr>
              <a:t>You can not grind infinitely because of the resin system which is essentially stamina for farming artifacts, weapon leveling materials, character leveling materials, and talent books</a:t>
            </a:r>
            <a:endParaRPr sz="1300" dirty="0">
              <a:solidFill>
                <a:schemeClr val="lt1"/>
              </a:solidFill>
            </a:endParaRPr>
          </a:p>
          <a:p>
            <a:pPr marL="457200" lvl="0" indent="-311150" algn="l" rtl="0">
              <a:spcBef>
                <a:spcPts val="0"/>
              </a:spcBef>
              <a:spcAft>
                <a:spcPts val="0"/>
              </a:spcAft>
              <a:buClr>
                <a:schemeClr val="lt1"/>
              </a:buClr>
              <a:buSzPts val="1300"/>
              <a:buChar char="●"/>
            </a:pPr>
            <a:r>
              <a:rPr lang="en" sz="1300" dirty="0">
                <a:solidFill>
                  <a:schemeClr val="lt1"/>
                </a:solidFill>
              </a:rPr>
              <a:t>The resin system also has very limited resin (you can use resin moons to get more, but not a full refill)</a:t>
            </a:r>
            <a:endParaRPr sz="1300" dirty="0">
              <a:solidFill>
                <a:schemeClr val="lt1"/>
              </a:solidFill>
            </a:endParaRPr>
          </a:p>
          <a:p>
            <a:pPr marL="457200" lvl="0" indent="-311150" algn="l" rtl="0">
              <a:spcBef>
                <a:spcPts val="0"/>
              </a:spcBef>
              <a:spcAft>
                <a:spcPts val="0"/>
              </a:spcAft>
              <a:buClr>
                <a:schemeClr val="lt1"/>
              </a:buClr>
              <a:buSzPts val="1300"/>
              <a:buChar char="●"/>
            </a:pPr>
            <a:r>
              <a:rPr lang="en" sz="1300" dirty="0">
                <a:solidFill>
                  <a:schemeClr val="lt1"/>
                </a:solidFill>
              </a:rPr>
              <a:t>Primogems (currency for wishing) is handed out very scarcely</a:t>
            </a:r>
            <a:endParaRPr sz="1300" dirty="0">
              <a:solidFill>
                <a:schemeClr val="lt1"/>
              </a:solidFill>
            </a:endParaRPr>
          </a:p>
          <a:p>
            <a:pPr marL="457200" lvl="0" indent="-311150" algn="l" rtl="0">
              <a:spcBef>
                <a:spcPts val="0"/>
              </a:spcBef>
              <a:spcAft>
                <a:spcPts val="0"/>
              </a:spcAft>
              <a:buClr>
                <a:schemeClr val="lt1"/>
              </a:buClr>
              <a:buSzPts val="1300"/>
              <a:buChar char="●"/>
            </a:pPr>
            <a:r>
              <a:rPr lang="en" sz="1300" dirty="0">
                <a:solidFill>
                  <a:schemeClr val="lt1"/>
                </a:solidFill>
              </a:rPr>
              <a:t>Security system for your account is not well handled or very secure</a:t>
            </a:r>
            <a:endParaRPr sz="1300" dirty="0">
              <a:solidFill>
                <a:schemeClr val="lt1"/>
              </a:solidFill>
            </a:endParaRPr>
          </a:p>
        </p:txBody>
      </p:sp>
      <p:pic>
        <p:nvPicPr>
          <p:cNvPr id="134" name="Google Shape;134;p25"/>
          <p:cNvPicPr preferRelativeResize="0"/>
          <p:nvPr/>
        </p:nvPicPr>
        <p:blipFill>
          <a:blip r:embed="rId6">
            <a:alphaModFix/>
          </a:blip>
          <a:stretch>
            <a:fillRect/>
          </a:stretch>
        </p:blipFill>
        <p:spPr>
          <a:xfrm>
            <a:off x="4653100" y="1073900"/>
            <a:ext cx="3503826" cy="3917199"/>
          </a:xfrm>
          <a:prstGeom prst="rect">
            <a:avLst/>
          </a:prstGeom>
          <a:noFill/>
          <a:ln>
            <a:noFill/>
          </a:ln>
        </p:spPr>
      </p:pic>
      <p:pic>
        <p:nvPicPr>
          <p:cNvPr id="2" name="Audio 1">
            <a:hlinkClick r:id="" action="ppaction://media"/>
            <a:extLst>
              <a:ext uri="{FF2B5EF4-FFF2-40B4-BE49-F238E27FC236}">
                <a16:creationId xmlns:a16="http://schemas.microsoft.com/office/drawing/2014/main" id="{C3FF977E-FC0F-4F81-B783-8A7F4188196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1248"/>
    </mc:Choice>
    <mc:Fallback>
      <p:transition spd="slow" advTm="71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38"/>
        <p:cNvGrpSpPr/>
        <p:nvPr/>
      </p:nvGrpSpPr>
      <p:grpSpPr>
        <a:xfrm>
          <a:off x="0" y="0"/>
          <a:ext cx="0" cy="0"/>
          <a:chOff x="0" y="0"/>
          <a:chExt cx="0" cy="0"/>
        </a:xfrm>
      </p:grpSpPr>
      <p:sp>
        <p:nvSpPr>
          <p:cNvPr id="139" name="Google Shape;139;p26"/>
          <p:cNvSpPr txBox="1"/>
          <p:nvPr/>
        </p:nvSpPr>
        <p:spPr>
          <a:xfrm>
            <a:off x="380525" y="288675"/>
            <a:ext cx="7885800" cy="221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rPr>
              <a:t>Comparison:</a:t>
            </a:r>
            <a:endParaRPr b="1">
              <a:solidFill>
                <a:schemeClr val="lt1"/>
              </a:solidFill>
            </a:endParaRPr>
          </a:p>
          <a:p>
            <a:pPr marL="0" lvl="0" indent="0" algn="l" rtl="0">
              <a:spcBef>
                <a:spcPts val="0"/>
              </a:spcBef>
              <a:spcAft>
                <a:spcPts val="0"/>
              </a:spcAft>
              <a:buNone/>
            </a:pPr>
            <a:endParaRPr b="1">
              <a:solidFill>
                <a:schemeClr val="lt1"/>
              </a:solidFill>
            </a:endParaRPr>
          </a:p>
          <a:p>
            <a:pPr marL="0" lvl="0" indent="0" algn="l" rtl="0">
              <a:spcBef>
                <a:spcPts val="0"/>
              </a:spcBef>
              <a:spcAft>
                <a:spcPts val="0"/>
              </a:spcAft>
              <a:buNone/>
            </a:pPr>
            <a:r>
              <a:rPr lang="en" sz="1300">
                <a:solidFill>
                  <a:schemeClr val="lt1"/>
                </a:solidFill>
              </a:rPr>
              <a:t>At Genshin’s best, it is discount BOTW. Genshin gets regularly compared to Breath of the Wild because of its open world adventure rpg format and the look of the world. They also have other similar features such as gliding and climbing that require stamina. Although, Breath of the Wild has a better designed map, puzzles, and is solely an open world adventure rpg with no gambling aspect. At Genshin’s worst, it is better Fate/Grand Order. Fate/Grand Order is game that also heavily relies on a wish like system to get characters and is one of the original types of this game to get big. It is way more simplistic in nature with poor QOL and a poor combat system with boring repetition. Genshin Impact is way more expansive and the combat is more thought out with the repetition in farming not being boring.</a:t>
            </a:r>
            <a:endParaRPr sz="1300">
              <a:solidFill>
                <a:schemeClr val="lt1"/>
              </a:solidFill>
            </a:endParaRPr>
          </a:p>
        </p:txBody>
      </p:sp>
      <p:pic>
        <p:nvPicPr>
          <p:cNvPr id="140" name="Google Shape;140;p26"/>
          <p:cNvPicPr preferRelativeResize="0"/>
          <p:nvPr/>
        </p:nvPicPr>
        <p:blipFill>
          <a:blip r:embed="rId6">
            <a:alphaModFix/>
          </a:blip>
          <a:stretch>
            <a:fillRect/>
          </a:stretch>
        </p:blipFill>
        <p:spPr>
          <a:xfrm>
            <a:off x="152400" y="2657475"/>
            <a:ext cx="4445001" cy="2333626"/>
          </a:xfrm>
          <a:prstGeom prst="rect">
            <a:avLst/>
          </a:prstGeom>
          <a:noFill/>
          <a:ln>
            <a:noFill/>
          </a:ln>
        </p:spPr>
      </p:pic>
      <p:pic>
        <p:nvPicPr>
          <p:cNvPr id="3" name="Audio 2">
            <a:hlinkClick r:id="" action="ppaction://media"/>
            <a:extLst>
              <a:ext uri="{FF2B5EF4-FFF2-40B4-BE49-F238E27FC236}">
                <a16:creationId xmlns:a16="http://schemas.microsoft.com/office/drawing/2014/main" id="{F12866D8-6BEB-4694-B5A9-5575DF69F4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4503738"/>
            <a:ext cx="487362" cy="487362"/>
          </a:xfrm>
          <a:prstGeom prst="rect">
            <a:avLst/>
          </a:prstGeom>
        </p:spPr>
      </p:pic>
      <p:pic>
        <p:nvPicPr>
          <p:cNvPr id="5" name="Picture 4" descr="A picture containing text, several&#10;&#10;Description automatically generated">
            <a:extLst>
              <a:ext uri="{FF2B5EF4-FFF2-40B4-BE49-F238E27FC236}">
                <a16:creationId xmlns:a16="http://schemas.microsoft.com/office/drawing/2014/main" id="{2822DF15-8409-4AFF-A871-DD387E95464A}"/>
              </a:ext>
            </a:extLst>
          </p:cNvPr>
          <p:cNvPicPr>
            <a:picLocks noChangeAspect="1"/>
          </p:cNvPicPr>
          <p:nvPr/>
        </p:nvPicPr>
        <p:blipFill>
          <a:blip r:embed="rId8"/>
          <a:stretch>
            <a:fillRect/>
          </a:stretch>
        </p:blipFill>
        <p:spPr>
          <a:xfrm>
            <a:off x="5324475" y="2771775"/>
            <a:ext cx="2764344" cy="193595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5737"/>
    </mc:Choice>
    <mc:Fallback>
      <p:transition spd="slow" advTm="55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45"/>
        <p:cNvGrpSpPr/>
        <p:nvPr/>
      </p:nvGrpSpPr>
      <p:grpSpPr>
        <a:xfrm>
          <a:off x="0" y="0"/>
          <a:ext cx="0" cy="0"/>
          <a:chOff x="0" y="0"/>
          <a:chExt cx="0" cy="0"/>
        </a:xfrm>
      </p:grpSpPr>
      <p:sp>
        <p:nvSpPr>
          <p:cNvPr id="146" name="Google Shape;146;p27"/>
          <p:cNvSpPr txBox="1"/>
          <p:nvPr/>
        </p:nvSpPr>
        <p:spPr>
          <a:xfrm>
            <a:off x="314900" y="328025"/>
            <a:ext cx="8436900" cy="4710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rPr>
              <a:t>Design Mistakes:</a:t>
            </a:r>
            <a:endParaRPr b="1">
              <a:solidFill>
                <a:schemeClr val="lt1"/>
              </a:solidFill>
            </a:endParaRPr>
          </a:p>
          <a:p>
            <a:pPr marL="0" lvl="0" indent="0" algn="l" rtl="0">
              <a:spcBef>
                <a:spcPts val="0"/>
              </a:spcBef>
              <a:spcAft>
                <a:spcPts val="0"/>
              </a:spcAft>
              <a:buNone/>
            </a:pPr>
            <a:endParaRPr b="1">
              <a:solidFill>
                <a:schemeClr val="lt1"/>
              </a:solidFill>
            </a:endParaRPr>
          </a:p>
          <a:p>
            <a:pPr marL="0" lvl="0" indent="0" algn="l" rtl="0">
              <a:spcBef>
                <a:spcPts val="0"/>
              </a:spcBef>
              <a:spcAft>
                <a:spcPts val="0"/>
              </a:spcAft>
              <a:buNone/>
            </a:pPr>
            <a:r>
              <a:rPr lang="en">
                <a:solidFill>
                  <a:schemeClr val="lt1"/>
                </a:solidFill>
              </a:rPr>
              <a:t>The biggest design mistake is the rng rates for artifacts. There is also no way to fix your substats which becomes increasingly frustrating and makes farming a pain. The rates of the wish system compared to the amount of primogems we get is also at an imbalance and makes trying to get new characters that you want hard.</a:t>
            </a: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b="1">
                <a:solidFill>
                  <a:schemeClr val="lt1"/>
                </a:solidFill>
              </a:rPr>
              <a:t>Appropriate Audience:</a:t>
            </a:r>
            <a:endParaRPr b="1">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a:solidFill>
                  <a:schemeClr val="lt1"/>
                </a:solidFill>
              </a:rPr>
              <a:t>Since there is gambling and the ability to buy more primogems with real money, I don’t really think anyone under 18 should play. This game and its system is meant to be predatory in regards to getting new characters and weapons.</a:t>
            </a: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b="1">
                <a:solidFill>
                  <a:schemeClr val="lt1"/>
                </a:solidFill>
              </a:rPr>
              <a:t>Summary: </a:t>
            </a: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a:solidFill>
                  <a:schemeClr val="lt1"/>
                </a:solidFill>
              </a:rPr>
              <a:t>The game does have good strengths in its world design (puzzles, collecting, map, etc) and fun combat system because of elemental reactions, but the poor rng that permeates through the game and the foundation of the game being built around wishing which is gambling is very off-putting. The game is free, so you technically don’t lose anything trying it. It is hard for me to actually recommend it though because of its predatory nature. The game could be improved by removing these elements or making the rates easier, but since a pity system is already in place these improvements are unlikely.</a:t>
            </a:r>
            <a:endParaRPr>
              <a:solidFill>
                <a:schemeClr val="lt1"/>
              </a:solidFill>
            </a:endParaRPr>
          </a:p>
        </p:txBody>
      </p:sp>
      <p:pic>
        <p:nvPicPr>
          <p:cNvPr id="2" name="Audio 1">
            <a:hlinkClick r:id="" action="ppaction://media"/>
            <a:extLst>
              <a:ext uri="{FF2B5EF4-FFF2-40B4-BE49-F238E27FC236}">
                <a16:creationId xmlns:a16="http://schemas.microsoft.com/office/drawing/2014/main" id="{58A0A3B4-EC0A-475F-9516-56AACE9BB0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6950"/>
    </mc:Choice>
    <mc:Fallback>
      <p:transition spd="slow" advTm="96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0"/>
        <p:cNvGrpSpPr/>
        <p:nvPr/>
      </p:nvGrpSpPr>
      <p:grpSpPr>
        <a:xfrm>
          <a:off x="0" y="0"/>
          <a:ext cx="0" cy="0"/>
          <a:chOff x="0" y="0"/>
          <a:chExt cx="0" cy="0"/>
        </a:xfrm>
      </p:grpSpPr>
      <p:sp>
        <p:nvSpPr>
          <p:cNvPr id="151" name="Google Shape;151;p28"/>
          <p:cNvSpPr txBox="1"/>
          <p:nvPr/>
        </p:nvSpPr>
        <p:spPr>
          <a:xfrm>
            <a:off x="278025" y="243275"/>
            <a:ext cx="84567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rPr>
              <a:t>Sources:</a:t>
            </a:r>
            <a:endParaRPr b="1">
              <a:solidFill>
                <a:schemeClr val="lt1"/>
              </a:solidFill>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https://genshin.mihoyo.com/en/game</a:t>
            </a:r>
            <a:endParaRPr/>
          </a:p>
          <a:p>
            <a:pPr marL="0" lvl="0" indent="0" algn="l" rtl="0">
              <a:spcBef>
                <a:spcPts val="0"/>
              </a:spcBef>
              <a:spcAft>
                <a:spcPts val="0"/>
              </a:spcAft>
              <a:buNone/>
            </a:pPr>
            <a:r>
              <a:rPr lang="en" u="sng">
                <a:solidFill>
                  <a:schemeClr val="hlink"/>
                </a:solidFill>
                <a:hlinkClick r:id="rId5"/>
              </a:rPr>
              <a:t>https://www.systemrequirementslab.com/cyri/requirements/genshin-impact/20275</a:t>
            </a:r>
            <a:endParaRPr/>
          </a:p>
          <a:p>
            <a:pPr marL="0" lvl="0" indent="0" algn="l" rtl="0">
              <a:spcBef>
                <a:spcPts val="0"/>
              </a:spcBef>
              <a:spcAft>
                <a:spcPts val="0"/>
              </a:spcAft>
              <a:buNone/>
            </a:pPr>
            <a:r>
              <a:rPr lang="en" u="sng">
                <a:solidFill>
                  <a:schemeClr val="hlink"/>
                </a:solidFill>
                <a:hlinkClick r:id="rId6"/>
              </a:rPr>
              <a:t>https://screenrant.com/genshin-impact-wish-characters-weapons-banner-pull-rates/#:~:text=A%205%2Dstar%20Banner%20character,but%20are%20still%20fairly%20low.</a:t>
            </a:r>
            <a:endParaRPr/>
          </a:p>
        </p:txBody>
      </p:sp>
    </p:spTree>
  </p:cSld>
  <p:clrMapOvr>
    <a:masterClrMapping/>
  </p:clrMapOvr>
  <mc:AlternateContent xmlns:mc="http://schemas.openxmlformats.org/markup-compatibility/2006">
    <mc:Choice xmlns:p14="http://schemas.microsoft.com/office/powerpoint/2010/main" Requires="p14">
      <p:transition spd="slow" p14:dur="2000" advTm="1379"/>
    </mc:Choice>
    <mc:Fallback>
      <p:transition spd="slow" advTm="1379"/>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5"/>
        <p:cNvGrpSpPr/>
        <p:nvPr/>
      </p:nvGrpSpPr>
      <p:grpSpPr>
        <a:xfrm>
          <a:off x="0" y="0"/>
          <a:ext cx="0" cy="0"/>
          <a:chOff x="0" y="0"/>
          <a:chExt cx="0" cy="0"/>
        </a:xfrm>
      </p:grpSpPr>
      <p:sp>
        <p:nvSpPr>
          <p:cNvPr id="156" name="Google Shape;156;p29"/>
          <p:cNvSpPr txBox="1">
            <a:spLocks noGrp="1"/>
          </p:cNvSpPr>
          <p:nvPr>
            <p:ph type="title"/>
          </p:nvPr>
        </p:nvSpPr>
        <p:spPr>
          <a:xfrm>
            <a:off x="3193950" y="3038800"/>
            <a:ext cx="27561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2000">
                <a:latin typeface="PT Serif"/>
                <a:ea typeface="PT Serif"/>
                <a:cs typeface="PT Serif"/>
                <a:sym typeface="PT Serif"/>
              </a:rPr>
              <a:t>Thanks for watching!</a:t>
            </a:r>
            <a:endParaRPr sz="2000">
              <a:latin typeface="PT Serif"/>
              <a:ea typeface="PT Serif"/>
              <a:cs typeface="PT Serif"/>
              <a:sym typeface="PT Serif"/>
            </a:endParaRPr>
          </a:p>
        </p:txBody>
      </p:sp>
    </p:spTree>
  </p:cSld>
  <p:clrMapOvr>
    <a:masterClrMapping/>
  </p:clrMapOvr>
  <mc:AlternateContent xmlns:mc="http://schemas.openxmlformats.org/markup-compatibility/2006">
    <mc:Choice xmlns:p14="http://schemas.microsoft.com/office/powerpoint/2010/main" Requires="p14">
      <p:transition spd="slow" p14:dur="2000" advTm="3035"/>
    </mc:Choice>
    <mc:Fallback>
      <p:transition spd="slow" advTm="303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61"/>
        <p:cNvGrpSpPr/>
        <p:nvPr/>
      </p:nvGrpSpPr>
      <p:grpSpPr>
        <a:xfrm>
          <a:off x="0" y="0"/>
          <a:ext cx="0" cy="0"/>
          <a:chOff x="0" y="0"/>
          <a:chExt cx="0" cy="0"/>
        </a:xfrm>
      </p:grpSpPr>
      <p:sp>
        <p:nvSpPr>
          <p:cNvPr id="62" name="Google Shape;62;p14"/>
          <p:cNvSpPr txBox="1"/>
          <p:nvPr/>
        </p:nvSpPr>
        <p:spPr>
          <a:xfrm>
            <a:off x="56400" y="332150"/>
            <a:ext cx="9031200" cy="437347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chemeClr val="lt1"/>
                </a:solidFill>
              </a:rPr>
              <a:t>Game Title: </a:t>
            </a:r>
            <a:r>
              <a:rPr lang="en" dirty="0">
                <a:solidFill>
                  <a:schemeClr val="lt1"/>
                </a:solidFill>
              </a:rPr>
              <a:t>Genshin Impact			     </a:t>
            </a:r>
            <a:r>
              <a:rPr lang="en" b="1" dirty="0">
                <a:solidFill>
                  <a:schemeClr val="lt1"/>
                </a:solidFill>
              </a:rPr>
              <a:t>Publisher: </a:t>
            </a:r>
            <a:r>
              <a:rPr lang="en" dirty="0">
                <a:solidFill>
                  <a:schemeClr val="lt1"/>
                </a:solidFill>
              </a:rPr>
              <a:t>miHoYo</a:t>
            </a:r>
            <a:endParaRPr dirty="0">
              <a:solidFill>
                <a:schemeClr val="lt1"/>
              </a:solidFill>
            </a:endParaRPr>
          </a:p>
          <a:p>
            <a:pPr marL="0" lvl="0" indent="0" algn="l" rtl="0">
              <a:spcBef>
                <a:spcPts val="0"/>
              </a:spcBef>
              <a:spcAft>
                <a:spcPts val="0"/>
              </a:spcAft>
              <a:buNone/>
            </a:pPr>
            <a:endParaRPr dirty="0">
              <a:solidFill>
                <a:schemeClr val="lt1"/>
              </a:solidFill>
            </a:endParaRPr>
          </a:p>
          <a:p>
            <a:pPr marL="0" lvl="0" indent="0" algn="l" rtl="0">
              <a:spcBef>
                <a:spcPts val="0"/>
              </a:spcBef>
              <a:spcAft>
                <a:spcPts val="0"/>
              </a:spcAft>
              <a:buNone/>
            </a:pPr>
            <a:r>
              <a:rPr lang="en" b="1" dirty="0">
                <a:solidFill>
                  <a:schemeClr val="lt1"/>
                </a:solidFill>
              </a:rPr>
              <a:t>Genre:</a:t>
            </a:r>
            <a:r>
              <a:rPr lang="en" dirty="0">
                <a:solidFill>
                  <a:schemeClr val="lt1"/>
                </a:solidFill>
              </a:rPr>
              <a:t> Action role-playing game, Adventure game	     </a:t>
            </a:r>
            <a:r>
              <a:rPr lang="en" b="1" dirty="0">
                <a:solidFill>
                  <a:schemeClr val="lt1"/>
                </a:solidFill>
              </a:rPr>
              <a:t>Release Date:</a:t>
            </a:r>
            <a:r>
              <a:rPr lang="en" dirty="0">
                <a:solidFill>
                  <a:schemeClr val="lt1"/>
                </a:solidFill>
              </a:rPr>
              <a:t> September 28, 2020</a:t>
            </a:r>
            <a:endParaRPr dirty="0">
              <a:solidFill>
                <a:schemeClr val="lt1"/>
              </a:solidFill>
            </a:endParaRPr>
          </a:p>
          <a:p>
            <a:pPr marL="0" lvl="0" indent="0" algn="l" rtl="0">
              <a:spcBef>
                <a:spcPts val="0"/>
              </a:spcBef>
              <a:spcAft>
                <a:spcPts val="0"/>
              </a:spcAft>
              <a:buNone/>
            </a:pPr>
            <a:endParaRPr dirty="0">
              <a:solidFill>
                <a:schemeClr val="lt1"/>
              </a:solidFill>
            </a:endParaRPr>
          </a:p>
          <a:p>
            <a:pPr marL="0" lvl="0" indent="0" algn="l" rtl="0">
              <a:spcBef>
                <a:spcPts val="0"/>
              </a:spcBef>
              <a:spcAft>
                <a:spcPts val="0"/>
              </a:spcAft>
              <a:buNone/>
            </a:pPr>
            <a:r>
              <a:rPr lang="en" b="1" dirty="0">
                <a:solidFill>
                  <a:schemeClr val="lt1"/>
                </a:solidFill>
              </a:rPr>
              <a:t>Price: </a:t>
            </a:r>
            <a:endParaRPr b="1" dirty="0">
              <a:solidFill>
                <a:schemeClr val="lt1"/>
              </a:solidFill>
            </a:endParaRPr>
          </a:p>
          <a:p>
            <a:pPr marL="0" lvl="0" indent="0" algn="l" rtl="0">
              <a:spcBef>
                <a:spcPts val="0"/>
              </a:spcBef>
              <a:spcAft>
                <a:spcPts val="0"/>
              </a:spcAft>
              <a:buNone/>
            </a:pPr>
            <a:r>
              <a:rPr lang="en" dirty="0">
                <a:solidFill>
                  <a:schemeClr val="lt1"/>
                </a:solidFill>
              </a:rPr>
              <a:t>Free (in-game purchases)			     </a:t>
            </a:r>
            <a:r>
              <a:rPr lang="en" b="1" dirty="0">
                <a:solidFill>
                  <a:schemeClr val="lt1"/>
                </a:solidFill>
              </a:rPr>
              <a:t>Platforms:</a:t>
            </a:r>
            <a:r>
              <a:rPr lang="en" dirty="0">
                <a:solidFill>
                  <a:schemeClr val="lt1"/>
                </a:solidFill>
              </a:rPr>
              <a:t> PC, Mobile (iOS/Android), PlayStation</a:t>
            </a:r>
            <a:endParaRPr dirty="0">
              <a:solidFill>
                <a:schemeClr val="lt1"/>
              </a:solidFill>
            </a:endParaRPr>
          </a:p>
          <a:p>
            <a:pPr marL="0" lvl="0" indent="0" algn="l" rtl="0">
              <a:spcBef>
                <a:spcPts val="0"/>
              </a:spcBef>
              <a:spcAft>
                <a:spcPts val="0"/>
              </a:spcAft>
              <a:buNone/>
            </a:pPr>
            <a:endParaRPr dirty="0">
              <a:solidFill>
                <a:schemeClr val="lt1"/>
              </a:solidFill>
            </a:endParaRPr>
          </a:p>
          <a:p>
            <a:pPr marL="0" lvl="0" indent="0" algn="l" rtl="0">
              <a:spcBef>
                <a:spcPts val="0"/>
              </a:spcBef>
              <a:spcAft>
                <a:spcPts val="0"/>
              </a:spcAft>
              <a:buNone/>
            </a:pPr>
            <a:r>
              <a:rPr lang="en" b="1" dirty="0">
                <a:solidFill>
                  <a:schemeClr val="lt1"/>
                </a:solidFill>
              </a:rPr>
              <a:t>Minimum Hardware Requirements:  </a:t>
            </a:r>
            <a:r>
              <a:rPr lang="en" dirty="0">
                <a:solidFill>
                  <a:schemeClr val="lt1"/>
                </a:solidFill>
              </a:rPr>
              <a:t>                             </a:t>
            </a:r>
            <a:r>
              <a:rPr lang="en" dirty="0"/>
              <a:t>               </a:t>
            </a:r>
            <a:endParaRPr dirty="0"/>
          </a:p>
          <a:p>
            <a:pPr marL="457200" lvl="0" indent="-298450" algn="l" rtl="0">
              <a:spcBef>
                <a:spcPts val="0"/>
              </a:spcBef>
              <a:spcAft>
                <a:spcPts val="0"/>
              </a:spcAft>
              <a:buClr>
                <a:schemeClr val="lt1"/>
              </a:buClr>
              <a:buSzPts val="1100"/>
              <a:buFont typeface="Roboto"/>
              <a:buChar char="●"/>
            </a:pPr>
            <a:r>
              <a:rPr lang="en" sz="1100" dirty="0">
                <a:solidFill>
                  <a:schemeClr val="lt1"/>
                </a:solidFill>
                <a:latin typeface="Roboto"/>
                <a:ea typeface="Roboto"/>
                <a:cs typeface="Roboto"/>
                <a:sym typeface="Roboto"/>
              </a:rPr>
              <a:t>CPU: Intel Core i5 equivalent or higher</a:t>
            </a:r>
            <a:endParaRPr sz="1100" dirty="0">
              <a:solidFill>
                <a:schemeClr val="lt1"/>
              </a:solidFill>
              <a:latin typeface="Roboto"/>
              <a:ea typeface="Roboto"/>
              <a:cs typeface="Roboto"/>
              <a:sym typeface="Roboto"/>
            </a:endParaRPr>
          </a:p>
          <a:p>
            <a:pPr marL="457200" lvl="0" indent="-298450" algn="l" rtl="0">
              <a:lnSpc>
                <a:spcPct val="115000"/>
              </a:lnSpc>
              <a:spcBef>
                <a:spcPts val="0"/>
              </a:spcBef>
              <a:spcAft>
                <a:spcPts val="0"/>
              </a:spcAft>
              <a:buClr>
                <a:schemeClr val="lt1"/>
              </a:buClr>
              <a:buSzPts val="1100"/>
              <a:buFont typeface="Roboto"/>
              <a:buChar char="●"/>
            </a:pPr>
            <a:r>
              <a:rPr lang="en" sz="1100" dirty="0">
                <a:solidFill>
                  <a:schemeClr val="lt1"/>
                </a:solidFill>
                <a:latin typeface="Roboto"/>
                <a:ea typeface="Roboto"/>
                <a:cs typeface="Roboto"/>
                <a:sym typeface="Roboto"/>
              </a:rPr>
              <a:t>RAM: 8 GB</a:t>
            </a:r>
            <a:endParaRPr sz="1100" dirty="0">
              <a:solidFill>
                <a:schemeClr val="lt1"/>
              </a:solidFill>
              <a:latin typeface="Roboto"/>
              <a:ea typeface="Roboto"/>
              <a:cs typeface="Roboto"/>
              <a:sym typeface="Roboto"/>
            </a:endParaRPr>
          </a:p>
          <a:p>
            <a:pPr marL="457200" lvl="0" indent="-298450" algn="l" rtl="0">
              <a:lnSpc>
                <a:spcPct val="115000"/>
              </a:lnSpc>
              <a:spcBef>
                <a:spcPts val="0"/>
              </a:spcBef>
              <a:spcAft>
                <a:spcPts val="0"/>
              </a:spcAft>
              <a:buClr>
                <a:schemeClr val="lt1"/>
              </a:buClr>
              <a:buSzPts val="1100"/>
              <a:buFont typeface="Roboto"/>
              <a:buChar char="●"/>
            </a:pPr>
            <a:r>
              <a:rPr lang="en" sz="1100" dirty="0">
                <a:solidFill>
                  <a:schemeClr val="lt1"/>
                </a:solidFill>
                <a:latin typeface="Roboto"/>
                <a:ea typeface="Roboto"/>
                <a:cs typeface="Roboto"/>
                <a:sym typeface="Roboto"/>
              </a:rPr>
              <a:t>OS: Windows 7 SP1 64-bit, Windows 8.1 64-bit or Windows 10 64-bit</a:t>
            </a:r>
            <a:endParaRPr sz="1100" dirty="0">
              <a:solidFill>
                <a:schemeClr val="lt1"/>
              </a:solidFill>
              <a:latin typeface="Roboto"/>
              <a:ea typeface="Roboto"/>
              <a:cs typeface="Roboto"/>
              <a:sym typeface="Roboto"/>
            </a:endParaRPr>
          </a:p>
          <a:p>
            <a:pPr marL="457200" lvl="0" indent="-298450" algn="l" rtl="0">
              <a:lnSpc>
                <a:spcPct val="115000"/>
              </a:lnSpc>
              <a:spcBef>
                <a:spcPts val="0"/>
              </a:spcBef>
              <a:spcAft>
                <a:spcPts val="0"/>
              </a:spcAft>
              <a:buClr>
                <a:schemeClr val="lt1"/>
              </a:buClr>
              <a:buSzPts val="1100"/>
              <a:buFont typeface="Roboto"/>
              <a:buChar char="●"/>
            </a:pPr>
            <a:r>
              <a:rPr lang="en" sz="1100" dirty="0">
                <a:solidFill>
                  <a:schemeClr val="lt1"/>
                </a:solidFill>
                <a:latin typeface="Roboto"/>
                <a:ea typeface="Roboto"/>
                <a:cs typeface="Roboto"/>
                <a:sym typeface="Roboto"/>
              </a:rPr>
              <a:t>VIDEO CARD: NVIDIA GeForce GT 1030 and higher</a:t>
            </a:r>
            <a:endParaRPr sz="1100" dirty="0">
              <a:solidFill>
                <a:schemeClr val="lt1"/>
              </a:solidFill>
              <a:latin typeface="Roboto"/>
              <a:ea typeface="Roboto"/>
              <a:cs typeface="Roboto"/>
              <a:sym typeface="Roboto"/>
            </a:endParaRPr>
          </a:p>
          <a:p>
            <a:pPr marL="457200" lvl="0" indent="-298450" algn="l" rtl="0">
              <a:lnSpc>
                <a:spcPct val="115000"/>
              </a:lnSpc>
              <a:spcBef>
                <a:spcPts val="0"/>
              </a:spcBef>
              <a:spcAft>
                <a:spcPts val="0"/>
              </a:spcAft>
              <a:buClr>
                <a:schemeClr val="lt1"/>
              </a:buClr>
              <a:buSzPts val="1100"/>
              <a:buFont typeface="Roboto"/>
              <a:buChar char="●"/>
            </a:pPr>
            <a:r>
              <a:rPr lang="en" sz="1100" dirty="0">
                <a:solidFill>
                  <a:schemeClr val="lt1"/>
                </a:solidFill>
                <a:latin typeface="Roboto"/>
                <a:ea typeface="Roboto"/>
                <a:cs typeface="Roboto"/>
                <a:sym typeface="Roboto"/>
              </a:rPr>
              <a:t>PIXEL SHADER: 5.1</a:t>
            </a:r>
            <a:endParaRPr sz="1100" dirty="0">
              <a:solidFill>
                <a:schemeClr val="lt1"/>
              </a:solidFill>
              <a:latin typeface="Roboto"/>
              <a:ea typeface="Roboto"/>
              <a:cs typeface="Roboto"/>
              <a:sym typeface="Roboto"/>
            </a:endParaRPr>
          </a:p>
          <a:p>
            <a:pPr marL="457200" lvl="0" indent="-298450" algn="l" rtl="0">
              <a:lnSpc>
                <a:spcPct val="115000"/>
              </a:lnSpc>
              <a:spcBef>
                <a:spcPts val="0"/>
              </a:spcBef>
              <a:spcAft>
                <a:spcPts val="0"/>
              </a:spcAft>
              <a:buClr>
                <a:schemeClr val="lt1"/>
              </a:buClr>
              <a:buSzPts val="1100"/>
              <a:buFont typeface="Roboto"/>
              <a:buChar char="●"/>
            </a:pPr>
            <a:r>
              <a:rPr lang="en" sz="1100" dirty="0">
                <a:solidFill>
                  <a:schemeClr val="lt1"/>
                </a:solidFill>
                <a:latin typeface="Roboto"/>
                <a:ea typeface="Roboto"/>
                <a:cs typeface="Roboto"/>
                <a:sym typeface="Roboto"/>
              </a:rPr>
              <a:t>VERTEX SHADER: 5.1</a:t>
            </a:r>
            <a:endParaRPr sz="1100" dirty="0">
              <a:solidFill>
                <a:schemeClr val="lt1"/>
              </a:solidFill>
              <a:latin typeface="Roboto"/>
              <a:ea typeface="Roboto"/>
              <a:cs typeface="Roboto"/>
              <a:sym typeface="Roboto"/>
            </a:endParaRPr>
          </a:p>
          <a:p>
            <a:pPr marL="457200" lvl="0" indent="-298450" algn="l" rtl="0">
              <a:lnSpc>
                <a:spcPct val="115000"/>
              </a:lnSpc>
              <a:spcBef>
                <a:spcPts val="0"/>
              </a:spcBef>
              <a:spcAft>
                <a:spcPts val="0"/>
              </a:spcAft>
              <a:buClr>
                <a:schemeClr val="lt1"/>
              </a:buClr>
              <a:buSzPts val="1100"/>
              <a:buFont typeface="Roboto"/>
              <a:buChar char="●"/>
            </a:pPr>
            <a:r>
              <a:rPr lang="en" sz="1100" dirty="0">
                <a:solidFill>
                  <a:schemeClr val="lt1"/>
                </a:solidFill>
                <a:latin typeface="Roboto"/>
                <a:ea typeface="Roboto"/>
                <a:cs typeface="Roboto"/>
                <a:sym typeface="Roboto"/>
              </a:rPr>
              <a:t>FREE DISK SPACE: 30 GB</a:t>
            </a:r>
            <a:endParaRPr sz="1100" dirty="0">
              <a:solidFill>
                <a:schemeClr val="lt1"/>
              </a:solidFill>
              <a:latin typeface="Roboto"/>
              <a:ea typeface="Roboto"/>
              <a:cs typeface="Roboto"/>
              <a:sym typeface="Roboto"/>
            </a:endParaRPr>
          </a:p>
          <a:p>
            <a:pPr marL="457200" lvl="0" indent="-298450" algn="l" rtl="0">
              <a:lnSpc>
                <a:spcPct val="115000"/>
              </a:lnSpc>
              <a:spcBef>
                <a:spcPts val="0"/>
              </a:spcBef>
              <a:spcAft>
                <a:spcPts val="0"/>
              </a:spcAft>
              <a:buClr>
                <a:schemeClr val="lt1"/>
              </a:buClr>
              <a:buSzPts val="1100"/>
              <a:buFont typeface="Roboto"/>
              <a:buChar char="●"/>
            </a:pPr>
            <a:r>
              <a:rPr lang="en" sz="1100" dirty="0">
                <a:solidFill>
                  <a:schemeClr val="lt1"/>
                </a:solidFill>
                <a:latin typeface="Roboto"/>
                <a:ea typeface="Roboto"/>
                <a:cs typeface="Roboto"/>
                <a:sym typeface="Roboto"/>
              </a:rPr>
              <a:t>DEDICATED VIDEO RAM: 2048 MB       </a:t>
            </a:r>
            <a:r>
              <a:rPr lang="en" sz="1100" dirty="0">
                <a:solidFill>
                  <a:schemeClr val="lt1"/>
                </a:solidFill>
                <a:highlight>
                  <a:srgbClr val="FFFFFF"/>
                </a:highlight>
                <a:latin typeface="Roboto"/>
                <a:ea typeface="Roboto"/>
                <a:cs typeface="Roboto"/>
                <a:sym typeface="Roboto"/>
              </a:rPr>
              <a:t>  </a:t>
            </a:r>
            <a:endParaRPr dirty="0">
              <a:solidFill>
                <a:schemeClr val="lt1"/>
              </a:solidFill>
            </a:endParaRPr>
          </a:p>
          <a:p>
            <a:pPr marL="0" lvl="0" indent="0" algn="l" rtl="0">
              <a:spcBef>
                <a:spcPts val="1200"/>
              </a:spcBef>
              <a:spcAft>
                <a:spcPts val="0"/>
              </a:spcAft>
              <a:buNone/>
            </a:pPr>
            <a:endParaRPr dirty="0"/>
          </a:p>
          <a:p>
            <a:pPr marL="457200" lvl="0" indent="0" algn="l" rtl="0">
              <a:lnSpc>
                <a:spcPct val="115000"/>
              </a:lnSpc>
              <a:spcBef>
                <a:spcPts val="0"/>
              </a:spcBef>
              <a:spcAft>
                <a:spcPts val="0"/>
              </a:spcAft>
              <a:buNone/>
            </a:pPr>
            <a:endParaRPr sz="1100" dirty="0">
              <a:solidFill>
                <a:srgbClr val="212529"/>
              </a:solidFill>
              <a:highlight>
                <a:srgbClr val="FFFFFF"/>
              </a:highlight>
              <a:latin typeface="Roboto"/>
              <a:ea typeface="Roboto"/>
              <a:cs typeface="Roboto"/>
              <a:sym typeface="Roboto"/>
            </a:endParaRPr>
          </a:p>
          <a:p>
            <a:pPr marL="0" lvl="0" indent="0" algn="l" rtl="0">
              <a:spcBef>
                <a:spcPts val="1200"/>
              </a:spcBef>
              <a:spcAft>
                <a:spcPts val="0"/>
              </a:spcAft>
              <a:buNone/>
            </a:pPr>
            <a:endParaRPr dirty="0"/>
          </a:p>
        </p:txBody>
      </p:sp>
      <p:sp>
        <p:nvSpPr>
          <p:cNvPr id="63" name="Google Shape;63;p14"/>
          <p:cNvSpPr txBox="1"/>
          <p:nvPr/>
        </p:nvSpPr>
        <p:spPr>
          <a:xfrm>
            <a:off x="4894200" y="1992675"/>
            <a:ext cx="3605700" cy="2716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rPr>
              <a:t>Recommended Hardware Requirement:</a:t>
            </a:r>
            <a:endParaRPr b="1">
              <a:solidFill>
                <a:schemeClr val="lt1"/>
              </a:solidFill>
            </a:endParaRPr>
          </a:p>
          <a:p>
            <a:pPr marL="457200" lvl="0" indent="-298450" algn="l" rtl="0">
              <a:lnSpc>
                <a:spcPct val="115000"/>
              </a:lnSpc>
              <a:spcBef>
                <a:spcPts val="0"/>
              </a:spcBef>
              <a:spcAft>
                <a:spcPts val="0"/>
              </a:spcAft>
              <a:buClr>
                <a:schemeClr val="lt1"/>
              </a:buClr>
              <a:buSzPts val="1100"/>
              <a:buFont typeface="Roboto"/>
              <a:buChar char="●"/>
            </a:pPr>
            <a:r>
              <a:rPr lang="en" sz="1100">
                <a:solidFill>
                  <a:schemeClr val="lt1"/>
                </a:solidFill>
                <a:latin typeface="Roboto"/>
                <a:ea typeface="Roboto"/>
                <a:cs typeface="Roboto"/>
                <a:sym typeface="Roboto"/>
              </a:rPr>
              <a:t>CPU: Intel Core i7 equivalent or higher</a:t>
            </a:r>
            <a:endParaRPr sz="1100">
              <a:solidFill>
                <a:schemeClr val="lt1"/>
              </a:solidFill>
              <a:latin typeface="Roboto"/>
              <a:ea typeface="Roboto"/>
              <a:cs typeface="Roboto"/>
              <a:sym typeface="Roboto"/>
            </a:endParaRPr>
          </a:p>
          <a:p>
            <a:pPr marL="457200" lvl="0" indent="-298450" algn="l" rtl="0">
              <a:lnSpc>
                <a:spcPct val="115000"/>
              </a:lnSpc>
              <a:spcBef>
                <a:spcPts val="0"/>
              </a:spcBef>
              <a:spcAft>
                <a:spcPts val="0"/>
              </a:spcAft>
              <a:buClr>
                <a:schemeClr val="lt1"/>
              </a:buClr>
              <a:buSzPts val="1100"/>
              <a:buFont typeface="Roboto"/>
              <a:buChar char="●"/>
            </a:pPr>
            <a:r>
              <a:rPr lang="en" sz="1100">
                <a:solidFill>
                  <a:schemeClr val="lt1"/>
                </a:solidFill>
                <a:latin typeface="Roboto"/>
                <a:ea typeface="Roboto"/>
                <a:cs typeface="Roboto"/>
                <a:sym typeface="Roboto"/>
              </a:rPr>
              <a:t>RAM: 16 GB</a:t>
            </a:r>
            <a:endParaRPr sz="1100">
              <a:solidFill>
                <a:schemeClr val="lt1"/>
              </a:solidFill>
              <a:latin typeface="Roboto"/>
              <a:ea typeface="Roboto"/>
              <a:cs typeface="Roboto"/>
              <a:sym typeface="Roboto"/>
            </a:endParaRPr>
          </a:p>
          <a:p>
            <a:pPr marL="457200" lvl="0" indent="-298450" algn="l" rtl="0">
              <a:lnSpc>
                <a:spcPct val="115000"/>
              </a:lnSpc>
              <a:spcBef>
                <a:spcPts val="0"/>
              </a:spcBef>
              <a:spcAft>
                <a:spcPts val="0"/>
              </a:spcAft>
              <a:buClr>
                <a:schemeClr val="lt1"/>
              </a:buClr>
              <a:buSzPts val="1100"/>
              <a:buFont typeface="Roboto"/>
              <a:buChar char="●"/>
            </a:pPr>
            <a:r>
              <a:rPr lang="en" sz="1100">
                <a:solidFill>
                  <a:schemeClr val="lt1"/>
                </a:solidFill>
                <a:latin typeface="Roboto"/>
                <a:ea typeface="Roboto"/>
                <a:cs typeface="Roboto"/>
                <a:sym typeface="Roboto"/>
              </a:rPr>
              <a:t>OS: Windows 7 SP1 64-bit, Windows 8.1 64-bit or Windows 10 64-bit</a:t>
            </a:r>
            <a:endParaRPr sz="1100">
              <a:solidFill>
                <a:schemeClr val="lt1"/>
              </a:solidFill>
              <a:latin typeface="Roboto"/>
              <a:ea typeface="Roboto"/>
              <a:cs typeface="Roboto"/>
              <a:sym typeface="Roboto"/>
            </a:endParaRPr>
          </a:p>
          <a:p>
            <a:pPr marL="457200" lvl="0" indent="-298450" algn="l" rtl="0">
              <a:lnSpc>
                <a:spcPct val="115000"/>
              </a:lnSpc>
              <a:spcBef>
                <a:spcPts val="0"/>
              </a:spcBef>
              <a:spcAft>
                <a:spcPts val="0"/>
              </a:spcAft>
              <a:buClr>
                <a:schemeClr val="lt1"/>
              </a:buClr>
              <a:buSzPts val="1100"/>
              <a:buFont typeface="Roboto"/>
              <a:buChar char="●"/>
            </a:pPr>
            <a:r>
              <a:rPr lang="en" sz="1100">
                <a:solidFill>
                  <a:schemeClr val="lt1"/>
                </a:solidFill>
                <a:latin typeface="Roboto"/>
                <a:ea typeface="Roboto"/>
                <a:cs typeface="Roboto"/>
                <a:sym typeface="Roboto"/>
              </a:rPr>
              <a:t>VIDEO CARD: NVIDIA GeForce GTX 1060       6 GB and higher</a:t>
            </a:r>
            <a:endParaRPr sz="1100">
              <a:solidFill>
                <a:schemeClr val="lt1"/>
              </a:solidFill>
              <a:latin typeface="Roboto"/>
              <a:ea typeface="Roboto"/>
              <a:cs typeface="Roboto"/>
              <a:sym typeface="Roboto"/>
            </a:endParaRPr>
          </a:p>
          <a:p>
            <a:pPr marL="457200" lvl="0" indent="-298450" algn="l" rtl="0">
              <a:lnSpc>
                <a:spcPct val="115000"/>
              </a:lnSpc>
              <a:spcBef>
                <a:spcPts val="0"/>
              </a:spcBef>
              <a:spcAft>
                <a:spcPts val="0"/>
              </a:spcAft>
              <a:buClr>
                <a:schemeClr val="lt1"/>
              </a:buClr>
              <a:buSzPts val="1100"/>
              <a:buFont typeface="Roboto"/>
              <a:buChar char="●"/>
            </a:pPr>
            <a:r>
              <a:rPr lang="en" sz="1100">
                <a:solidFill>
                  <a:schemeClr val="lt1"/>
                </a:solidFill>
                <a:latin typeface="Roboto"/>
                <a:ea typeface="Roboto"/>
                <a:cs typeface="Roboto"/>
                <a:sym typeface="Roboto"/>
              </a:rPr>
              <a:t>PIXEL SHADER: 5.1</a:t>
            </a:r>
            <a:endParaRPr sz="1100">
              <a:solidFill>
                <a:schemeClr val="lt1"/>
              </a:solidFill>
              <a:latin typeface="Roboto"/>
              <a:ea typeface="Roboto"/>
              <a:cs typeface="Roboto"/>
              <a:sym typeface="Roboto"/>
            </a:endParaRPr>
          </a:p>
          <a:p>
            <a:pPr marL="457200" lvl="0" indent="-298450" algn="l" rtl="0">
              <a:lnSpc>
                <a:spcPct val="115000"/>
              </a:lnSpc>
              <a:spcBef>
                <a:spcPts val="0"/>
              </a:spcBef>
              <a:spcAft>
                <a:spcPts val="0"/>
              </a:spcAft>
              <a:buClr>
                <a:schemeClr val="lt1"/>
              </a:buClr>
              <a:buSzPts val="1100"/>
              <a:buFont typeface="Roboto"/>
              <a:buChar char="●"/>
            </a:pPr>
            <a:r>
              <a:rPr lang="en" sz="1100">
                <a:solidFill>
                  <a:schemeClr val="lt1"/>
                </a:solidFill>
                <a:latin typeface="Roboto"/>
                <a:ea typeface="Roboto"/>
                <a:cs typeface="Roboto"/>
                <a:sym typeface="Roboto"/>
              </a:rPr>
              <a:t>VERTEX SHADER: 5.1</a:t>
            </a:r>
            <a:endParaRPr sz="1100">
              <a:solidFill>
                <a:schemeClr val="lt1"/>
              </a:solidFill>
              <a:latin typeface="Roboto"/>
              <a:ea typeface="Roboto"/>
              <a:cs typeface="Roboto"/>
              <a:sym typeface="Roboto"/>
            </a:endParaRPr>
          </a:p>
          <a:p>
            <a:pPr marL="457200" lvl="0" indent="-298450" algn="l" rtl="0">
              <a:lnSpc>
                <a:spcPct val="115000"/>
              </a:lnSpc>
              <a:spcBef>
                <a:spcPts val="0"/>
              </a:spcBef>
              <a:spcAft>
                <a:spcPts val="0"/>
              </a:spcAft>
              <a:buClr>
                <a:schemeClr val="lt1"/>
              </a:buClr>
              <a:buSzPts val="1100"/>
              <a:buFont typeface="Roboto"/>
              <a:buChar char="●"/>
            </a:pPr>
            <a:r>
              <a:rPr lang="en" sz="1100">
                <a:solidFill>
                  <a:schemeClr val="lt1"/>
                </a:solidFill>
                <a:latin typeface="Roboto"/>
                <a:ea typeface="Roboto"/>
                <a:cs typeface="Roboto"/>
                <a:sym typeface="Roboto"/>
              </a:rPr>
              <a:t>FREE DISK SPACE: 30 GB</a:t>
            </a:r>
            <a:endParaRPr sz="1100">
              <a:solidFill>
                <a:schemeClr val="lt1"/>
              </a:solidFill>
              <a:latin typeface="Roboto"/>
              <a:ea typeface="Roboto"/>
              <a:cs typeface="Roboto"/>
              <a:sym typeface="Roboto"/>
            </a:endParaRPr>
          </a:p>
          <a:p>
            <a:pPr marL="457200" lvl="0" indent="-298450" algn="l" rtl="0">
              <a:lnSpc>
                <a:spcPct val="115000"/>
              </a:lnSpc>
              <a:spcBef>
                <a:spcPts val="0"/>
              </a:spcBef>
              <a:spcAft>
                <a:spcPts val="0"/>
              </a:spcAft>
              <a:buClr>
                <a:schemeClr val="lt1"/>
              </a:buClr>
              <a:buSzPts val="1100"/>
              <a:buFont typeface="Roboto"/>
              <a:buChar char="●"/>
            </a:pPr>
            <a:r>
              <a:rPr lang="en" sz="1100">
                <a:solidFill>
                  <a:schemeClr val="lt1"/>
                </a:solidFill>
                <a:latin typeface="Roboto"/>
                <a:ea typeface="Roboto"/>
                <a:cs typeface="Roboto"/>
                <a:sym typeface="Roboto"/>
              </a:rPr>
              <a:t>DEDICATED VIDEO RAM: 6 GB</a:t>
            </a:r>
            <a:endParaRPr sz="1100">
              <a:solidFill>
                <a:schemeClr val="lt1"/>
              </a:solidFill>
              <a:latin typeface="Roboto"/>
              <a:ea typeface="Roboto"/>
              <a:cs typeface="Roboto"/>
              <a:sym typeface="Roboto"/>
            </a:endParaRPr>
          </a:p>
          <a:p>
            <a:pPr marL="0" lvl="0" indent="0" algn="l" rtl="0">
              <a:spcBef>
                <a:spcPts val="1200"/>
              </a:spcBef>
              <a:spcAft>
                <a:spcPts val="0"/>
              </a:spcAft>
              <a:buNone/>
            </a:pPr>
            <a:endParaRPr/>
          </a:p>
        </p:txBody>
      </p:sp>
      <p:pic>
        <p:nvPicPr>
          <p:cNvPr id="2" name="Audio 1">
            <a:hlinkClick r:id="" action="ppaction://media"/>
            <a:extLst>
              <a:ext uri="{FF2B5EF4-FFF2-40B4-BE49-F238E27FC236}">
                <a16:creationId xmlns:a16="http://schemas.microsoft.com/office/drawing/2014/main" id="{E7721B3D-F9AB-40B1-9FC9-974D1F2CFF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542"/>
    </mc:Choice>
    <mc:Fallback>
      <p:transition spd="slow" advTm="16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
        <p:cNvGrpSpPr/>
        <p:nvPr/>
      </p:nvGrpSpPr>
      <p:grpSpPr>
        <a:xfrm>
          <a:off x="0" y="0"/>
          <a:ext cx="0" cy="0"/>
          <a:chOff x="0" y="0"/>
          <a:chExt cx="0" cy="0"/>
        </a:xfrm>
      </p:grpSpPr>
      <p:sp>
        <p:nvSpPr>
          <p:cNvPr id="68" name="Google Shape;68;p15"/>
          <p:cNvSpPr txBox="1">
            <a:spLocks noGrp="1"/>
          </p:cNvSpPr>
          <p:nvPr>
            <p:ph type="subTitle" idx="1"/>
          </p:nvPr>
        </p:nvSpPr>
        <p:spPr>
          <a:xfrm>
            <a:off x="3331650" y="2938425"/>
            <a:ext cx="24807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000">
                <a:solidFill>
                  <a:srgbClr val="FFFFFF"/>
                </a:solidFill>
                <a:latin typeface="PT Serif"/>
                <a:ea typeface="PT Serif"/>
                <a:cs typeface="PT Serif"/>
                <a:sym typeface="PT Serif"/>
              </a:rPr>
              <a:t>TAP TO BEGIN</a:t>
            </a:r>
            <a:endParaRPr sz="2000">
              <a:solidFill>
                <a:srgbClr val="FFFFFF"/>
              </a:solidFill>
              <a:latin typeface="PT Serif"/>
              <a:ea typeface="PT Serif"/>
              <a:cs typeface="PT Serif"/>
              <a:sym typeface="PT Serif"/>
            </a:endParaRPr>
          </a:p>
        </p:txBody>
      </p:sp>
      <p:pic>
        <p:nvPicPr>
          <p:cNvPr id="69" name="Google Shape;69;p15"/>
          <p:cNvPicPr preferRelativeResize="0"/>
          <p:nvPr/>
        </p:nvPicPr>
        <p:blipFill>
          <a:blip r:embed="rId4">
            <a:alphaModFix/>
          </a:blip>
          <a:stretch>
            <a:fillRect/>
          </a:stretch>
        </p:blipFill>
        <p:spPr>
          <a:xfrm>
            <a:off x="3331600" y="2797175"/>
            <a:ext cx="2480800" cy="141250"/>
          </a:xfrm>
          <a:prstGeom prst="rect">
            <a:avLst/>
          </a:prstGeom>
          <a:noFill/>
          <a:ln>
            <a:noFill/>
          </a:ln>
        </p:spPr>
      </p:pic>
      <p:pic>
        <p:nvPicPr>
          <p:cNvPr id="70" name="Google Shape;70;p15"/>
          <p:cNvPicPr preferRelativeResize="0"/>
          <p:nvPr/>
        </p:nvPicPr>
        <p:blipFill rotWithShape="1">
          <a:blip r:embed="rId5">
            <a:alphaModFix/>
          </a:blip>
          <a:srcRect l="-42721" t="-126170" r="69643" b="126170"/>
          <a:stretch/>
        </p:blipFill>
        <p:spPr>
          <a:xfrm>
            <a:off x="-1504476" y="1549850"/>
            <a:ext cx="8255700" cy="580050"/>
          </a:xfrm>
          <a:prstGeom prst="rect">
            <a:avLst/>
          </a:prstGeom>
          <a:noFill/>
          <a:ln>
            <a:noFill/>
          </a:ln>
        </p:spPr>
      </p:pic>
      <p:sp>
        <p:nvSpPr>
          <p:cNvPr id="71" name="Google Shape;71;p15"/>
          <p:cNvSpPr txBox="1"/>
          <p:nvPr/>
        </p:nvSpPr>
        <p:spPr>
          <a:xfrm>
            <a:off x="1207200" y="1790025"/>
            <a:ext cx="67296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a:solidFill>
                  <a:schemeClr val="lt1"/>
                </a:solidFill>
                <a:latin typeface="PT Serif"/>
                <a:ea typeface="PT Serif"/>
                <a:cs typeface="PT Serif"/>
                <a:sym typeface="PT Serif"/>
              </a:rPr>
              <a:t>Game Summary</a:t>
            </a:r>
            <a:endParaRPr sz="3200">
              <a:solidFill>
                <a:schemeClr val="lt1"/>
              </a:solidFill>
              <a:latin typeface="PT Serif"/>
              <a:ea typeface="PT Serif"/>
              <a:cs typeface="PT Serif"/>
              <a:sym typeface="PT Serif"/>
            </a:endParaRPr>
          </a:p>
        </p:txBody>
      </p:sp>
    </p:spTree>
  </p:cSld>
  <p:clrMapOvr>
    <a:masterClrMapping/>
  </p:clrMapOvr>
  <mc:AlternateContent xmlns:mc="http://schemas.openxmlformats.org/markup-compatibility/2006">
    <mc:Choice xmlns:p14="http://schemas.microsoft.com/office/powerpoint/2010/main" Requires="p14">
      <p:transition spd="slow" p14:dur="2000" advTm="2076"/>
    </mc:Choice>
    <mc:Fallback>
      <p:transition spd="slow" advTm="2076"/>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75"/>
        <p:cNvGrpSpPr/>
        <p:nvPr/>
      </p:nvGrpSpPr>
      <p:grpSpPr>
        <a:xfrm>
          <a:off x="0" y="0"/>
          <a:ext cx="0" cy="0"/>
          <a:chOff x="0" y="0"/>
          <a:chExt cx="0" cy="0"/>
        </a:xfrm>
      </p:grpSpPr>
      <p:sp>
        <p:nvSpPr>
          <p:cNvPr id="76" name="Google Shape;76;p16"/>
          <p:cNvSpPr txBox="1"/>
          <p:nvPr/>
        </p:nvSpPr>
        <p:spPr>
          <a:xfrm>
            <a:off x="78600" y="293850"/>
            <a:ext cx="4493400" cy="497056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chemeClr val="lt1"/>
                </a:solidFill>
              </a:rPr>
              <a:t>Storyline: </a:t>
            </a:r>
            <a:endParaRPr b="1" dirty="0">
              <a:solidFill>
                <a:schemeClr val="lt1"/>
              </a:solidFill>
            </a:endParaRPr>
          </a:p>
          <a:p>
            <a:pPr marL="0" lvl="0" indent="0" algn="l" rtl="0">
              <a:spcBef>
                <a:spcPts val="0"/>
              </a:spcBef>
              <a:spcAft>
                <a:spcPts val="0"/>
              </a:spcAft>
              <a:buNone/>
            </a:pPr>
            <a:endParaRPr b="1" dirty="0">
              <a:solidFill>
                <a:schemeClr val="lt1"/>
              </a:solidFill>
            </a:endParaRPr>
          </a:p>
          <a:p>
            <a:pPr marL="0" lvl="0" indent="0" algn="l" rtl="0">
              <a:spcBef>
                <a:spcPts val="0"/>
              </a:spcBef>
              <a:spcAft>
                <a:spcPts val="0"/>
              </a:spcAft>
              <a:buNone/>
            </a:pPr>
            <a:r>
              <a:rPr lang="en" dirty="0">
                <a:solidFill>
                  <a:srgbClr val="FFFFFF"/>
                </a:solidFill>
              </a:rPr>
              <a:t>Yo</a:t>
            </a:r>
            <a:r>
              <a:rPr lang="en" sz="1500" dirty="0">
                <a:solidFill>
                  <a:srgbClr val="FFFFFF"/>
                </a:solidFill>
              </a:rPr>
              <a:t>u</a:t>
            </a:r>
            <a:r>
              <a:rPr lang="en" dirty="0">
                <a:solidFill>
                  <a:srgbClr val="FFFFFF"/>
                </a:solidFill>
              </a:rPr>
              <a:t> have arrived in Teyvat — a fantasy world where the seven elements flow and converge.</a:t>
            </a:r>
            <a:endParaRPr dirty="0">
              <a:solidFill>
                <a:srgbClr val="FFFFFF"/>
              </a:solidFill>
            </a:endParaRPr>
          </a:p>
          <a:p>
            <a:pPr marL="0" lvl="0" indent="0" algn="l" rtl="0">
              <a:spcBef>
                <a:spcPts val="0"/>
              </a:spcBef>
              <a:spcAft>
                <a:spcPts val="0"/>
              </a:spcAft>
              <a:buClr>
                <a:schemeClr val="dk1"/>
              </a:buClr>
              <a:buSzPts val="1100"/>
              <a:buFont typeface="Arial"/>
              <a:buNone/>
            </a:pPr>
            <a:r>
              <a:rPr lang="en" dirty="0">
                <a:solidFill>
                  <a:srgbClr val="FFFFFF"/>
                </a:solidFill>
              </a:rPr>
              <a:t>In the distant past, the Archons granted mortals unique elemental abilities. With the help of such powers, people formed a bountiful homeland out of the wilderness. However, 500 years ago, the collapse of an ancient civilization turned the universe upside down...</a:t>
            </a:r>
            <a:endParaRPr dirty="0">
              <a:solidFill>
                <a:srgbClr val="FFFFFF"/>
              </a:solidFill>
            </a:endParaRPr>
          </a:p>
          <a:p>
            <a:pPr marL="0" lvl="0" indent="0" algn="l" rtl="0">
              <a:spcBef>
                <a:spcPts val="0"/>
              </a:spcBef>
              <a:spcAft>
                <a:spcPts val="0"/>
              </a:spcAft>
              <a:buNone/>
            </a:pPr>
            <a:r>
              <a:rPr lang="en" dirty="0">
                <a:solidFill>
                  <a:srgbClr val="FFFFFF"/>
                </a:solidFill>
              </a:rPr>
              <a:t>Though the calamity the world suffered has ceased, peace has yet to be restored.</a:t>
            </a:r>
            <a:r>
              <a:rPr lang="en" sz="1500" b="1" dirty="0">
                <a:solidFill>
                  <a:schemeClr val="lt1"/>
                </a:solidFill>
              </a:rPr>
              <a:t>                                                                                         </a:t>
            </a:r>
            <a:endParaRPr sz="1500" b="1" dirty="0">
              <a:solidFill>
                <a:schemeClr val="lt1"/>
              </a:solidFill>
            </a:endParaRPr>
          </a:p>
          <a:p>
            <a:pPr marL="0" lvl="0" indent="0" algn="l" rtl="0">
              <a:spcBef>
                <a:spcPts val="0"/>
              </a:spcBef>
              <a:spcAft>
                <a:spcPts val="0"/>
              </a:spcAft>
              <a:buNone/>
            </a:pPr>
            <a:r>
              <a:rPr lang="en" sz="1500" b="1" dirty="0">
                <a:solidFill>
                  <a:schemeClr val="lt1"/>
                </a:solidFill>
              </a:rPr>
              <a:t>			</a:t>
            </a:r>
            <a:r>
              <a:rPr lang="en" b="1" dirty="0">
                <a:solidFill>
                  <a:schemeClr val="lt1"/>
                </a:solidFill>
              </a:rPr>
              <a:t>						Gameplay Mechanics:			</a:t>
            </a:r>
            <a:endParaRPr lang="en-US" b="1" dirty="0">
              <a:solidFill>
                <a:schemeClr val="lt1"/>
              </a:solidFill>
            </a:endParaRPr>
          </a:p>
          <a:p>
            <a:pPr marL="0" lvl="0" indent="0" algn="l" rtl="0">
              <a:spcBef>
                <a:spcPts val="0"/>
              </a:spcBef>
              <a:spcAft>
                <a:spcPts val="0"/>
              </a:spcAft>
              <a:buNone/>
            </a:pPr>
            <a:r>
              <a:rPr lang="en" dirty="0">
                <a:solidFill>
                  <a:schemeClr val="lt1"/>
                </a:solidFill>
              </a:rPr>
              <a:t>Open world exploration and puzzles, limited events, combat with different elements and weapons, the domain system (talents/artifacts), the character/weapon wish system, team-building, and co-op mode.</a:t>
            </a:r>
            <a:endParaRPr dirty="0">
              <a:solidFill>
                <a:schemeClr val="lt1"/>
              </a:solidFill>
            </a:endParaRPr>
          </a:p>
          <a:p>
            <a:pPr marL="0" lvl="0" indent="0" algn="l" rtl="0">
              <a:spcBef>
                <a:spcPts val="0"/>
              </a:spcBef>
              <a:spcAft>
                <a:spcPts val="0"/>
              </a:spcAft>
              <a:buNone/>
            </a:pPr>
            <a:endParaRPr b="1" dirty="0">
              <a:solidFill>
                <a:schemeClr val="lt1"/>
              </a:solidFill>
            </a:endParaRPr>
          </a:p>
        </p:txBody>
      </p:sp>
      <p:sp>
        <p:nvSpPr>
          <p:cNvPr id="77" name="Google Shape;77;p16"/>
          <p:cNvSpPr txBox="1"/>
          <p:nvPr/>
        </p:nvSpPr>
        <p:spPr>
          <a:xfrm>
            <a:off x="4697350" y="293850"/>
            <a:ext cx="4329900" cy="4494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FFFFFF"/>
                </a:solidFill>
              </a:rPr>
              <a:t>Overview/Player’s Role:</a:t>
            </a:r>
            <a:endParaRPr b="1">
              <a:solidFill>
                <a:srgbClr val="FFFFFF"/>
              </a:solidFill>
            </a:endParaRPr>
          </a:p>
          <a:p>
            <a:pPr marL="0" lvl="0" indent="0" algn="l" rtl="0">
              <a:spcBef>
                <a:spcPts val="0"/>
              </a:spcBef>
              <a:spcAft>
                <a:spcPts val="0"/>
              </a:spcAft>
              <a:buNone/>
            </a:pPr>
            <a:endParaRPr b="1">
              <a:solidFill>
                <a:srgbClr val="FFFFFF"/>
              </a:solidFill>
            </a:endParaRPr>
          </a:p>
          <a:p>
            <a:pPr marL="0" lvl="0" indent="0" algn="l" rtl="0">
              <a:spcBef>
                <a:spcPts val="0"/>
              </a:spcBef>
              <a:spcAft>
                <a:spcPts val="0"/>
              </a:spcAft>
              <a:buNone/>
            </a:pPr>
            <a:r>
              <a:rPr lang="en">
                <a:solidFill>
                  <a:schemeClr val="lt1"/>
                </a:solidFill>
              </a:rPr>
              <a:t>As a traveler from another world in an adventure rpg, you will embark on a journey to reunite with your long-lost sibling and unravel the mysteries of Teyvat, and yourself. You can head-on into battles solo, or invite friends to join the fight against dangerous monsters with 4-player cross-play for PS4, iOS, Android, and PC. You also have the ability to manipulate the various elements which is the key to defeating powerful enemies and solving challenging puzzles</a:t>
            </a: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b="1">
                <a:solidFill>
                  <a:schemeClr val="lt1"/>
                </a:solidFill>
              </a:rPr>
              <a:t>Installation: </a:t>
            </a:r>
            <a:endParaRPr b="1">
              <a:solidFill>
                <a:schemeClr val="lt1"/>
              </a:solidFill>
            </a:endParaRPr>
          </a:p>
          <a:p>
            <a:pPr marL="0" lvl="0" indent="0" algn="l" rtl="0">
              <a:spcBef>
                <a:spcPts val="0"/>
              </a:spcBef>
              <a:spcAft>
                <a:spcPts val="0"/>
              </a:spcAft>
              <a:buNone/>
            </a:pPr>
            <a:endParaRPr b="1">
              <a:solidFill>
                <a:schemeClr val="lt1"/>
              </a:solidFill>
            </a:endParaRPr>
          </a:p>
          <a:p>
            <a:pPr marL="0" lvl="0" indent="0" algn="l" rtl="0">
              <a:spcBef>
                <a:spcPts val="0"/>
              </a:spcBef>
              <a:spcAft>
                <a:spcPts val="0"/>
              </a:spcAft>
              <a:buNone/>
            </a:pPr>
            <a:r>
              <a:rPr lang="en">
                <a:solidFill>
                  <a:schemeClr val="lt1"/>
                </a:solidFill>
              </a:rPr>
              <a:t>Google Play Store (Android)</a:t>
            </a:r>
            <a:endParaRPr>
              <a:solidFill>
                <a:schemeClr val="lt1"/>
              </a:solidFill>
            </a:endParaRPr>
          </a:p>
          <a:p>
            <a:pPr marL="0" lvl="0" indent="0" algn="l" rtl="0">
              <a:spcBef>
                <a:spcPts val="0"/>
              </a:spcBef>
              <a:spcAft>
                <a:spcPts val="0"/>
              </a:spcAft>
              <a:buNone/>
            </a:pPr>
            <a:r>
              <a:rPr lang="en">
                <a:solidFill>
                  <a:schemeClr val="lt1"/>
                </a:solidFill>
              </a:rPr>
              <a:t>Apple App Store (iOS)</a:t>
            </a:r>
            <a:endParaRPr>
              <a:solidFill>
                <a:schemeClr val="lt1"/>
              </a:solidFill>
            </a:endParaRPr>
          </a:p>
          <a:p>
            <a:pPr marL="0" lvl="0" indent="0" algn="l" rtl="0">
              <a:spcBef>
                <a:spcPts val="0"/>
              </a:spcBef>
              <a:spcAft>
                <a:spcPts val="0"/>
              </a:spcAft>
              <a:buNone/>
            </a:pPr>
            <a:r>
              <a:rPr lang="en">
                <a:solidFill>
                  <a:schemeClr val="lt1"/>
                </a:solidFill>
              </a:rPr>
              <a:t>Playstation Store  (Playstation)</a:t>
            </a:r>
            <a:endParaRPr>
              <a:solidFill>
                <a:schemeClr val="lt1"/>
              </a:solidFill>
            </a:endParaRPr>
          </a:p>
          <a:p>
            <a:pPr marL="0" lvl="0" indent="0" algn="l" rtl="0">
              <a:spcBef>
                <a:spcPts val="0"/>
              </a:spcBef>
              <a:spcAft>
                <a:spcPts val="0"/>
              </a:spcAft>
              <a:buNone/>
            </a:pPr>
            <a:r>
              <a:rPr lang="en">
                <a:solidFill>
                  <a:schemeClr val="lt1"/>
                </a:solidFill>
              </a:rPr>
              <a:t>https://genshin.mihoyo.com/en (PC)</a:t>
            </a:r>
            <a:endParaRPr>
              <a:solidFill>
                <a:schemeClr val="lt1"/>
              </a:solidFill>
            </a:endParaRPr>
          </a:p>
          <a:p>
            <a:pPr marL="0" lvl="0" indent="0" algn="l" rtl="0">
              <a:spcBef>
                <a:spcPts val="0"/>
              </a:spcBef>
              <a:spcAft>
                <a:spcPts val="0"/>
              </a:spcAft>
              <a:buNone/>
            </a:pPr>
            <a:endParaRPr>
              <a:solidFill>
                <a:schemeClr val="lt1"/>
              </a:solidFill>
            </a:endParaRPr>
          </a:p>
        </p:txBody>
      </p:sp>
      <p:pic>
        <p:nvPicPr>
          <p:cNvPr id="4" name="Audio 3">
            <a:hlinkClick r:id="" action="ppaction://media"/>
            <a:extLst>
              <a:ext uri="{FF2B5EF4-FFF2-40B4-BE49-F238E27FC236}">
                <a16:creationId xmlns:a16="http://schemas.microsoft.com/office/drawing/2014/main" id="{18F0A6A8-1E13-4480-B327-E7C1A5110B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6076"/>
    </mc:Choice>
    <mc:Fallback>
      <p:transition spd="slow" advTm="46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81"/>
        <p:cNvGrpSpPr/>
        <p:nvPr/>
      </p:nvGrpSpPr>
      <p:grpSpPr>
        <a:xfrm>
          <a:off x="0" y="0"/>
          <a:ext cx="0" cy="0"/>
          <a:chOff x="0" y="0"/>
          <a:chExt cx="0" cy="0"/>
        </a:xfrm>
      </p:grpSpPr>
      <p:sp>
        <p:nvSpPr>
          <p:cNvPr id="82" name="Google Shape;82;p17"/>
          <p:cNvSpPr txBox="1"/>
          <p:nvPr/>
        </p:nvSpPr>
        <p:spPr>
          <a:xfrm>
            <a:off x="301200" y="301200"/>
            <a:ext cx="53172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solidFill>
                  <a:schemeClr val="lt1"/>
                </a:solidFill>
              </a:rPr>
              <a:t>User Interface</a:t>
            </a:r>
            <a:endParaRPr sz="2500" b="1">
              <a:solidFill>
                <a:schemeClr val="lt1"/>
              </a:solidFill>
            </a:endParaRPr>
          </a:p>
        </p:txBody>
      </p:sp>
      <p:pic>
        <p:nvPicPr>
          <p:cNvPr id="83" name="Google Shape;83;p17"/>
          <p:cNvPicPr preferRelativeResize="0"/>
          <p:nvPr/>
        </p:nvPicPr>
        <p:blipFill>
          <a:blip r:embed="rId6">
            <a:alphaModFix/>
          </a:blip>
          <a:stretch>
            <a:fillRect/>
          </a:stretch>
        </p:blipFill>
        <p:spPr>
          <a:xfrm>
            <a:off x="301200" y="918750"/>
            <a:ext cx="8466452" cy="3968101"/>
          </a:xfrm>
          <a:prstGeom prst="rect">
            <a:avLst/>
          </a:prstGeom>
          <a:noFill/>
          <a:ln>
            <a:noFill/>
          </a:ln>
        </p:spPr>
      </p:pic>
      <p:pic>
        <p:nvPicPr>
          <p:cNvPr id="4" name="Audio 3">
            <a:hlinkClick r:id="" action="ppaction://media"/>
            <a:extLst>
              <a:ext uri="{FF2B5EF4-FFF2-40B4-BE49-F238E27FC236}">
                <a16:creationId xmlns:a16="http://schemas.microsoft.com/office/drawing/2014/main" id="{254EC1F0-062C-43EB-925E-D3C56973A3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227"/>
    </mc:Choice>
    <mc:Fallback>
      <p:transition spd="slow" advTm="4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87"/>
        <p:cNvGrpSpPr/>
        <p:nvPr/>
      </p:nvGrpSpPr>
      <p:grpSpPr>
        <a:xfrm>
          <a:off x="0" y="0"/>
          <a:ext cx="0" cy="0"/>
          <a:chOff x="0" y="0"/>
          <a:chExt cx="0" cy="0"/>
        </a:xfrm>
      </p:grpSpPr>
      <p:sp>
        <p:nvSpPr>
          <p:cNvPr id="88" name="Google Shape;88;p18"/>
          <p:cNvSpPr txBox="1"/>
          <p:nvPr/>
        </p:nvSpPr>
        <p:spPr>
          <a:xfrm>
            <a:off x="301200" y="301200"/>
            <a:ext cx="53172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solidFill>
                  <a:schemeClr val="lt1"/>
                </a:solidFill>
              </a:rPr>
              <a:t>User Interface 2</a:t>
            </a:r>
            <a:endParaRPr sz="2500" b="1">
              <a:solidFill>
                <a:schemeClr val="lt1"/>
              </a:solidFill>
            </a:endParaRPr>
          </a:p>
        </p:txBody>
      </p:sp>
      <p:pic>
        <p:nvPicPr>
          <p:cNvPr id="89" name="Google Shape;89;p18"/>
          <p:cNvPicPr preferRelativeResize="0"/>
          <p:nvPr/>
        </p:nvPicPr>
        <p:blipFill>
          <a:blip r:embed="rId6">
            <a:alphaModFix/>
          </a:blip>
          <a:stretch>
            <a:fillRect/>
          </a:stretch>
        </p:blipFill>
        <p:spPr>
          <a:xfrm>
            <a:off x="276725" y="930325"/>
            <a:ext cx="8590561" cy="3968101"/>
          </a:xfrm>
          <a:prstGeom prst="rect">
            <a:avLst/>
          </a:prstGeom>
          <a:noFill/>
          <a:ln>
            <a:noFill/>
          </a:ln>
        </p:spPr>
      </p:pic>
      <p:pic>
        <p:nvPicPr>
          <p:cNvPr id="3" name="Audio 2">
            <a:hlinkClick r:id="" action="ppaction://media"/>
            <a:extLst>
              <a:ext uri="{FF2B5EF4-FFF2-40B4-BE49-F238E27FC236}">
                <a16:creationId xmlns:a16="http://schemas.microsoft.com/office/drawing/2014/main" id="{0FABF530-3C80-4055-BA31-2E160B9C74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282"/>
    </mc:Choice>
    <mc:Fallback>
      <p:transition spd="slow" advTm="4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93"/>
        <p:cNvGrpSpPr/>
        <p:nvPr/>
      </p:nvGrpSpPr>
      <p:grpSpPr>
        <a:xfrm>
          <a:off x="0" y="0"/>
          <a:ext cx="0" cy="0"/>
          <a:chOff x="0" y="0"/>
          <a:chExt cx="0" cy="0"/>
        </a:xfrm>
      </p:grpSpPr>
      <p:sp>
        <p:nvSpPr>
          <p:cNvPr id="94" name="Google Shape;94;p19"/>
          <p:cNvSpPr txBox="1"/>
          <p:nvPr/>
        </p:nvSpPr>
        <p:spPr>
          <a:xfrm>
            <a:off x="243275" y="324375"/>
            <a:ext cx="36258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solidFill>
                  <a:schemeClr val="lt1"/>
                </a:solidFill>
              </a:rPr>
              <a:t>Artwork</a:t>
            </a:r>
            <a:endParaRPr sz="2500" b="1">
              <a:solidFill>
                <a:schemeClr val="lt1"/>
              </a:solidFill>
            </a:endParaRPr>
          </a:p>
        </p:txBody>
      </p:sp>
      <p:pic>
        <p:nvPicPr>
          <p:cNvPr id="95" name="Google Shape;95;p19"/>
          <p:cNvPicPr preferRelativeResize="0"/>
          <p:nvPr/>
        </p:nvPicPr>
        <p:blipFill>
          <a:blip r:embed="rId6">
            <a:alphaModFix/>
          </a:blip>
          <a:stretch>
            <a:fillRect/>
          </a:stretch>
        </p:blipFill>
        <p:spPr>
          <a:xfrm>
            <a:off x="1110275" y="893775"/>
            <a:ext cx="6598154" cy="3708225"/>
          </a:xfrm>
          <a:prstGeom prst="rect">
            <a:avLst/>
          </a:prstGeom>
          <a:noFill/>
          <a:ln>
            <a:noFill/>
          </a:ln>
        </p:spPr>
      </p:pic>
      <p:pic>
        <p:nvPicPr>
          <p:cNvPr id="3" name="Audio 2">
            <a:hlinkClick r:id="" action="ppaction://media"/>
            <a:extLst>
              <a:ext uri="{FF2B5EF4-FFF2-40B4-BE49-F238E27FC236}">
                <a16:creationId xmlns:a16="http://schemas.microsoft.com/office/drawing/2014/main" id="{C7F240D2-ADFF-4987-BCF2-C9D20D771D0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138"/>
    </mc:Choice>
    <mc:Fallback>
      <p:transition spd="slow" advTm="7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99"/>
        <p:cNvGrpSpPr/>
        <p:nvPr/>
      </p:nvGrpSpPr>
      <p:grpSpPr>
        <a:xfrm>
          <a:off x="0" y="0"/>
          <a:ext cx="0" cy="0"/>
          <a:chOff x="0" y="0"/>
          <a:chExt cx="0" cy="0"/>
        </a:xfrm>
      </p:grpSpPr>
      <p:sp>
        <p:nvSpPr>
          <p:cNvPr id="100" name="Google Shape;100;p20"/>
          <p:cNvSpPr txBox="1"/>
          <p:nvPr/>
        </p:nvSpPr>
        <p:spPr>
          <a:xfrm>
            <a:off x="243275" y="324375"/>
            <a:ext cx="36258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solidFill>
                  <a:schemeClr val="lt1"/>
                </a:solidFill>
              </a:rPr>
              <a:t>Artwork</a:t>
            </a:r>
            <a:endParaRPr sz="2500" b="1">
              <a:solidFill>
                <a:schemeClr val="lt1"/>
              </a:solidFill>
            </a:endParaRPr>
          </a:p>
        </p:txBody>
      </p:sp>
      <p:pic>
        <p:nvPicPr>
          <p:cNvPr id="101" name="Google Shape;101;p20"/>
          <p:cNvPicPr preferRelativeResize="0"/>
          <p:nvPr/>
        </p:nvPicPr>
        <p:blipFill>
          <a:blip r:embed="rId6">
            <a:alphaModFix/>
          </a:blip>
          <a:stretch>
            <a:fillRect/>
          </a:stretch>
        </p:blipFill>
        <p:spPr>
          <a:xfrm>
            <a:off x="758175" y="893775"/>
            <a:ext cx="7627651" cy="3944926"/>
          </a:xfrm>
          <a:prstGeom prst="rect">
            <a:avLst/>
          </a:prstGeom>
          <a:noFill/>
          <a:ln>
            <a:noFill/>
          </a:ln>
        </p:spPr>
      </p:pic>
      <p:pic>
        <p:nvPicPr>
          <p:cNvPr id="3" name="Audio 2">
            <a:hlinkClick r:id="" action="ppaction://media"/>
            <a:extLst>
              <a:ext uri="{FF2B5EF4-FFF2-40B4-BE49-F238E27FC236}">
                <a16:creationId xmlns:a16="http://schemas.microsoft.com/office/drawing/2014/main" id="{3EEEAE6C-0820-4749-9E72-F9E10966701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725"/>
    </mc:Choice>
    <mc:Fallback>
      <p:transition spd="slow" advTm="5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1"/>
          <p:cNvSpPr txBox="1"/>
          <p:nvPr/>
        </p:nvSpPr>
        <p:spPr>
          <a:xfrm>
            <a:off x="301200" y="289600"/>
            <a:ext cx="8456700" cy="427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rPr>
              <a:t>Sound and music:</a:t>
            </a:r>
            <a:endParaRPr b="1">
              <a:solidFill>
                <a:schemeClr val="lt1"/>
              </a:solidFill>
            </a:endParaRPr>
          </a:p>
          <a:p>
            <a:pPr marL="0" lvl="0" indent="0" algn="l" rtl="0">
              <a:spcBef>
                <a:spcPts val="0"/>
              </a:spcBef>
              <a:spcAft>
                <a:spcPts val="0"/>
              </a:spcAft>
              <a:buNone/>
            </a:pPr>
            <a:endParaRPr b="1">
              <a:solidFill>
                <a:schemeClr val="lt1"/>
              </a:solidFill>
            </a:endParaRPr>
          </a:p>
          <a:p>
            <a:pPr marL="0" lvl="0" indent="0" algn="l" rtl="0">
              <a:spcBef>
                <a:spcPts val="0"/>
              </a:spcBef>
              <a:spcAft>
                <a:spcPts val="0"/>
              </a:spcAft>
              <a:buNone/>
            </a:pPr>
            <a:r>
              <a:rPr lang="en">
                <a:solidFill>
                  <a:schemeClr val="lt1"/>
                </a:solidFill>
              </a:rPr>
              <a:t>The sound in Genshin Impact encompasses a wide range of things. The most important is that playable characters are voiced and have a section to view all their voice lines. A good chunk of the lines are also combat lines that you will hear in the open world to make the world feel active. The characters also say other lines while exploring the world like commenting on weather changes. The music is also expansive as each region in the open world has a different style of music. This is usually influenced by the country the regions are based off of. For example, Liyue is based of China and the music in that region is inspired by that.</a:t>
            </a:r>
            <a:endParaRPr>
              <a:solidFill>
                <a:schemeClr val="lt1"/>
              </a:solidFill>
            </a:endParaRPr>
          </a:p>
          <a:p>
            <a:pPr marL="0" lvl="0" indent="0" algn="l" rtl="0">
              <a:spcBef>
                <a:spcPts val="0"/>
              </a:spcBef>
              <a:spcAft>
                <a:spcPts val="0"/>
              </a:spcAft>
              <a:buNone/>
            </a:pPr>
            <a:endParaRPr b="1">
              <a:solidFill>
                <a:schemeClr val="lt1"/>
              </a:solidFill>
            </a:endParaRPr>
          </a:p>
          <a:p>
            <a:pPr marL="0" lvl="0" indent="0" algn="l" rtl="0">
              <a:spcBef>
                <a:spcPts val="0"/>
              </a:spcBef>
              <a:spcAft>
                <a:spcPts val="0"/>
              </a:spcAft>
              <a:buNone/>
            </a:pPr>
            <a:r>
              <a:rPr lang="en" b="1">
                <a:solidFill>
                  <a:schemeClr val="lt1"/>
                </a:solidFill>
              </a:rPr>
              <a:t>Manual:</a:t>
            </a:r>
            <a:endParaRPr b="1">
              <a:solidFill>
                <a:schemeClr val="lt1"/>
              </a:solidFill>
            </a:endParaRPr>
          </a:p>
          <a:p>
            <a:pPr marL="0" lvl="0" indent="0" algn="l" rtl="0">
              <a:spcBef>
                <a:spcPts val="0"/>
              </a:spcBef>
              <a:spcAft>
                <a:spcPts val="0"/>
              </a:spcAft>
              <a:buNone/>
            </a:pPr>
            <a:endParaRPr b="1">
              <a:solidFill>
                <a:schemeClr val="lt1"/>
              </a:solidFill>
            </a:endParaRPr>
          </a:p>
          <a:p>
            <a:pPr marL="0" lvl="0" indent="0" algn="l" rtl="0">
              <a:spcBef>
                <a:spcPts val="0"/>
              </a:spcBef>
              <a:spcAft>
                <a:spcPts val="0"/>
              </a:spcAft>
              <a:buNone/>
            </a:pPr>
            <a:r>
              <a:rPr lang="en">
                <a:solidFill>
                  <a:schemeClr val="lt1"/>
                </a:solidFill>
              </a:rPr>
              <a:t>There is no manual for the game, but there is a tutorial at the beginning of the game that lasts for the first few adventure ranks.</a:t>
            </a:r>
            <a:endParaRPr>
              <a:solidFill>
                <a:schemeClr val="lt1"/>
              </a:solidFill>
            </a:endParaRPr>
          </a:p>
          <a:p>
            <a:pPr marL="0" lvl="0" indent="0" algn="l" rtl="0">
              <a:spcBef>
                <a:spcPts val="0"/>
              </a:spcBef>
              <a:spcAft>
                <a:spcPts val="0"/>
              </a:spcAft>
              <a:buNone/>
            </a:pPr>
            <a:endParaRPr b="1">
              <a:solidFill>
                <a:schemeClr val="lt1"/>
              </a:solidFill>
            </a:endParaRPr>
          </a:p>
          <a:p>
            <a:pPr marL="0" lvl="0" indent="0" algn="l" rtl="0">
              <a:spcBef>
                <a:spcPts val="0"/>
              </a:spcBef>
              <a:spcAft>
                <a:spcPts val="0"/>
              </a:spcAft>
              <a:buNone/>
            </a:pPr>
            <a:r>
              <a:rPr lang="en" b="1">
                <a:solidFill>
                  <a:schemeClr val="lt1"/>
                </a:solidFill>
              </a:rPr>
              <a:t>Bugs:</a:t>
            </a:r>
            <a:endParaRPr b="1">
              <a:solidFill>
                <a:schemeClr val="lt1"/>
              </a:solidFill>
            </a:endParaRPr>
          </a:p>
          <a:p>
            <a:pPr marL="0" lvl="0" indent="0" algn="l" rtl="0">
              <a:spcBef>
                <a:spcPts val="0"/>
              </a:spcBef>
              <a:spcAft>
                <a:spcPts val="0"/>
              </a:spcAft>
              <a:buNone/>
            </a:pPr>
            <a:endParaRPr b="1">
              <a:solidFill>
                <a:schemeClr val="lt1"/>
              </a:solidFill>
            </a:endParaRPr>
          </a:p>
          <a:p>
            <a:pPr marL="0" lvl="0" indent="0" algn="l" rtl="0">
              <a:spcBef>
                <a:spcPts val="0"/>
              </a:spcBef>
              <a:spcAft>
                <a:spcPts val="0"/>
              </a:spcAft>
              <a:buNone/>
            </a:pPr>
            <a:r>
              <a:rPr lang="en">
                <a:solidFill>
                  <a:schemeClr val="lt1"/>
                </a:solidFill>
              </a:rPr>
              <a:t>I have never personally experienced any bugs, but they have existed. The game is regularly updated, so they get patched out fairly quickly.</a:t>
            </a:r>
            <a:endParaRPr>
              <a:solidFill>
                <a:schemeClr val="lt1"/>
              </a:solidFill>
            </a:endParaRPr>
          </a:p>
        </p:txBody>
      </p:sp>
      <p:pic>
        <p:nvPicPr>
          <p:cNvPr id="3" name="Audio 2">
            <a:hlinkClick r:id="" action="ppaction://media"/>
            <a:extLst>
              <a:ext uri="{FF2B5EF4-FFF2-40B4-BE49-F238E27FC236}">
                <a16:creationId xmlns:a16="http://schemas.microsoft.com/office/drawing/2014/main" id="{F4339051-FC8E-4E2B-BA59-D3DBFDECBC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540"/>
    </mc:Choice>
    <mc:Fallback>
      <p:transition spd="slow" advTm="29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TotalTime>
  <Words>1432</Words>
  <Application>Microsoft Office PowerPoint</Application>
  <PresentationFormat>On-screen Show (16:9)</PresentationFormat>
  <Paragraphs>107</Paragraphs>
  <Slides>17</Slides>
  <Notes>17</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Roboto</vt:lpstr>
      <vt:lpstr>Arial</vt:lpstr>
      <vt:lpstr>PT Serif</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 for watching!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Sydney Taylor</dc:creator>
  <cp:lastModifiedBy>Sydney Nixx</cp:lastModifiedBy>
  <cp:revision>7</cp:revision>
  <dcterms:modified xsi:type="dcterms:W3CDTF">2021-09-14T17:52:40Z</dcterms:modified>
</cp:coreProperties>
</file>