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9"/>
  </p:notesMasterIdLst>
  <p:sldIdLst>
    <p:sldId id="256" r:id="rId2"/>
    <p:sldId id="267" r:id="rId3"/>
    <p:sldId id="257" r:id="rId4"/>
    <p:sldId id="269" r:id="rId5"/>
    <p:sldId id="258" r:id="rId6"/>
    <p:sldId id="259" r:id="rId7"/>
    <p:sldId id="263" r:id="rId8"/>
    <p:sldId id="266" r:id="rId9"/>
    <p:sldId id="268" r:id="rId10"/>
    <p:sldId id="264" r:id="rId11"/>
    <p:sldId id="265" r:id="rId12"/>
    <p:sldId id="260" r:id="rId13"/>
    <p:sldId id="271" r:id="rId14"/>
    <p:sldId id="261" r:id="rId15"/>
    <p:sldId id="270" r:id="rId16"/>
    <p:sldId id="262" r:id="rId17"/>
    <p:sldId id="272" r:id="rId18"/>
  </p:sldIdLst>
  <p:sldSz cx="12192000" cy="6858000"/>
  <p:notesSz cx="6858000" cy="9144000"/>
  <p:embeddedFontLst>
    <p:embeddedFont>
      <p:font typeface="Andy" panose="03080602030302030203" pitchFamily="66" charset="0"/>
      <p:bold r:id="rId20"/>
    </p:embeddedFont>
    <p:embeddedFont>
      <p:font typeface="Calibri" panose="020F0502020204030204" pitchFamily="34" charset="0"/>
      <p:regular r:id="rId21"/>
      <p:bold r:id="rId22"/>
      <p:italic r:id="rId23"/>
      <p:boldItalic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4" autoAdjust="0"/>
    <p:restoredTop sz="71680" autoAdjust="0"/>
  </p:normalViewPr>
  <p:slideViewPr>
    <p:cSldViewPr snapToGrid="0">
      <p:cViewPr varScale="1">
        <p:scale>
          <a:sx n="78" d="100"/>
          <a:sy n="78" d="100"/>
        </p:scale>
        <p:origin x="106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9CE074-6C5D-4B23-A08C-F4D488D823C4}" type="datetimeFigureOut">
              <a:rPr lang="en-US" smtClean="0"/>
              <a:t>9/12/2021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511C24-714A-49DD-8773-BAF8EF902CA7}" type="slidenum">
              <a:rPr lang="en-US" smtClean="0"/>
              <a:t>‹#›</a:t>
            </a:fld>
            <a:endParaRPr lang="en-US"/>
          </a:p>
        </p:txBody>
      </p:sp>
    </p:spTree>
    <p:extLst>
      <p:ext uri="{BB962C8B-B14F-4D97-AF65-F5344CB8AC3E}">
        <p14:creationId xmlns:p14="http://schemas.microsoft.com/office/powerpoint/2010/main" val="3790621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My name is Nicole Stark and I will be doing a game evaluation of Terraria.</a:t>
            </a:r>
          </a:p>
        </p:txBody>
      </p:sp>
      <p:sp>
        <p:nvSpPr>
          <p:cNvPr id="4" name="Slide Number Placeholder 3"/>
          <p:cNvSpPr>
            <a:spLocks noGrp="1"/>
          </p:cNvSpPr>
          <p:nvPr>
            <p:ph type="sldNum" sz="quarter" idx="5"/>
          </p:nvPr>
        </p:nvSpPr>
        <p:spPr/>
        <p:txBody>
          <a:bodyPr/>
          <a:lstStyle/>
          <a:p>
            <a:fld id="{BF511C24-714A-49DD-8773-BAF8EF902CA7}" type="slidenum">
              <a:rPr lang="en-US" smtClean="0"/>
              <a:t>1</a:t>
            </a:fld>
            <a:endParaRPr lang="en-US"/>
          </a:p>
        </p:txBody>
      </p:sp>
    </p:spTree>
    <p:extLst>
      <p:ext uri="{BB962C8B-B14F-4D97-AF65-F5344CB8AC3E}">
        <p14:creationId xmlns:p14="http://schemas.microsoft.com/office/powerpoint/2010/main" val="32628924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that being said, is Terraria better or worse than similar games?</a:t>
            </a:r>
          </a:p>
          <a:p>
            <a:endParaRPr lang="en-US" dirty="0"/>
          </a:p>
          <a:p>
            <a:r>
              <a:rPr lang="en-US" dirty="0"/>
              <a:t>Now, as any sort of review, this is largely related to preference. </a:t>
            </a:r>
          </a:p>
          <a:p>
            <a:endParaRPr lang="en-US" dirty="0"/>
          </a:p>
          <a:p>
            <a:r>
              <a:rPr lang="en-US" dirty="0"/>
              <a:t>However, there are some aspects that I think many people can agree on that make Terraria better than many other games. For one, Terraria has a huge amount of content. You could play for hundreds of hours and still have new things to find or create. Also, Terraria is really easy to just jump in and play. You may not know everything you can do or craft, but you can certainly start exploring right off the bat and finding new things to work with. Finally, given the wide variety of materials and customization, you can get really creative with your building and characters. </a:t>
            </a:r>
          </a:p>
          <a:p>
            <a:endParaRPr lang="en-US" dirty="0"/>
          </a:p>
          <a:p>
            <a:r>
              <a:rPr lang="en-US" dirty="0"/>
              <a:t>As for worse, you’ll note a common theme that the lack of guidance is a huge pain point. </a:t>
            </a:r>
          </a:p>
          <a:p>
            <a:r>
              <a:rPr lang="en-US" dirty="0"/>
              <a:t>Another common theme: the large amount of grinding it takes to get or craft certain items can be a huge pain point. If you are trying to get an item that only has a .2% drop rate, you could easily find yourself getting bored and quitting as a result.</a:t>
            </a:r>
          </a:p>
        </p:txBody>
      </p:sp>
      <p:sp>
        <p:nvSpPr>
          <p:cNvPr id="4" name="Slide Number Placeholder 3"/>
          <p:cNvSpPr>
            <a:spLocks noGrp="1"/>
          </p:cNvSpPr>
          <p:nvPr>
            <p:ph type="sldNum" sz="quarter" idx="5"/>
          </p:nvPr>
        </p:nvSpPr>
        <p:spPr/>
        <p:txBody>
          <a:bodyPr/>
          <a:lstStyle/>
          <a:p>
            <a:fld id="{BF511C24-714A-49DD-8773-BAF8EF902CA7}" type="slidenum">
              <a:rPr lang="en-US" smtClean="0"/>
              <a:t>13</a:t>
            </a:fld>
            <a:endParaRPr lang="en-US"/>
          </a:p>
        </p:txBody>
      </p:sp>
    </p:spTree>
    <p:extLst>
      <p:ext uri="{BB962C8B-B14F-4D97-AF65-F5344CB8AC3E}">
        <p14:creationId xmlns:p14="http://schemas.microsoft.com/office/powerpoint/2010/main" val="40322399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some final notes: Terraria is a game that I think has something for everyone. There are a lot of fun references, there’s a lot to do, and you can play how you want to. That being said, many sites agree that Terraria is not a great game for younger kids, since there is a lot of cartoon violence, including some gore, as well as some mature themes like drinking alcohol</a:t>
            </a:r>
          </a:p>
          <a:p>
            <a:endParaRPr lang="en-US" dirty="0"/>
          </a:p>
          <a:p>
            <a:r>
              <a:rPr lang="en-US" dirty="0"/>
              <a:t>As for design mistakes: again, the lack of guidance is a huge pain point, especially if you don’t want to go scouring a wiki for everything. </a:t>
            </a:r>
          </a:p>
          <a:p>
            <a:r>
              <a:rPr lang="en-US" dirty="0"/>
              <a:t>Finally, there are some items that are dropped by later bosses or simply not available to make until later in the game that are ultimately pointless, as they are often weaker than other items already available to the player.</a:t>
            </a:r>
          </a:p>
        </p:txBody>
      </p:sp>
      <p:sp>
        <p:nvSpPr>
          <p:cNvPr id="4" name="Slide Number Placeholder 3"/>
          <p:cNvSpPr>
            <a:spLocks noGrp="1"/>
          </p:cNvSpPr>
          <p:nvPr>
            <p:ph type="sldNum" sz="quarter" idx="5"/>
          </p:nvPr>
        </p:nvSpPr>
        <p:spPr/>
        <p:txBody>
          <a:bodyPr/>
          <a:lstStyle/>
          <a:p>
            <a:fld id="{BF511C24-714A-49DD-8773-BAF8EF902CA7}" type="slidenum">
              <a:rPr lang="en-US" smtClean="0"/>
              <a:t>14</a:t>
            </a:fld>
            <a:endParaRPr lang="en-US"/>
          </a:p>
        </p:txBody>
      </p:sp>
    </p:spTree>
    <p:extLst>
      <p:ext uri="{BB962C8B-B14F-4D97-AF65-F5344CB8AC3E}">
        <p14:creationId xmlns:p14="http://schemas.microsoft.com/office/powerpoint/2010/main" val="16534024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summary, Terraria is a very strong game due to the amount of content available and the ability for players to play how they want to. Not only that, but the developer involvement and community behind Terraria makes for a really enjoyable experience. </a:t>
            </a:r>
          </a:p>
          <a:p>
            <a:endParaRPr lang="en-US" dirty="0"/>
          </a:p>
          <a:p>
            <a:r>
              <a:rPr lang="en-US" dirty="0"/>
              <a:t>However, as commonly noted throughout this review, the lack of guidance and amount of grinding required really hinder the game. </a:t>
            </a:r>
          </a:p>
          <a:p>
            <a:endParaRPr lang="en-US" dirty="0"/>
          </a:p>
          <a:p>
            <a:r>
              <a:rPr lang="en-US" dirty="0"/>
              <a:t>Overall, would I say Terraria is worth the money? Absolutely! The game has a lot of content, you can do whatever you want and build whatever you want, and frankly the game play itself is just fun.</a:t>
            </a:r>
          </a:p>
          <a:p>
            <a:endParaRPr lang="en-US" dirty="0"/>
          </a:p>
          <a:p>
            <a:r>
              <a:rPr lang="en-US" dirty="0"/>
              <a:t>How do I think the game could improve? More in-game guidance could be provided so users don’t have to reference the wiki so much and drop rates could be improved so you don’t have to kill 1,000 of one enemy just to receive a mid-level drop.</a:t>
            </a:r>
          </a:p>
        </p:txBody>
      </p:sp>
      <p:sp>
        <p:nvSpPr>
          <p:cNvPr id="4" name="Slide Number Placeholder 3"/>
          <p:cNvSpPr>
            <a:spLocks noGrp="1"/>
          </p:cNvSpPr>
          <p:nvPr>
            <p:ph type="sldNum" sz="quarter" idx="5"/>
          </p:nvPr>
        </p:nvSpPr>
        <p:spPr/>
        <p:txBody>
          <a:bodyPr/>
          <a:lstStyle/>
          <a:p>
            <a:fld id="{BF511C24-714A-49DD-8773-BAF8EF902CA7}" type="slidenum">
              <a:rPr lang="en-US" smtClean="0"/>
              <a:t>16</a:t>
            </a:fld>
            <a:endParaRPr lang="en-US"/>
          </a:p>
        </p:txBody>
      </p:sp>
    </p:spTree>
    <p:extLst>
      <p:ext uri="{BB962C8B-B14F-4D97-AF65-F5344CB8AC3E}">
        <p14:creationId xmlns:p14="http://schemas.microsoft.com/office/powerpoint/2010/main" val="32992056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That concludes my evaluation of Terraria, if you have any questions or just want to play some Terraria, feel free to email me! Thanks for watching! </a:t>
            </a:r>
          </a:p>
        </p:txBody>
      </p:sp>
      <p:sp>
        <p:nvSpPr>
          <p:cNvPr id="4" name="Slide Number Placeholder 3"/>
          <p:cNvSpPr>
            <a:spLocks noGrp="1"/>
          </p:cNvSpPr>
          <p:nvPr>
            <p:ph type="sldNum" sz="quarter" idx="5"/>
          </p:nvPr>
        </p:nvSpPr>
        <p:spPr/>
        <p:txBody>
          <a:bodyPr/>
          <a:lstStyle/>
          <a:p>
            <a:fld id="{BF511C24-714A-49DD-8773-BAF8EF902CA7}" type="slidenum">
              <a:rPr lang="en-US" smtClean="0"/>
              <a:t>17</a:t>
            </a:fld>
            <a:endParaRPr lang="en-US"/>
          </a:p>
        </p:txBody>
      </p:sp>
    </p:spTree>
    <p:extLst>
      <p:ext uri="{BB962C8B-B14F-4D97-AF65-F5344CB8AC3E}">
        <p14:creationId xmlns:p14="http://schemas.microsoft.com/office/powerpoint/2010/main" val="30297858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Terraria was developed by a company called Re-Logic. Re-logic is an independent game dev studio founded by Andrew Spinks, who is credited as the creator of Terraria.</a:t>
            </a:r>
          </a:p>
          <a:p>
            <a:endParaRPr lang="en-US" dirty="0"/>
          </a:p>
          <a:p>
            <a:r>
              <a:rPr lang="en-US" dirty="0"/>
              <a:t>Terraria is a 2D sandbox RPG game sold for 9.99 on PC and varying prices on other platforms. There is not any major requirements for Terraria, most computers should be able to handle it without issue, but the minimum and recommended requirements are shown here.</a:t>
            </a:r>
          </a:p>
        </p:txBody>
      </p:sp>
      <p:sp>
        <p:nvSpPr>
          <p:cNvPr id="4" name="Slide Number Placeholder 3"/>
          <p:cNvSpPr>
            <a:spLocks noGrp="1"/>
          </p:cNvSpPr>
          <p:nvPr>
            <p:ph type="sldNum" sz="quarter" idx="5"/>
          </p:nvPr>
        </p:nvSpPr>
        <p:spPr/>
        <p:txBody>
          <a:bodyPr/>
          <a:lstStyle/>
          <a:p>
            <a:fld id="{BF511C24-714A-49DD-8773-BAF8EF902CA7}" type="slidenum">
              <a:rPr lang="en-US" smtClean="0"/>
              <a:t>3</a:t>
            </a:fld>
            <a:endParaRPr lang="en-US"/>
          </a:p>
        </p:txBody>
      </p:sp>
    </p:spTree>
    <p:extLst>
      <p:ext uri="{BB962C8B-B14F-4D97-AF65-F5344CB8AC3E}">
        <p14:creationId xmlns:p14="http://schemas.microsoft.com/office/powerpoint/2010/main" val="16401121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Terraria is a sandbox game based around exploring, crafting, building, and surviving. </a:t>
            </a:r>
            <a:r>
              <a:rPr lang="en-US" sz="1800" b="0" i="0" u="none" strike="noStrike" dirty="0">
                <a:solidFill>
                  <a:srgbClr val="000000"/>
                </a:solidFill>
                <a:effectLst/>
                <a:latin typeface="Arial" panose="020B0604020202020204" pitchFamily="34" charset="0"/>
              </a:rPr>
              <a:t>You can gather a wide variety of materials by digging through the different layers of the map and fighting different monsters, including bosses, in order to craft better armor and weapons, buy cool vanity items, and create new structures.</a:t>
            </a:r>
          </a:p>
          <a:p>
            <a:endParaRPr lang="en-US" dirty="0"/>
          </a:p>
          <a:p>
            <a:r>
              <a:rPr lang="en-US" dirty="0"/>
              <a:t>The player’s role in Terraria is to explore the world, loot items, kill monsters, and craft different items. The player can also build structures, go fishing, and have small interactions (such as purchasing items) with some NPCs.</a:t>
            </a:r>
          </a:p>
        </p:txBody>
      </p:sp>
      <p:sp>
        <p:nvSpPr>
          <p:cNvPr id="4" name="Slide Number Placeholder 3"/>
          <p:cNvSpPr>
            <a:spLocks noGrp="1"/>
          </p:cNvSpPr>
          <p:nvPr>
            <p:ph type="sldNum" sz="quarter" idx="5"/>
          </p:nvPr>
        </p:nvSpPr>
        <p:spPr/>
        <p:txBody>
          <a:bodyPr/>
          <a:lstStyle/>
          <a:p>
            <a:fld id="{BF511C24-714A-49DD-8773-BAF8EF902CA7}" type="slidenum">
              <a:rPr lang="en-US" smtClean="0"/>
              <a:t>5</a:t>
            </a:fld>
            <a:endParaRPr lang="en-US"/>
          </a:p>
        </p:txBody>
      </p:sp>
    </p:spTree>
    <p:extLst>
      <p:ext uri="{BB962C8B-B14F-4D97-AF65-F5344CB8AC3E}">
        <p14:creationId xmlns:p14="http://schemas.microsoft.com/office/powerpoint/2010/main" val="36575520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Getting started with Terraria is very easy, just a simple download. </a:t>
            </a:r>
          </a:p>
          <a:p>
            <a:endParaRPr lang="en-US" dirty="0"/>
          </a:p>
          <a:p>
            <a:r>
              <a:rPr lang="en-US" dirty="0"/>
              <a:t>The user interface is really easy to learn. The camera is centered around the player with movement being your typical WASD and mouse controls, as well as a few extra keys for things such as opening your inventory, hotkeys for taking health, mana, or buff potions, and a few more things. On the screen, you will see a </a:t>
            </a:r>
            <a:r>
              <a:rPr lang="en-US" dirty="0" err="1"/>
              <a:t>hotbar</a:t>
            </a:r>
            <a:r>
              <a:rPr lang="en-US" dirty="0"/>
              <a:t> with your top 10 inventory items for easy access, as well as a map (which can be hidden), your health and mana, and possibly a few other pieces of information depending on your accessories.</a:t>
            </a:r>
          </a:p>
          <a:p>
            <a:endParaRPr lang="en-US" dirty="0"/>
          </a:p>
          <a:p>
            <a:r>
              <a:rPr lang="en-US" dirty="0"/>
              <a:t>To begin playing, you create a character and a world (which can either be randomly generated or you can specify a world seed). You start off with some basic equipment, like a pickaxe and a sword. You then must gather resources by digging, fighting, and exploring in order to craft better armor, tools, and weapons, as well as create a base for yourself. </a:t>
            </a:r>
          </a:p>
          <a:p>
            <a:endParaRPr lang="en-US" dirty="0"/>
          </a:p>
          <a:p>
            <a:r>
              <a:rPr lang="en-US" dirty="0"/>
              <a:t>There is a Terraria Wiki on the web which is maintained by the Terraria community of players that provides information on everything in the game.</a:t>
            </a:r>
          </a:p>
        </p:txBody>
      </p:sp>
      <p:sp>
        <p:nvSpPr>
          <p:cNvPr id="4" name="Slide Number Placeholder 3"/>
          <p:cNvSpPr>
            <a:spLocks noGrp="1"/>
          </p:cNvSpPr>
          <p:nvPr>
            <p:ph type="sldNum" sz="quarter" idx="5"/>
          </p:nvPr>
        </p:nvSpPr>
        <p:spPr/>
        <p:txBody>
          <a:bodyPr/>
          <a:lstStyle/>
          <a:p>
            <a:fld id="{BF511C24-714A-49DD-8773-BAF8EF902CA7}" type="slidenum">
              <a:rPr lang="en-US" smtClean="0"/>
              <a:t>6</a:t>
            </a:fld>
            <a:endParaRPr lang="en-US"/>
          </a:p>
        </p:txBody>
      </p:sp>
    </p:spTree>
    <p:extLst>
      <p:ext uri="{BB962C8B-B14F-4D97-AF65-F5344CB8AC3E}">
        <p14:creationId xmlns:p14="http://schemas.microsoft.com/office/powerpoint/2010/main" val="21982396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artwork of Terraria is 2D 16-bit style.</a:t>
            </a:r>
          </a:p>
          <a:p>
            <a:endParaRPr lang="en-US" dirty="0"/>
          </a:p>
          <a:p>
            <a:r>
              <a:rPr lang="en-US" dirty="0"/>
              <a:t>As for the sound and music, Terraria has over 80 music tracks which change depending on the biome you are in or what event might be going on at a given time. There are also over 700+ sound effects built into the game for different actions with weapons and tools, as well as enemy noises, movements, and more.</a:t>
            </a:r>
          </a:p>
          <a:p>
            <a:endParaRPr lang="en-US" dirty="0"/>
          </a:p>
          <a:p>
            <a:r>
              <a:rPr lang="en-US" dirty="0"/>
              <a:t>Terraria has received many updates and patches since it’s original release, so the number of bugs is minimal, however there are still a few which are noted on the Terraria wiki.</a:t>
            </a:r>
          </a:p>
        </p:txBody>
      </p:sp>
      <p:sp>
        <p:nvSpPr>
          <p:cNvPr id="4" name="Slide Number Placeholder 3"/>
          <p:cNvSpPr>
            <a:spLocks noGrp="1"/>
          </p:cNvSpPr>
          <p:nvPr>
            <p:ph type="sldNum" sz="quarter" idx="5"/>
          </p:nvPr>
        </p:nvSpPr>
        <p:spPr/>
        <p:txBody>
          <a:bodyPr/>
          <a:lstStyle/>
          <a:p>
            <a:fld id="{BF511C24-714A-49DD-8773-BAF8EF902CA7}" type="slidenum">
              <a:rPr lang="en-US" smtClean="0"/>
              <a:t>7</a:t>
            </a:fld>
            <a:endParaRPr lang="en-US"/>
          </a:p>
        </p:txBody>
      </p:sp>
    </p:spTree>
    <p:extLst>
      <p:ext uri="{BB962C8B-B14F-4D97-AF65-F5344CB8AC3E}">
        <p14:creationId xmlns:p14="http://schemas.microsoft.com/office/powerpoint/2010/main" val="6747767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for one of my favorite parts of Terraria: the special features. Terraria contains a large number of easter eggs, in the form of popular media references, developer items, and even secret world seeds. </a:t>
            </a:r>
          </a:p>
        </p:txBody>
      </p:sp>
      <p:sp>
        <p:nvSpPr>
          <p:cNvPr id="4" name="Slide Number Placeholder 3"/>
          <p:cNvSpPr>
            <a:spLocks noGrp="1"/>
          </p:cNvSpPr>
          <p:nvPr>
            <p:ph type="sldNum" sz="quarter" idx="5"/>
          </p:nvPr>
        </p:nvSpPr>
        <p:spPr/>
        <p:txBody>
          <a:bodyPr/>
          <a:lstStyle/>
          <a:p>
            <a:fld id="{BF511C24-714A-49DD-8773-BAF8EF902CA7}" type="slidenum">
              <a:rPr lang="en-US" smtClean="0"/>
              <a:t>8</a:t>
            </a:fld>
            <a:endParaRPr lang="en-US"/>
          </a:p>
        </p:txBody>
      </p:sp>
    </p:spTree>
    <p:extLst>
      <p:ext uri="{BB962C8B-B14F-4D97-AF65-F5344CB8AC3E}">
        <p14:creationId xmlns:p14="http://schemas.microsoft.com/office/powerpoint/2010/main" val="30628254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believe Terraria is fun for a lot of reasons. A big part of this is that you can play how you want to. You can work on game progression by upgrading your armor, weapons, and tools and defeating the various bosses. Or you can work on customizing your character with fun vanity items and building cool structures. Or you can just spend your time exploring the world. </a:t>
            </a:r>
          </a:p>
          <a:p>
            <a:endParaRPr lang="en-US" dirty="0"/>
          </a:p>
          <a:p>
            <a:r>
              <a:rPr lang="en-US" dirty="0"/>
              <a:t>As an extension off this previous point, every time you play Terraria can be different. The worlds will generate differently, sometimes certain items may spawn in one and not the other. This is especially true if you change difficulty levels, as setting a world to expert mode introduces new boss drops. There can also be different bosses and enemies depending on the evil biome you choose (Crimson or Corruption). You can build your character differently, as well, one time you might play as a summoner and the next you might play as a Melee/Ranged hybrid.</a:t>
            </a:r>
          </a:p>
          <a:p>
            <a:endParaRPr lang="en-US" dirty="0"/>
          </a:p>
          <a:p>
            <a:r>
              <a:rPr lang="en-US" dirty="0"/>
              <a:t>The special events, from new updates to seasonal events, also make the game more interesting, as new content is introduced. This is especially great due to the dev involvement and general Terraria community. </a:t>
            </a:r>
          </a:p>
          <a:p>
            <a:endParaRPr lang="en-US" dirty="0"/>
          </a:p>
          <a:p>
            <a:r>
              <a:rPr lang="en-US" dirty="0"/>
              <a:t>The community behind Terraria also allows you to draw inspiration from other players, such as cool things they’ve built or even mods they’ve designed. </a:t>
            </a:r>
          </a:p>
        </p:txBody>
      </p:sp>
      <p:sp>
        <p:nvSpPr>
          <p:cNvPr id="4" name="Slide Number Placeholder 3"/>
          <p:cNvSpPr>
            <a:spLocks noGrp="1"/>
          </p:cNvSpPr>
          <p:nvPr>
            <p:ph type="sldNum" sz="quarter" idx="5"/>
          </p:nvPr>
        </p:nvSpPr>
        <p:spPr/>
        <p:txBody>
          <a:bodyPr/>
          <a:lstStyle/>
          <a:p>
            <a:fld id="{BF511C24-714A-49DD-8773-BAF8EF902CA7}" type="slidenum">
              <a:rPr lang="en-US" smtClean="0"/>
              <a:t>10</a:t>
            </a:fld>
            <a:endParaRPr lang="en-US"/>
          </a:p>
        </p:txBody>
      </p:sp>
    </p:spTree>
    <p:extLst>
      <p:ext uri="{BB962C8B-B14F-4D97-AF65-F5344CB8AC3E}">
        <p14:creationId xmlns:p14="http://schemas.microsoft.com/office/powerpoint/2010/main" val="19872468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all of that being said, there are some downsides to Terraria. It can be difficult to get started given the very small amount of guidance available. There is really not much help with finding items, learning how to craft certain things (or even knowing what’s available TO craft), and finding bosses to progress the game. </a:t>
            </a:r>
          </a:p>
          <a:p>
            <a:endParaRPr lang="en-US" dirty="0"/>
          </a:p>
          <a:p>
            <a:r>
              <a:rPr lang="en-US" dirty="0"/>
              <a:t>In addition to that, the game requires a LOT of grinding. Some items require mining a LOT of materials that aren’t always easy to find, or require defeating a lot of enemies, or even require defeating bosses more than once. The drop rates on some items are crazy low, and even then aren’t a promise. On top of all that, given the random world seeds and randomization of what items might spawn and where, there is a chance that some items may not even spawn on a world you generate, FORCING you to create another world just to be able to craft certain items.</a:t>
            </a:r>
          </a:p>
          <a:p>
            <a:endParaRPr lang="en-US" dirty="0"/>
          </a:p>
          <a:p>
            <a:r>
              <a:rPr lang="en-US" dirty="0"/>
              <a:t>Finally, beyond the lack of guidance and massive amounts of grinding, there can be a lot of disparity of difficulty through the game. Just because a boss isn’t unlocked until after another boss is defeated doesn’t guarantee that it’s more difficult (or vice versa). </a:t>
            </a:r>
          </a:p>
        </p:txBody>
      </p:sp>
      <p:sp>
        <p:nvSpPr>
          <p:cNvPr id="4" name="Slide Number Placeholder 3"/>
          <p:cNvSpPr>
            <a:spLocks noGrp="1"/>
          </p:cNvSpPr>
          <p:nvPr>
            <p:ph type="sldNum" sz="quarter" idx="5"/>
          </p:nvPr>
        </p:nvSpPr>
        <p:spPr/>
        <p:txBody>
          <a:bodyPr/>
          <a:lstStyle/>
          <a:p>
            <a:fld id="{BF511C24-714A-49DD-8773-BAF8EF902CA7}" type="slidenum">
              <a:rPr lang="en-US" smtClean="0"/>
              <a:t>11</a:t>
            </a:fld>
            <a:endParaRPr lang="en-US"/>
          </a:p>
        </p:txBody>
      </p:sp>
    </p:spTree>
    <p:extLst>
      <p:ext uri="{BB962C8B-B14F-4D97-AF65-F5344CB8AC3E}">
        <p14:creationId xmlns:p14="http://schemas.microsoft.com/office/powerpoint/2010/main" val="19523697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Terraria is most commonly compared to Minecraft, since they are both on a basic level sandbox action RPGs. To state the obvious, one of the biggest differences between the 2 games is the graphics: obviously Terraria is 2D and Minecraft is 3D. Beyond that, they both have sandbox environments where players can build basically whatever they want, and they both offer the ability to craft a variety of items. </a:t>
            </a:r>
          </a:p>
          <a:p>
            <a:endParaRPr lang="en-US" dirty="0"/>
          </a:p>
          <a:p>
            <a:r>
              <a:rPr lang="en-US" dirty="0"/>
              <a:t>In general compared to similar games, Terraria has a larger focus on exploration and action than many sandbox games (which usually are more focused on building things). However, compared to action games, Terraria has a larger focus on crafting and building. It really plays the cross-section in order to give you the best of both worlds.</a:t>
            </a:r>
          </a:p>
          <a:p>
            <a:endParaRPr lang="en-US" dirty="0"/>
          </a:p>
          <a:p>
            <a:r>
              <a:rPr lang="en-US" dirty="0"/>
              <a:t>Finally, compared to many games, there is not a lot of guidance in Terraria. There is no tutorial, no helpful tips that show up throughout gameplay, just trial and error.</a:t>
            </a:r>
          </a:p>
        </p:txBody>
      </p:sp>
      <p:sp>
        <p:nvSpPr>
          <p:cNvPr id="4" name="Slide Number Placeholder 3"/>
          <p:cNvSpPr>
            <a:spLocks noGrp="1"/>
          </p:cNvSpPr>
          <p:nvPr>
            <p:ph type="sldNum" sz="quarter" idx="5"/>
          </p:nvPr>
        </p:nvSpPr>
        <p:spPr/>
        <p:txBody>
          <a:bodyPr/>
          <a:lstStyle/>
          <a:p>
            <a:fld id="{BF511C24-714A-49DD-8773-BAF8EF902CA7}" type="slidenum">
              <a:rPr lang="en-US" smtClean="0"/>
              <a:t>12</a:t>
            </a:fld>
            <a:endParaRPr lang="en-US"/>
          </a:p>
        </p:txBody>
      </p:sp>
    </p:spTree>
    <p:extLst>
      <p:ext uri="{BB962C8B-B14F-4D97-AF65-F5344CB8AC3E}">
        <p14:creationId xmlns:p14="http://schemas.microsoft.com/office/powerpoint/2010/main" val="35502367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D9859-B2E5-49A2-90FF-7F141AF3034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7361B98-E026-4505-A726-E9E6D7B6B4D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5E0A6F2-B220-4E77-BCC3-5EE11E0FFAFF}"/>
              </a:ext>
            </a:extLst>
          </p:cNvPr>
          <p:cNvSpPr>
            <a:spLocks noGrp="1"/>
          </p:cNvSpPr>
          <p:nvPr>
            <p:ph type="dt" sz="half" idx="10"/>
          </p:nvPr>
        </p:nvSpPr>
        <p:spPr/>
        <p:txBody>
          <a:bodyPr/>
          <a:lstStyle/>
          <a:p>
            <a:fld id="{D5EB9EAC-1B80-407B-A920-992C18BA2871}" type="datetimeFigureOut">
              <a:rPr lang="en-US" smtClean="0"/>
              <a:t>9/8/2021</a:t>
            </a:fld>
            <a:endParaRPr lang="en-US"/>
          </a:p>
        </p:txBody>
      </p:sp>
      <p:sp>
        <p:nvSpPr>
          <p:cNvPr id="5" name="Footer Placeholder 4">
            <a:extLst>
              <a:ext uri="{FF2B5EF4-FFF2-40B4-BE49-F238E27FC236}">
                <a16:creationId xmlns:a16="http://schemas.microsoft.com/office/drawing/2014/main" id="{CEAE9BD9-D56F-43E7-8F6D-7906E8CB1E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62E3E5-B048-440A-8D93-5A6AB306BFCD}"/>
              </a:ext>
            </a:extLst>
          </p:cNvPr>
          <p:cNvSpPr>
            <a:spLocks noGrp="1"/>
          </p:cNvSpPr>
          <p:nvPr>
            <p:ph type="sldNum" sz="quarter" idx="12"/>
          </p:nvPr>
        </p:nvSpPr>
        <p:spPr/>
        <p:txBody>
          <a:bodyPr/>
          <a:lstStyle/>
          <a:p>
            <a:fld id="{751211E6-9992-4BF8-8E54-5AA6557AFFBD}" type="slidenum">
              <a:rPr lang="en-US" smtClean="0"/>
              <a:t>‹#›</a:t>
            </a:fld>
            <a:endParaRPr lang="en-US"/>
          </a:p>
        </p:txBody>
      </p:sp>
    </p:spTree>
    <p:extLst>
      <p:ext uri="{BB962C8B-B14F-4D97-AF65-F5344CB8AC3E}">
        <p14:creationId xmlns:p14="http://schemas.microsoft.com/office/powerpoint/2010/main" val="36343012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11A8F-8C16-4ECC-AEEC-22AF574A0D0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EC94CEF-01A9-405F-A6BF-1D603EDE183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24843E-747E-42F7-8855-9BB4984B3BFD}"/>
              </a:ext>
            </a:extLst>
          </p:cNvPr>
          <p:cNvSpPr>
            <a:spLocks noGrp="1"/>
          </p:cNvSpPr>
          <p:nvPr>
            <p:ph type="dt" sz="half" idx="10"/>
          </p:nvPr>
        </p:nvSpPr>
        <p:spPr/>
        <p:txBody>
          <a:bodyPr/>
          <a:lstStyle/>
          <a:p>
            <a:fld id="{D5EB9EAC-1B80-407B-A920-992C18BA2871}" type="datetimeFigureOut">
              <a:rPr lang="en-US" smtClean="0"/>
              <a:t>9/8/2021</a:t>
            </a:fld>
            <a:endParaRPr lang="en-US"/>
          </a:p>
        </p:txBody>
      </p:sp>
      <p:sp>
        <p:nvSpPr>
          <p:cNvPr id="5" name="Footer Placeholder 4">
            <a:extLst>
              <a:ext uri="{FF2B5EF4-FFF2-40B4-BE49-F238E27FC236}">
                <a16:creationId xmlns:a16="http://schemas.microsoft.com/office/drawing/2014/main" id="{9F084EB4-137C-4CA6-8C75-52F2E491BB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BCCB2A-F7AB-4B44-92C7-F581AF32C87D}"/>
              </a:ext>
            </a:extLst>
          </p:cNvPr>
          <p:cNvSpPr>
            <a:spLocks noGrp="1"/>
          </p:cNvSpPr>
          <p:nvPr>
            <p:ph type="sldNum" sz="quarter" idx="12"/>
          </p:nvPr>
        </p:nvSpPr>
        <p:spPr/>
        <p:txBody>
          <a:bodyPr/>
          <a:lstStyle/>
          <a:p>
            <a:fld id="{751211E6-9992-4BF8-8E54-5AA6557AFFBD}" type="slidenum">
              <a:rPr lang="en-US" smtClean="0"/>
              <a:t>‹#›</a:t>
            </a:fld>
            <a:endParaRPr lang="en-US"/>
          </a:p>
        </p:txBody>
      </p:sp>
    </p:spTree>
    <p:extLst>
      <p:ext uri="{BB962C8B-B14F-4D97-AF65-F5344CB8AC3E}">
        <p14:creationId xmlns:p14="http://schemas.microsoft.com/office/powerpoint/2010/main" val="32437328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202E4E0-F0A4-48A7-948D-F947445A249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6BC6550-9585-4D49-9D18-6A9BE33EC7B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908C7F-7CF8-4C9F-A9BF-CF9E14F4AD9D}"/>
              </a:ext>
            </a:extLst>
          </p:cNvPr>
          <p:cNvSpPr>
            <a:spLocks noGrp="1"/>
          </p:cNvSpPr>
          <p:nvPr>
            <p:ph type="dt" sz="half" idx="10"/>
          </p:nvPr>
        </p:nvSpPr>
        <p:spPr/>
        <p:txBody>
          <a:bodyPr/>
          <a:lstStyle/>
          <a:p>
            <a:fld id="{D5EB9EAC-1B80-407B-A920-992C18BA2871}" type="datetimeFigureOut">
              <a:rPr lang="en-US" smtClean="0"/>
              <a:t>9/8/2021</a:t>
            </a:fld>
            <a:endParaRPr lang="en-US"/>
          </a:p>
        </p:txBody>
      </p:sp>
      <p:sp>
        <p:nvSpPr>
          <p:cNvPr id="5" name="Footer Placeholder 4">
            <a:extLst>
              <a:ext uri="{FF2B5EF4-FFF2-40B4-BE49-F238E27FC236}">
                <a16:creationId xmlns:a16="http://schemas.microsoft.com/office/drawing/2014/main" id="{76C921E9-E065-4133-9D0B-F9A27D21AF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E508AE-B4E6-47CA-B801-89D6D941AAAA}"/>
              </a:ext>
            </a:extLst>
          </p:cNvPr>
          <p:cNvSpPr>
            <a:spLocks noGrp="1"/>
          </p:cNvSpPr>
          <p:nvPr>
            <p:ph type="sldNum" sz="quarter" idx="12"/>
          </p:nvPr>
        </p:nvSpPr>
        <p:spPr/>
        <p:txBody>
          <a:bodyPr/>
          <a:lstStyle/>
          <a:p>
            <a:fld id="{751211E6-9992-4BF8-8E54-5AA6557AFFBD}" type="slidenum">
              <a:rPr lang="en-US" smtClean="0"/>
              <a:t>‹#›</a:t>
            </a:fld>
            <a:endParaRPr lang="en-US"/>
          </a:p>
        </p:txBody>
      </p:sp>
    </p:spTree>
    <p:extLst>
      <p:ext uri="{BB962C8B-B14F-4D97-AF65-F5344CB8AC3E}">
        <p14:creationId xmlns:p14="http://schemas.microsoft.com/office/powerpoint/2010/main" val="29952588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22232-C632-4452-A775-8F051D24B67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3C4648-4FDE-45C9-9E50-B38BCF9FDC2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1694B0-60FE-4E53-842C-C6FCC669D081}"/>
              </a:ext>
            </a:extLst>
          </p:cNvPr>
          <p:cNvSpPr>
            <a:spLocks noGrp="1"/>
          </p:cNvSpPr>
          <p:nvPr>
            <p:ph type="dt" sz="half" idx="10"/>
          </p:nvPr>
        </p:nvSpPr>
        <p:spPr/>
        <p:txBody>
          <a:bodyPr/>
          <a:lstStyle/>
          <a:p>
            <a:fld id="{D5EB9EAC-1B80-407B-A920-992C18BA2871}" type="datetimeFigureOut">
              <a:rPr lang="en-US" smtClean="0"/>
              <a:t>9/8/2021</a:t>
            </a:fld>
            <a:endParaRPr lang="en-US"/>
          </a:p>
        </p:txBody>
      </p:sp>
      <p:sp>
        <p:nvSpPr>
          <p:cNvPr id="5" name="Footer Placeholder 4">
            <a:extLst>
              <a:ext uri="{FF2B5EF4-FFF2-40B4-BE49-F238E27FC236}">
                <a16:creationId xmlns:a16="http://schemas.microsoft.com/office/drawing/2014/main" id="{0695A883-383D-4C8B-8181-1E760896BD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D5B1B9-F602-4987-A3EA-A4FDFE92CC8A}"/>
              </a:ext>
            </a:extLst>
          </p:cNvPr>
          <p:cNvSpPr>
            <a:spLocks noGrp="1"/>
          </p:cNvSpPr>
          <p:nvPr>
            <p:ph type="sldNum" sz="quarter" idx="12"/>
          </p:nvPr>
        </p:nvSpPr>
        <p:spPr/>
        <p:txBody>
          <a:bodyPr/>
          <a:lstStyle/>
          <a:p>
            <a:fld id="{751211E6-9992-4BF8-8E54-5AA6557AFFBD}" type="slidenum">
              <a:rPr lang="en-US" smtClean="0"/>
              <a:t>‹#›</a:t>
            </a:fld>
            <a:endParaRPr lang="en-US"/>
          </a:p>
        </p:txBody>
      </p:sp>
    </p:spTree>
    <p:extLst>
      <p:ext uri="{BB962C8B-B14F-4D97-AF65-F5344CB8AC3E}">
        <p14:creationId xmlns:p14="http://schemas.microsoft.com/office/powerpoint/2010/main" val="1026480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77BB5-B3A9-428A-85ED-F23DCD17428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CD130E9-DB2A-4651-8C60-C8E758DE00A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989AC6A-B3C2-4843-B47A-04BEA5E666D5}"/>
              </a:ext>
            </a:extLst>
          </p:cNvPr>
          <p:cNvSpPr>
            <a:spLocks noGrp="1"/>
          </p:cNvSpPr>
          <p:nvPr>
            <p:ph type="dt" sz="half" idx="10"/>
          </p:nvPr>
        </p:nvSpPr>
        <p:spPr/>
        <p:txBody>
          <a:bodyPr/>
          <a:lstStyle/>
          <a:p>
            <a:fld id="{D5EB9EAC-1B80-407B-A920-992C18BA2871}" type="datetimeFigureOut">
              <a:rPr lang="en-US" smtClean="0"/>
              <a:t>9/8/2021</a:t>
            </a:fld>
            <a:endParaRPr lang="en-US"/>
          </a:p>
        </p:txBody>
      </p:sp>
      <p:sp>
        <p:nvSpPr>
          <p:cNvPr id="5" name="Footer Placeholder 4">
            <a:extLst>
              <a:ext uri="{FF2B5EF4-FFF2-40B4-BE49-F238E27FC236}">
                <a16:creationId xmlns:a16="http://schemas.microsoft.com/office/drawing/2014/main" id="{086A607B-0551-48EE-8575-F2A36FC777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B4CB44-F7EA-472D-8AEC-97C395A740D2}"/>
              </a:ext>
            </a:extLst>
          </p:cNvPr>
          <p:cNvSpPr>
            <a:spLocks noGrp="1"/>
          </p:cNvSpPr>
          <p:nvPr>
            <p:ph type="sldNum" sz="quarter" idx="12"/>
          </p:nvPr>
        </p:nvSpPr>
        <p:spPr/>
        <p:txBody>
          <a:bodyPr/>
          <a:lstStyle/>
          <a:p>
            <a:fld id="{751211E6-9992-4BF8-8E54-5AA6557AFFBD}" type="slidenum">
              <a:rPr lang="en-US" smtClean="0"/>
              <a:t>‹#›</a:t>
            </a:fld>
            <a:endParaRPr lang="en-US"/>
          </a:p>
        </p:txBody>
      </p:sp>
    </p:spTree>
    <p:extLst>
      <p:ext uri="{BB962C8B-B14F-4D97-AF65-F5344CB8AC3E}">
        <p14:creationId xmlns:p14="http://schemas.microsoft.com/office/powerpoint/2010/main" val="479397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B1C26-8143-4E34-A081-BE26A9242D1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DF76A44-CCFE-402C-AC25-706748BB98A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6FA8B35-AD57-4415-9C86-DC8AB883854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EC749D5-9BEB-4002-864B-1360434B48E8}"/>
              </a:ext>
            </a:extLst>
          </p:cNvPr>
          <p:cNvSpPr>
            <a:spLocks noGrp="1"/>
          </p:cNvSpPr>
          <p:nvPr>
            <p:ph type="dt" sz="half" idx="10"/>
          </p:nvPr>
        </p:nvSpPr>
        <p:spPr/>
        <p:txBody>
          <a:bodyPr/>
          <a:lstStyle/>
          <a:p>
            <a:fld id="{D5EB9EAC-1B80-407B-A920-992C18BA2871}" type="datetimeFigureOut">
              <a:rPr lang="en-US" smtClean="0"/>
              <a:t>9/8/2021</a:t>
            </a:fld>
            <a:endParaRPr lang="en-US"/>
          </a:p>
        </p:txBody>
      </p:sp>
      <p:sp>
        <p:nvSpPr>
          <p:cNvPr id="6" name="Footer Placeholder 5">
            <a:extLst>
              <a:ext uri="{FF2B5EF4-FFF2-40B4-BE49-F238E27FC236}">
                <a16:creationId xmlns:a16="http://schemas.microsoft.com/office/drawing/2014/main" id="{673751AA-F68A-4069-B668-E2BA2D0543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999F4B0-6E34-4101-BCD7-BBB306E543B4}"/>
              </a:ext>
            </a:extLst>
          </p:cNvPr>
          <p:cNvSpPr>
            <a:spLocks noGrp="1"/>
          </p:cNvSpPr>
          <p:nvPr>
            <p:ph type="sldNum" sz="quarter" idx="12"/>
          </p:nvPr>
        </p:nvSpPr>
        <p:spPr/>
        <p:txBody>
          <a:bodyPr/>
          <a:lstStyle/>
          <a:p>
            <a:fld id="{751211E6-9992-4BF8-8E54-5AA6557AFFBD}" type="slidenum">
              <a:rPr lang="en-US" smtClean="0"/>
              <a:t>‹#›</a:t>
            </a:fld>
            <a:endParaRPr lang="en-US"/>
          </a:p>
        </p:txBody>
      </p:sp>
    </p:spTree>
    <p:extLst>
      <p:ext uri="{BB962C8B-B14F-4D97-AF65-F5344CB8AC3E}">
        <p14:creationId xmlns:p14="http://schemas.microsoft.com/office/powerpoint/2010/main" val="2936197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BE61D-57ED-407A-9A44-0DED1ACAFFB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FEC7C87-96A3-4BDE-9830-6138B64E520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1F7A15F-4CC5-4A0E-9036-FB1126CDFA6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5BD01CB-92A3-4BA5-B4B4-1725C7B0FB9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61E1D53-A8B9-4561-9C58-47501058BE7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5E3B212-2DEB-4ECC-A40D-3B1EEBA2F4E1}"/>
              </a:ext>
            </a:extLst>
          </p:cNvPr>
          <p:cNvSpPr>
            <a:spLocks noGrp="1"/>
          </p:cNvSpPr>
          <p:nvPr>
            <p:ph type="dt" sz="half" idx="10"/>
          </p:nvPr>
        </p:nvSpPr>
        <p:spPr/>
        <p:txBody>
          <a:bodyPr/>
          <a:lstStyle/>
          <a:p>
            <a:fld id="{D5EB9EAC-1B80-407B-A920-992C18BA2871}" type="datetimeFigureOut">
              <a:rPr lang="en-US" smtClean="0"/>
              <a:t>9/8/2021</a:t>
            </a:fld>
            <a:endParaRPr lang="en-US"/>
          </a:p>
        </p:txBody>
      </p:sp>
      <p:sp>
        <p:nvSpPr>
          <p:cNvPr id="8" name="Footer Placeholder 7">
            <a:extLst>
              <a:ext uri="{FF2B5EF4-FFF2-40B4-BE49-F238E27FC236}">
                <a16:creationId xmlns:a16="http://schemas.microsoft.com/office/drawing/2014/main" id="{E0F6BDCB-F05C-4F3D-97A5-CDA937A7F60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BEFEEE7-BFE9-4C93-B6BE-26420CDCD7C9}"/>
              </a:ext>
            </a:extLst>
          </p:cNvPr>
          <p:cNvSpPr>
            <a:spLocks noGrp="1"/>
          </p:cNvSpPr>
          <p:nvPr>
            <p:ph type="sldNum" sz="quarter" idx="12"/>
          </p:nvPr>
        </p:nvSpPr>
        <p:spPr/>
        <p:txBody>
          <a:bodyPr/>
          <a:lstStyle/>
          <a:p>
            <a:fld id="{751211E6-9992-4BF8-8E54-5AA6557AFFBD}" type="slidenum">
              <a:rPr lang="en-US" smtClean="0"/>
              <a:t>‹#›</a:t>
            </a:fld>
            <a:endParaRPr lang="en-US"/>
          </a:p>
        </p:txBody>
      </p:sp>
    </p:spTree>
    <p:extLst>
      <p:ext uri="{BB962C8B-B14F-4D97-AF65-F5344CB8AC3E}">
        <p14:creationId xmlns:p14="http://schemas.microsoft.com/office/powerpoint/2010/main" val="41412411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7E33E-8EB1-4A57-8577-16A16777A64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F577403-6820-491E-89FC-97A9CD8E9B7A}"/>
              </a:ext>
            </a:extLst>
          </p:cNvPr>
          <p:cNvSpPr>
            <a:spLocks noGrp="1"/>
          </p:cNvSpPr>
          <p:nvPr>
            <p:ph type="dt" sz="half" idx="10"/>
          </p:nvPr>
        </p:nvSpPr>
        <p:spPr/>
        <p:txBody>
          <a:bodyPr/>
          <a:lstStyle/>
          <a:p>
            <a:fld id="{D5EB9EAC-1B80-407B-A920-992C18BA2871}" type="datetimeFigureOut">
              <a:rPr lang="en-US" smtClean="0"/>
              <a:t>9/8/2021</a:t>
            </a:fld>
            <a:endParaRPr lang="en-US"/>
          </a:p>
        </p:txBody>
      </p:sp>
      <p:sp>
        <p:nvSpPr>
          <p:cNvPr id="4" name="Footer Placeholder 3">
            <a:extLst>
              <a:ext uri="{FF2B5EF4-FFF2-40B4-BE49-F238E27FC236}">
                <a16:creationId xmlns:a16="http://schemas.microsoft.com/office/drawing/2014/main" id="{A8D5FC9B-71DC-4F7D-B9B9-769D98ABA2E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357D059-A3F6-40AC-9922-3A63EE990176}"/>
              </a:ext>
            </a:extLst>
          </p:cNvPr>
          <p:cNvSpPr>
            <a:spLocks noGrp="1"/>
          </p:cNvSpPr>
          <p:nvPr>
            <p:ph type="sldNum" sz="quarter" idx="12"/>
          </p:nvPr>
        </p:nvSpPr>
        <p:spPr/>
        <p:txBody>
          <a:bodyPr/>
          <a:lstStyle/>
          <a:p>
            <a:fld id="{751211E6-9992-4BF8-8E54-5AA6557AFFBD}" type="slidenum">
              <a:rPr lang="en-US" smtClean="0"/>
              <a:t>‹#›</a:t>
            </a:fld>
            <a:endParaRPr lang="en-US"/>
          </a:p>
        </p:txBody>
      </p:sp>
    </p:spTree>
    <p:extLst>
      <p:ext uri="{BB962C8B-B14F-4D97-AF65-F5344CB8AC3E}">
        <p14:creationId xmlns:p14="http://schemas.microsoft.com/office/powerpoint/2010/main" val="20734976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11ED557-85C8-408C-A5DA-DEF499FDCED6}"/>
              </a:ext>
            </a:extLst>
          </p:cNvPr>
          <p:cNvSpPr>
            <a:spLocks noGrp="1"/>
          </p:cNvSpPr>
          <p:nvPr>
            <p:ph type="dt" sz="half" idx="10"/>
          </p:nvPr>
        </p:nvSpPr>
        <p:spPr/>
        <p:txBody>
          <a:bodyPr/>
          <a:lstStyle/>
          <a:p>
            <a:fld id="{D5EB9EAC-1B80-407B-A920-992C18BA2871}" type="datetimeFigureOut">
              <a:rPr lang="en-US" smtClean="0"/>
              <a:t>9/8/2021</a:t>
            </a:fld>
            <a:endParaRPr lang="en-US"/>
          </a:p>
        </p:txBody>
      </p:sp>
      <p:sp>
        <p:nvSpPr>
          <p:cNvPr id="3" name="Footer Placeholder 2">
            <a:extLst>
              <a:ext uri="{FF2B5EF4-FFF2-40B4-BE49-F238E27FC236}">
                <a16:creationId xmlns:a16="http://schemas.microsoft.com/office/drawing/2014/main" id="{F0FB1BE8-1F45-47B7-B40F-A51FA8F98F0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D534265-B8A6-444C-9C08-E399681C4287}"/>
              </a:ext>
            </a:extLst>
          </p:cNvPr>
          <p:cNvSpPr>
            <a:spLocks noGrp="1"/>
          </p:cNvSpPr>
          <p:nvPr>
            <p:ph type="sldNum" sz="quarter" idx="12"/>
          </p:nvPr>
        </p:nvSpPr>
        <p:spPr/>
        <p:txBody>
          <a:bodyPr/>
          <a:lstStyle/>
          <a:p>
            <a:fld id="{751211E6-9992-4BF8-8E54-5AA6557AFFBD}" type="slidenum">
              <a:rPr lang="en-US" smtClean="0"/>
              <a:t>‹#›</a:t>
            </a:fld>
            <a:endParaRPr lang="en-US"/>
          </a:p>
        </p:txBody>
      </p:sp>
    </p:spTree>
    <p:extLst>
      <p:ext uri="{BB962C8B-B14F-4D97-AF65-F5344CB8AC3E}">
        <p14:creationId xmlns:p14="http://schemas.microsoft.com/office/powerpoint/2010/main" val="645886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6AE8B-87F7-4427-8B95-42EE708A08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7DDE0F8-EAE1-4BBF-8F0D-C4CE6B1935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419BEA9-8B4A-43A9-A379-F859A90A49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1F8509F-1975-4124-BA95-37D2E0979658}"/>
              </a:ext>
            </a:extLst>
          </p:cNvPr>
          <p:cNvSpPr>
            <a:spLocks noGrp="1"/>
          </p:cNvSpPr>
          <p:nvPr>
            <p:ph type="dt" sz="half" idx="10"/>
          </p:nvPr>
        </p:nvSpPr>
        <p:spPr/>
        <p:txBody>
          <a:bodyPr/>
          <a:lstStyle/>
          <a:p>
            <a:fld id="{D5EB9EAC-1B80-407B-A920-992C18BA2871}" type="datetimeFigureOut">
              <a:rPr lang="en-US" smtClean="0"/>
              <a:t>9/8/2021</a:t>
            </a:fld>
            <a:endParaRPr lang="en-US"/>
          </a:p>
        </p:txBody>
      </p:sp>
      <p:sp>
        <p:nvSpPr>
          <p:cNvPr id="6" name="Footer Placeholder 5">
            <a:extLst>
              <a:ext uri="{FF2B5EF4-FFF2-40B4-BE49-F238E27FC236}">
                <a16:creationId xmlns:a16="http://schemas.microsoft.com/office/drawing/2014/main" id="{5BEE12D1-29A3-48D3-9E66-76B5A4FAA0C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2203EF-299A-4B9F-854F-F389A3BED713}"/>
              </a:ext>
            </a:extLst>
          </p:cNvPr>
          <p:cNvSpPr>
            <a:spLocks noGrp="1"/>
          </p:cNvSpPr>
          <p:nvPr>
            <p:ph type="sldNum" sz="quarter" idx="12"/>
          </p:nvPr>
        </p:nvSpPr>
        <p:spPr/>
        <p:txBody>
          <a:bodyPr/>
          <a:lstStyle/>
          <a:p>
            <a:fld id="{751211E6-9992-4BF8-8E54-5AA6557AFFBD}" type="slidenum">
              <a:rPr lang="en-US" smtClean="0"/>
              <a:t>‹#›</a:t>
            </a:fld>
            <a:endParaRPr lang="en-US"/>
          </a:p>
        </p:txBody>
      </p:sp>
    </p:spTree>
    <p:extLst>
      <p:ext uri="{BB962C8B-B14F-4D97-AF65-F5344CB8AC3E}">
        <p14:creationId xmlns:p14="http://schemas.microsoft.com/office/powerpoint/2010/main" val="25798474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13B69-1E40-47B0-804C-6CF7AF0DBF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6576B6A-3FBB-4079-9053-434CD15E43F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987CCEC-774B-4A6C-BBF0-27AF31B8CC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892E09C-3C95-4867-97C1-773AB6435367}"/>
              </a:ext>
            </a:extLst>
          </p:cNvPr>
          <p:cNvSpPr>
            <a:spLocks noGrp="1"/>
          </p:cNvSpPr>
          <p:nvPr>
            <p:ph type="dt" sz="half" idx="10"/>
          </p:nvPr>
        </p:nvSpPr>
        <p:spPr/>
        <p:txBody>
          <a:bodyPr/>
          <a:lstStyle/>
          <a:p>
            <a:fld id="{D5EB9EAC-1B80-407B-A920-992C18BA2871}" type="datetimeFigureOut">
              <a:rPr lang="en-US" smtClean="0"/>
              <a:t>9/8/2021</a:t>
            </a:fld>
            <a:endParaRPr lang="en-US"/>
          </a:p>
        </p:txBody>
      </p:sp>
      <p:sp>
        <p:nvSpPr>
          <p:cNvPr id="6" name="Footer Placeholder 5">
            <a:extLst>
              <a:ext uri="{FF2B5EF4-FFF2-40B4-BE49-F238E27FC236}">
                <a16:creationId xmlns:a16="http://schemas.microsoft.com/office/drawing/2014/main" id="{1C7F98DE-E8BE-463F-BE66-473F4EF2D9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AD6CB8-3544-4CE1-BB53-9142D7303A60}"/>
              </a:ext>
            </a:extLst>
          </p:cNvPr>
          <p:cNvSpPr>
            <a:spLocks noGrp="1"/>
          </p:cNvSpPr>
          <p:nvPr>
            <p:ph type="sldNum" sz="quarter" idx="12"/>
          </p:nvPr>
        </p:nvSpPr>
        <p:spPr/>
        <p:txBody>
          <a:bodyPr/>
          <a:lstStyle/>
          <a:p>
            <a:fld id="{751211E6-9992-4BF8-8E54-5AA6557AFFBD}" type="slidenum">
              <a:rPr lang="en-US" smtClean="0"/>
              <a:t>‹#›</a:t>
            </a:fld>
            <a:endParaRPr lang="en-US"/>
          </a:p>
        </p:txBody>
      </p:sp>
    </p:spTree>
    <p:extLst>
      <p:ext uri="{BB962C8B-B14F-4D97-AF65-F5344CB8AC3E}">
        <p14:creationId xmlns:p14="http://schemas.microsoft.com/office/powerpoint/2010/main" val="11987698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FAE3FE-A3DE-4BAC-8244-26C62D6454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89BA187-4505-422E-AAFC-E6C9DDF4A8F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256CA0-FF17-4ED8-9068-B5CF9DD8477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EB9EAC-1B80-407B-A920-992C18BA2871}" type="datetimeFigureOut">
              <a:rPr lang="en-US" smtClean="0"/>
              <a:t>9/8/2021</a:t>
            </a:fld>
            <a:endParaRPr lang="en-US"/>
          </a:p>
        </p:txBody>
      </p:sp>
      <p:sp>
        <p:nvSpPr>
          <p:cNvPr id="5" name="Footer Placeholder 4">
            <a:extLst>
              <a:ext uri="{FF2B5EF4-FFF2-40B4-BE49-F238E27FC236}">
                <a16:creationId xmlns:a16="http://schemas.microsoft.com/office/drawing/2014/main" id="{9AFD9F62-E14D-4279-B7D6-F33F0A6AD7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65404D7-23E7-46CC-BC55-8F7E9B93F5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1211E6-9992-4BF8-8E54-5AA6557AFFBD}" type="slidenum">
              <a:rPr lang="en-US" smtClean="0"/>
              <a:t>‹#›</a:t>
            </a:fld>
            <a:endParaRPr lang="en-US"/>
          </a:p>
        </p:txBody>
      </p:sp>
    </p:spTree>
    <p:extLst>
      <p:ext uri="{BB962C8B-B14F-4D97-AF65-F5344CB8AC3E}">
        <p14:creationId xmlns:p14="http://schemas.microsoft.com/office/powerpoint/2010/main" val="1464186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hyperlink" Target="mailto:nistark@umich.edu" TargetMode="External"/><Relationship Id="rId3" Type="http://schemas.openxmlformats.org/officeDocument/2006/relationships/image" Target="../media/image33.png"/><Relationship Id="rId7" Type="http://schemas.openxmlformats.org/officeDocument/2006/relationships/hyperlink" Target="https://en.wikipedia.org/wiki/Terraria"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hyperlink" Target="https://store.steampowered.com/app/105600/Terraria/" TargetMode="External"/><Relationship Id="rId5" Type="http://schemas.openxmlformats.org/officeDocument/2006/relationships/hyperlink" Target="https://terraria.fandom.com/wiki/Terraria_Wiki" TargetMode="External"/><Relationship Id="rId4" Type="http://schemas.openxmlformats.org/officeDocument/2006/relationships/image" Target="../media/image34.png"/><Relationship Id="rId9"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hyperlink" Target="https://terraria.fandom.com/wiki/Re-Logic"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hyperlink" Target="https://terraria.fandom.com/wiki/Terraria_Wiki"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hyperlink" Target="https://terraria-archive.fandom.com/wiki/Known_Bugs_And_Glitches"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gif"/><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3.gif"/><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2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6">
            <a:extLst>
              <a:ext uri="{FF2B5EF4-FFF2-40B4-BE49-F238E27FC236}">
                <a16:creationId xmlns:a16="http://schemas.microsoft.com/office/drawing/2014/main" id="{3406CA7B-01AF-45F7-A6C1-A1BCDFA24738}"/>
              </a:ext>
            </a:extLst>
          </p:cNvPr>
          <p:cNvSpPr txBox="1">
            <a:spLocks/>
          </p:cNvSpPr>
          <p:nvPr/>
        </p:nvSpPr>
        <p:spPr>
          <a:xfrm>
            <a:off x="838200" y="1684877"/>
            <a:ext cx="10515600" cy="773294"/>
          </a:xfrm>
          <a:prstGeom prst="rect">
            <a:avLst/>
          </a:prstGeom>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n w="19050">
                  <a:solidFill>
                    <a:schemeClr val="tx1">
                      <a:lumMod val="85000"/>
                      <a:lumOff val="15000"/>
                    </a:schemeClr>
                  </a:solidFill>
                </a:ln>
                <a:solidFill>
                  <a:schemeClr val="bg1">
                    <a:lumMod val="85000"/>
                  </a:schemeClr>
                </a:solidFill>
              </a:rPr>
              <a:t>Game Evaluation</a:t>
            </a:r>
          </a:p>
        </p:txBody>
      </p:sp>
    </p:spTree>
    <p:extLst>
      <p:ext uri="{BB962C8B-B14F-4D97-AF65-F5344CB8AC3E}">
        <p14:creationId xmlns:p14="http://schemas.microsoft.com/office/powerpoint/2010/main" val="477416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3000" b="-23000"/>
          </a:stretch>
        </a:blipFill>
        <a:effectLst/>
      </p:bgPr>
    </p:bg>
    <p:spTree>
      <p:nvGrpSpPr>
        <p:cNvPr id="1" name=""/>
        <p:cNvGrpSpPr/>
        <p:nvPr/>
      </p:nvGrpSpPr>
      <p:grpSpPr>
        <a:xfrm>
          <a:off x="0" y="0"/>
          <a:ext cx="0" cy="0"/>
          <a:chOff x="0" y="0"/>
          <a:chExt cx="0" cy="0"/>
        </a:xfrm>
      </p:grpSpPr>
      <p:sp>
        <p:nvSpPr>
          <p:cNvPr id="4" name="Title 6">
            <a:extLst>
              <a:ext uri="{FF2B5EF4-FFF2-40B4-BE49-F238E27FC236}">
                <a16:creationId xmlns:a16="http://schemas.microsoft.com/office/drawing/2014/main" id="{A7C096AE-CBA1-4D53-A77E-19902F3D8CFD}"/>
              </a:ext>
            </a:extLst>
          </p:cNvPr>
          <p:cNvSpPr txBox="1">
            <a:spLocks/>
          </p:cNvSpPr>
          <p:nvPr/>
        </p:nvSpPr>
        <p:spPr>
          <a:xfrm>
            <a:off x="838200" y="365126"/>
            <a:ext cx="10515600" cy="77329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ln w="19050">
                  <a:solidFill>
                    <a:schemeClr val="tx1">
                      <a:lumMod val="85000"/>
                      <a:lumOff val="15000"/>
                    </a:schemeClr>
                  </a:solidFill>
                </a:ln>
                <a:solidFill>
                  <a:schemeClr val="bg1">
                    <a:lumMod val="85000"/>
                  </a:schemeClr>
                </a:solidFill>
              </a:rPr>
              <a:t>Why is it fun?</a:t>
            </a:r>
          </a:p>
        </p:txBody>
      </p:sp>
      <p:sp>
        <p:nvSpPr>
          <p:cNvPr id="5" name="Content Placeholder 7">
            <a:extLst>
              <a:ext uri="{FF2B5EF4-FFF2-40B4-BE49-F238E27FC236}">
                <a16:creationId xmlns:a16="http://schemas.microsoft.com/office/drawing/2014/main" id="{262DD22A-EC7A-4883-800D-AAA789E30C4D}"/>
              </a:ext>
            </a:extLst>
          </p:cNvPr>
          <p:cNvSpPr txBox="1">
            <a:spLocks/>
          </p:cNvSpPr>
          <p:nvPr/>
        </p:nvSpPr>
        <p:spPr>
          <a:xfrm>
            <a:off x="838200" y="1138420"/>
            <a:ext cx="5504688" cy="5354454"/>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000" dirty="0">
                <a:ln w="19050">
                  <a:solidFill>
                    <a:schemeClr val="tx1">
                      <a:lumMod val="85000"/>
                      <a:lumOff val="15000"/>
                    </a:schemeClr>
                  </a:solidFill>
                </a:ln>
                <a:solidFill>
                  <a:schemeClr val="bg1">
                    <a:lumMod val="85000"/>
                  </a:schemeClr>
                </a:solidFill>
              </a:rPr>
              <a:t>You play how you want to</a:t>
            </a:r>
          </a:p>
          <a:p>
            <a:pPr lvl="1"/>
            <a:r>
              <a:rPr lang="en-US" sz="2600" dirty="0">
                <a:ln w="19050">
                  <a:solidFill>
                    <a:schemeClr val="tx1">
                      <a:lumMod val="85000"/>
                      <a:lumOff val="15000"/>
                    </a:schemeClr>
                  </a:solidFill>
                </a:ln>
                <a:solidFill>
                  <a:schemeClr val="bg1">
                    <a:lumMod val="85000"/>
                  </a:schemeClr>
                </a:solidFill>
              </a:rPr>
              <a:t>Progress through bosses</a:t>
            </a:r>
          </a:p>
          <a:p>
            <a:pPr lvl="1"/>
            <a:r>
              <a:rPr lang="en-US" sz="2600" dirty="0">
                <a:ln w="19050">
                  <a:solidFill>
                    <a:schemeClr val="tx1">
                      <a:lumMod val="85000"/>
                      <a:lumOff val="15000"/>
                    </a:schemeClr>
                  </a:solidFill>
                </a:ln>
                <a:solidFill>
                  <a:schemeClr val="bg1">
                    <a:lumMod val="85000"/>
                  </a:schemeClr>
                </a:solidFill>
              </a:rPr>
              <a:t>Customize your character and build cool structures</a:t>
            </a:r>
          </a:p>
          <a:p>
            <a:pPr lvl="1"/>
            <a:r>
              <a:rPr lang="en-US" sz="2600" dirty="0">
                <a:ln w="19050">
                  <a:solidFill>
                    <a:schemeClr val="tx1">
                      <a:lumMod val="85000"/>
                      <a:lumOff val="15000"/>
                    </a:schemeClr>
                  </a:solidFill>
                </a:ln>
                <a:solidFill>
                  <a:schemeClr val="bg1">
                    <a:lumMod val="85000"/>
                  </a:schemeClr>
                </a:solidFill>
              </a:rPr>
              <a:t>Just explore</a:t>
            </a:r>
          </a:p>
          <a:p>
            <a:r>
              <a:rPr lang="en-US" sz="3000" dirty="0">
                <a:ln w="19050">
                  <a:solidFill>
                    <a:schemeClr val="tx1">
                      <a:lumMod val="85000"/>
                      <a:lumOff val="15000"/>
                    </a:schemeClr>
                  </a:solidFill>
                </a:ln>
                <a:solidFill>
                  <a:schemeClr val="bg1">
                    <a:lumMod val="85000"/>
                  </a:schemeClr>
                </a:solidFill>
              </a:rPr>
              <a:t>Every time is different</a:t>
            </a:r>
          </a:p>
          <a:p>
            <a:pPr lvl="1"/>
            <a:r>
              <a:rPr lang="en-US" sz="2600" dirty="0">
                <a:ln w="19050">
                  <a:solidFill>
                    <a:schemeClr val="tx1">
                      <a:lumMod val="85000"/>
                      <a:lumOff val="15000"/>
                    </a:schemeClr>
                  </a:solidFill>
                </a:ln>
                <a:solidFill>
                  <a:schemeClr val="bg1">
                    <a:lumMod val="85000"/>
                  </a:schemeClr>
                </a:solidFill>
              </a:rPr>
              <a:t>Worlds generate differently</a:t>
            </a:r>
          </a:p>
          <a:p>
            <a:pPr lvl="1"/>
            <a:r>
              <a:rPr lang="en-US" sz="2600" dirty="0">
                <a:ln w="19050">
                  <a:solidFill>
                    <a:schemeClr val="tx1">
                      <a:lumMod val="85000"/>
                      <a:lumOff val="15000"/>
                    </a:schemeClr>
                  </a:solidFill>
                </a:ln>
                <a:solidFill>
                  <a:schemeClr val="bg1">
                    <a:lumMod val="85000"/>
                  </a:schemeClr>
                </a:solidFill>
              </a:rPr>
              <a:t>Play different character types</a:t>
            </a:r>
          </a:p>
          <a:p>
            <a:pPr lvl="1"/>
            <a:r>
              <a:rPr lang="en-US" sz="2600" dirty="0">
                <a:ln w="19050">
                  <a:solidFill>
                    <a:schemeClr val="tx1">
                      <a:lumMod val="85000"/>
                      <a:lumOff val="15000"/>
                    </a:schemeClr>
                  </a:solidFill>
                </a:ln>
                <a:solidFill>
                  <a:schemeClr val="bg1">
                    <a:lumMod val="85000"/>
                  </a:schemeClr>
                </a:solidFill>
              </a:rPr>
              <a:t>Play on harder modes</a:t>
            </a:r>
          </a:p>
          <a:p>
            <a:r>
              <a:rPr lang="en-US" sz="3000" dirty="0">
                <a:ln w="19050">
                  <a:solidFill>
                    <a:schemeClr val="tx1">
                      <a:lumMod val="85000"/>
                      <a:lumOff val="15000"/>
                    </a:schemeClr>
                  </a:solidFill>
                </a:ln>
                <a:solidFill>
                  <a:schemeClr val="bg1">
                    <a:lumMod val="85000"/>
                  </a:schemeClr>
                </a:solidFill>
              </a:rPr>
              <a:t>Special events</a:t>
            </a:r>
          </a:p>
          <a:p>
            <a:r>
              <a:rPr lang="en-US" sz="3000" dirty="0">
                <a:ln w="19050">
                  <a:solidFill>
                    <a:schemeClr val="tx1">
                      <a:lumMod val="85000"/>
                      <a:lumOff val="15000"/>
                    </a:schemeClr>
                  </a:solidFill>
                </a:ln>
                <a:solidFill>
                  <a:schemeClr val="bg1">
                    <a:lumMod val="85000"/>
                  </a:schemeClr>
                </a:solidFill>
              </a:rPr>
              <a:t>Community involvement</a:t>
            </a:r>
          </a:p>
          <a:p>
            <a:r>
              <a:rPr lang="en-US" sz="3000" dirty="0">
                <a:ln w="19050">
                  <a:solidFill>
                    <a:schemeClr val="tx1">
                      <a:lumMod val="85000"/>
                      <a:lumOff val="15000"/>
                    </a:schemeClr>
                  </a:solidFill>
                </a:ln>
                <a:solidFill>
                  <a:schemeClr val="bg1">
                    <a:lumMod val="85000"/>
                  </a:schemeClr>
                </a:solidFill>
              </a:rPr>
              <a:t>Ability to mod the game</a:t>
            </a:r>
          </a:p>
          <a:p>
            <a:endParaRPr lang="en-US" dirty="0"/>
          </a:p>
        </p:txBody>
      </p:sp>
    </p:spTree>
    <p:extLst>
      <p:ext uri="{BB962C8B-B14F-4D97-AF65-F5344CB8AC3E}">
        <p14:creationId xmlns:p14="http://schemas.microsoft.com/office/powerpoint/2010/main" val="31428459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3000" b="-23000"/>
          </a:stretch>
        </a:blipFill>
        <a:effectLst/>
      </p:bgPr>
    </p:bg>
    <p:spTree>
      <p:nvGrpSpPr>
        <p:cNvPr id="1" name=""/>
        <p:cNvGrpSpPr/>
        <p:nvPr/>
      </p:nvGrpSpPr>
      <p:grpSpPr>
        <a:xfrm>
          <a:off x="0" y="0"/>
          <a:ext cx="0" cy="0"/>
          <a:chOff x="0" y="0"/>
          <a:chExt cx="0" cy="0"/>
        </a:xfrm>
      </p:grpSpPr>
      <p:sp>
        <p:nvSpPr>
          <p:cNvPr id="4" name="Title 6">
            <a:extLst>
              <a:ext uri="{FF2B5EF4-FFF2-40B4-BE49-F238E27FC236}">
                <a16:creationId xmlns:a16="http://schemas.microsoft.com/office/drawing/2014/main" id="{87B96E91-2D54-4215-8DBC-CAD68A489328}"/>
              </a:ext>
            </a:extLst>
          </p:cNvPr>
          <p:cNvSpPr txBox="1">
            <a:spLocks/>
          </p:cNvSpPr>
          <p:nvPr/>
        </p:nvSpPr>
        <p:spPr>
          <a:xfrm>
            <a:off x="838200" y="365126"/>
            <a:ext cx="10515600" cy="77329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ln w="19050">
                  <a:solidFill>
                    <a:schemeClr val="tx1">
                      <a:lumMod val="85000"/>
                      <a:lumOff val="15000"/>
                    </a:schemeClr>
                  </a:solidFill>
                </a:ln>
                <a:solidFill>
                  <a:schemeClr val="bg1">
                    <a:lumMod val="85000"/>
                  </a:schemeClr>
                </a:solidFill>
              </a:rPr>
              <a:t>Why is it NOT fun?</a:t>
            </a:r>
          </a:p>
        </p:txBody>
      </p:sp>
      <p:sp>
        <p:nvSpPr>
          <p:cNvPr id="5" name="Content Placeholder 7">
            <a:extLst>
              <a:ext uri="{FF2B5EF4-FFF2-40B4-BE49-F238E27FC236}">
                <a16:creationId xmlns:a16="http://schemas.microsoft.com/office/drawing/2014/main" id="{69E9F404-2424-450A-BAE8-57CC26DB0BBA}"/>
              </a:ext>
            </a:extLst>
          </p:cNvPr>
          <p:cNvSpPr txBox="1">
            <a:spLocks/>
          </p:cNvSpPr>
          <p:nvPr/>
        </p:nvSpPr>
        <p:spPr>
          <a:xfrm>
            <a:off x="838200" y="1138420"/>
            <a:ext cx="5504688" cy="535445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000" dirty="0">
                <a:ln w="19050">
                  <a:solidFill>
                    <a:schemeClr val="tx1">
                      <a:lumMod val="85000"/>
                      <a:lumOff val="15000"/>
                    </a:schemeClr>
                  </a:solidFill>
                </a:ln>
                <a:solidFill>
                  <a:schemeClr val="bg1">
                    <a:lumMod val="85000"/>
                  </a:schemeClr>
                </a:solidFill>
              </a:rPr>
              <a:t>Minimal guidance</a:t>
            </a:r>
          </a:p>
          <a:p>
            <a:pPr lvl="1"/>
            <a:r>
              <a:rPr lang="en-US" sz="2600" dirty="0">
                <a:ln w="19050">
                  <a:solidFill>
                    <a:schemeClr val="tx1">
                      <a:lumMod val="85000"/>
                      <a:lumOff val="15000"/>
                    </a:schemeClr>
                  </a:solidFill>
                </a:ln>
                <a:solidFill>
                  <a:schemeClr val="bg1">
                    <a:lumMod val="85000"/>
                  </a:schemeClr>
                </a:solidFill>
              </a:rPr>
              <a:t>Hard to get started</a:t>
            </a:r>
          </a:p>
          <a:p>
            <a:pPr lvl="1"/>
            <a:r>
              <a:rPr lang="en-US" sz="2600" dirty="0">
                <a:ln w="19050">
                  <a:solidFill>
                    <a:schemeClr val="tx1">
                      <a:lumMod val="85000"/>
                      <a:lumOff val="15000"/>
                    </a:schemeClr>
                  </a:solidFill>
                </a:ln>
                <a:solidFill>
                  <a:schemeClr val="bg1">
                    <a:lumMod val="85000"/>
                  </a:schemeClr>
                </a:solidFill>
              </a:rPr>
              <a:t>Not much help on finding items or bosses</a:t>
            </a:r>
            <a:endParaRPr lang="en-US" sz="3000" dirty="0">
              <a:ln w="19050">
                <a:solidFill>
                  <a:schemeClr val="tx1">
                    <a:lumMod val="85000"/>
                    <a:lumOff val="15000"/>
                  </a:schemeClr>
                </a:solidFill>
              </a:ln>
              <a:solidFill>
                <a:schemeClr val="bg1">
                  <a:lumMod val="85000"/>
                </a:schemeClr>
              </a:solidFill>
            </a:endParaRPr>
          </a:p>
          <a:p>
            <a:r>
              <a:rPr lang="en-US" sz="3000" dirty="0">
                <a:ln w="19050">
                  <a:solidFill>
                    <a:schemeClr val="tx1">
                      <a:lumMod val="85000"/>
                      <a:lumOff val="15000"/>
                    </a:schemeClr>
                  </a:solidFill>
                </a:ln>
                <a:solidFill>
                  <a:schemeClr val="bg1">
                    <a:lumMod val="85000"/>
                  </a:schemeClr>
                </a:solidFill>
              </a:rPr>
              <a:t>Lots of grinding</a:t>
            </a:r>
          </a:p>
          <a:p>
            <a:pPr lvl="1"/>
            <a:r>
              <a:rPr lang="en-US" sz="2600" dirty="0">
                <a:ln w="19050">
                  <a:solidFill>
                    <a:schemeClr val="tx1">
                      <a:lumMod val="85000"/>
                      <a:lumOff val="15000"/>
                    </a:schemeClr>
                  </a:solidFill>
                </a:ln>
                <a:solidFill>
                  <a:schemeClr val="bg1">
                    <a:lumMod val="85000"/>
                  </a:schemeClr>
                </a:solidFill>
              </a:rPr>
              <a:t>Low drop rates for certain items</a:t>
            </a:r>
          </a:p>
          <a:p>
            <a:pPr lvl="1"/>
            <a:r>
              <a:rPr lang="en-US" sz="2600" dirty="0">
                <a:ln w="19050">
                  <a:solidFill>
                    <a:schemeClr val="tx1">
                      <a:lumMod val="85000"/>
                      <a:lumOff val="15000"/>
                    </a:schemeClr>
                  </a:solidFill>
                </a:ln>
                <a:solidFill>
                  <a:schemeClr val="bg1">
                    <a:lumMod val="85000"/>
                  </a:schemeClr>
                </a:solidFill>
              </a:rPr>
              <a:t>Beat bosses more than once</a:t>
            </a:r>
          </a:p>
          <a:p>
            <a:pPr lvl="1"/>
            <a:r>
              <a:rPr lang="en-US" sz="2600" dirty="0">
                <a:ln w="19050">
                  <a:solidFill>
                    <a:schemeClr val="tx1">
                      <a:lumMod val="85000"/>
                      <a:lumOff val="15000"/>
                    </a:schemeClr>
                  </a:solidFill>
                </a:ln>
                <a:solidFill>
                  <a:schemeClr val="bg1">
                    <a:lumMod val="85000"/>
                  </a:schemeClr>
                </a:solidFill>
              </a:rPr>
              <a:t>Random generation means some items won’t spawn on world</a:t>
            </a:r>
          </a:p>
          <a:p>
            <a:r>
              <a:rPr lang="en-US" sz="3000" dirty="0">
                <a:ln w="19050">
                  <a:solidFill>
                    <a:schemeClr val="tx1">
                      <a:lumMod val="85000"/>
                      <a:lumOff val="15000"/>
                    </a:schemeClr>
                  </a:solidFill>
                </a:ln>
                <a:solidFill>
                  <a:schemeClr val="bg1">
                    <a:lumMod val="85000"/>
                  </a:schemeClr>
                </a:solidFill>
              </a:rPr>
              <a:t>Difficulty disparity</a:t>
            </a:r>
          </a:p>
          <a:p>
            <a:pPr lvl="1"/>
            <a:r>
              <a:rPr lang="en-US" sz="2600" dirty="0">
                <a:ln w="19050">
                  <a:solidFill>
                    <a:schemeClr val="tx1">
                      <a:lumMod val="85000"/>
                      <a:lumOff val="15000"/>
                    </a:schemeClr>
                  </a:solidFill>
                </a:ln>
                <a:solidFill>
                  <a:schemeClr val="bg1">
                    <a:lumMod val="85000"/>
                  </a:schemeClr>
                </a:solidFill>
              </a:rPr>
              <a:t>Boss progression doesn’t always mean harder</a:t>
            </a:r>
          </a:p>
        </p:txBody>
      </p:sp>
    </p:spTree>
    <p:extLst>
      <p:ext uri="{BB962C8B-B14F-4D97-AF65-F5344CB8AC3E}">
        <p14:creationId xmlns:p14="http://schemas.microsoft.com/office/powerpoint/2010/main" val="18211920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3000" b="-23000"/>
          </a:stretch>
        </a:blipFill>
        <a:effectLst/>
      </p:bgPr>
    </p:bg>
    <p:spTree>
      <p:nvGrpSpPr>
        <p:cNvPr id="1" name=""/>
        <p:cNvGrpSpPr/>
        <p:nvPr/>
      </p:nvGrpSpPr>
      <p:grpSpPr>
        <a:xfrm>
          <a:off x="0" y="0"/>
          <a:ext cx="0" cy="0"/>
          <a:chOff x="0" y="0"/>
          <a:chExt cx="0" cy="0"/>
        </a:xfrm>
      </p:grpSpPr>
      <p:sp>
        <p:nvSpPr>
          <p:cNvPr id="4" name="Title 6">
            <a:extLst>
              <a:ext uri="{FF2B5EF4-FFF2-40B4-BE49-F238E27FC236}">
                <a16:creationId xmlns:a16="http://schemas.microsoft.com/office/drawing/2014/main" id="{023D530D-7B88-4342-9DDD-2CC979D02562}"/>
              </a:ext>
            </a:extLst>
          </p:cNvPr>
          <p:cNvSpPr txBox="1">
            <a:spLocks/>
          </p:cNvSpPr>
          <p:nvPr/>
        </p:nvSpPr>
        <p:spPr>
          <a:xfrm>
            <a:off x="838200" y="365126"/>
            <a:ext cx="10515600" cy="77329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ln w="19050">
                  <a:solidFill>
                    <a:schemeClr val="tx1">
                      <a:lumMod val="85000"/>
                      <a:lumOff val="15000"/>
                    </a:schemeClr>
                  </a:solidFill>
                </a:ln>
                <a:solidFill>
                  <a:schemeClr val="bg1">
                    <a:lumMod val="85000"/>
                  </a:schemeClr>
                </a:solidFill>
              </a:rPr>
              <a:t>Compared to Similar Games</a:t>
            </a:r>
          </a:p>
        </p:txBody>
      </p:sp>
      <p:sp>
        <p:nvSpPr>
          <p:cNvPr id="5" name="Content Placeholder 7">
            <a:extLst>
              <a:ext uri="{FF2B5EF4-FFF2-40B4-BE49-F238E27FC236}">
                <a16:creationId xmlns:a16="http://schemas.microsoft.com/office/drawing/2014/main" id="{EE7D8D95-6613-4022-84B5-71E4F1B41A60}"/>
              </a:ext>
            </a:extLst>
          </p:cNvPr>
          <p:cNvSpPr txBox="1">
            <a:spLocks/>
          </p:cNvSpPr>
          <p:nvPr/>
        </p:nvSpPr>
        <p:spPr>
          <a:xfrm>
            <a:off x="838200" y="1138420"/>
            <a:ext cx="5504688" cy="535445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000" dirty="0">
                <a:ln w="19050">
                  <a:solidFill>
                    <a:schemeClr val="tx1">
                      <a:lumMod val="85000"/>
                      <a:lumOff val="15000"/>
                    </a:schemeClr>
                  </a:solidFill>
                </a:ln>
                <a:solidFill>
                  <a:schemeClr val="bg1">
                    <a:lumMod val="85000"/>
                  </a:schemeClr>
                </a:solidFill>
              </a:rPr>
              <a:t>Commonly compared to Minecraft</a:t>
            </a:r>
          </a:p>
          <a:p>
            <a:pPr lvl="1"/>
            <a:r>
              <a:rPr lang="en-US" sz="2600" dirty="0">
                <a:ln w="19050">
                  <a:solidFill>
                    <a:schemeClr val="tx1">
                      <a:lumMod val="85000"/>
                      <a:lumOff val="15000"/>
                    </a:schemeClr>
                  </a:solidFill>
                </a:ln>
                <a:solidFill>
                  <a:schemeClr val="bg1">
                    <a:lumMod val="85000"/>
                  </a:schemeClr>
                </a:solidFill>
              </a:rPr>
              <a:t>2D vs 3D</a:t>
            </a:r>
          </a:p>
          <a:p>
            <a:pPr lvl="1"/>
            <a:r>
              <a:rPr lang="en-US" sz="2600" dirty="0">
                <a:ln w="19050">
                  <a:solidFill>
                    <a:schemeClr val="tx1">
                      <a:lumMod val="85000"/>
                      <a:lumOff val="15000"/>
                    </a:schemeClr>
                  </a:solidFill>
                </a:ln>
                <a:solidFill>
                  <a:schemeClr val="bg1">
                    <a:lumMod val="85000"/>
                  </a:schemeClr>
                </a:solidFill>
              </a:rPr>
              <a:t>Sandbox games</a:t>
            </a:r>
          </a:p>
          <a:p>
            <a:pPr lvl="1"/>
            <a:r>
              <a:rPr lang="en-US" sz="2600" dirty="0">
                <a:ln w="19050">
                  <a:solidFill>
                    <a:schemeClr val="tx1">
                      <a:lumMod val="85000"/>
                      <a:lumOff val="15000"/>
                    </a:schemeClr>
                  </a:solidFill>
                </a:ln>
                <a:solidFill>
                  <a:schemeClr val="bg1">
                    <a:lumMod val="85000"/>
                  </a:schemeClr>
                </a:solidFill>
              </a:rPr>
              <a:t>Lots of crafting</a:t>
            </a:r>
          </a:p>
          <a:p>
            <a:r>
              <a:rPr lang="en-US" sz="3000" dirty="0">
                <a:ln w="19050">
                  <a:solidFill>
                    <a:schemeClr val="tx1">
                      <a:lumMod val="85000"/>
                      <a:lumOff val="15000"/>
                    </a:schemeClr>
                  </a:solidFill>
                </a:ln>
                <a:solidFill>
                  <a:schemeClr val="bg1">
                    <a:lumMod val="85000"/>
                  </a:schemeClr>
                </a:solidFill>
              </a:rPr>
              <a:t>Larger focus on exploring and action than many sandbox games</a:t>
            </a:r>
          </a:p>
          <a:p>
            <a:r>
              <a:rPr lang="en-US" sz="3000" dirty="0">
                <a:ln w="19050">
                  <a:solidFill>
                    <a:schemeClr val="tx1">
                      <a:lumMod val="85000"/>
                      <a:lumOff val="15000"/>
                    </a:schemeClr>
                  </a:solidFill>
                </a:ln>
                <a:solidFill>
                  <a:schemeClr val="bg1">
                    <a:lumMod val="85000"/>
                  </a:schemeClr>
                </a:solidFill>
              </a:rPr>
              <a:t>Larger focus on crafting/building than many action games</a:t>
            </a:r>
          </a:p>
          <a:p>
            <a:r>
              <a:rPr lang="en-US" sz="3000" dirty="0">
                <a:ln w="19050">
                  <a:solidFill>
                    <a:schemeClr val="tx1">
                      <a:lumMod val="85000"/>
                      <a:lumOff val="15000"/>
                    </a:schemeClr>
                  </a:solidFill>
                </a:ln>
                <a:solidFill>
                  <a:schemeClr val="bg1">
                    <a:lumMod val="85000"/>
                  </a:schemeClr>
                </a:solidFill>
              </a:rPr>
              <a:t>No storyline or definitive ending</a:t>
            </a:r>
          </a:p>
          <a:p>
            <a:r>
              <a:rPr lang="en-US" sz="3000" dirty="0">
                <a:ln w="19050">
                  <a:solidFill>
                    <a:schemeClr val="tx1">
                      <a:lumMod val="85000"/>
                      <a:lumOff val="15000"/>
                    </a:schemeClr>
                  </a:solidFill>
                </a:ln>
                <a:solidFill>
                  <a:schemeClr val="bg1">
                    <a:lumMod val="85000"/>
                  </a:schemeClr>
                </a:solidFill>
              </a:rPr>
              <a:t>Minimal guidance provided</a:t>
            </a:r>
          </a:p>
          <a:p>
            <a:endParaRPr lang="en-US" sz="3000" dirty="0">
              <a:ln w="19050">
                <a:solidFill>
                  <a:schemeClr val="tx1">
                    <a:lumMod val="85000"/>
                    <a:lumOff val="15000"/>
                  </a:schemeClr>
                </a:solidFill>
              </a:ln>
              <a:solidFill>
                <a:schemeClr val="bg1">
                  <a:lumMod val="85000"/>
                </a:schemeClr>
              </a:solidFill>
            </a:endParaRPr>
          </a:p>
          <a:p>
            <a:endParaRPr lang="en-US" sz="3000" dirty="0"/>
          </a:p>
        </p:txBody>
      </p:sp>
    </p:spTree>
    <p:extLst>
      <p:ext uri="{BB962C8B-B14F-4D97-AF65-F5344CB8AC3E}">
        <p14:creationId xmlns:p14="http://schemas.microsoft.com/office/powerpoint/2010/main" val="8219133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3000" b="-23000"/>
          </a:stretch>
        </a:blipFill>
        <a:effectLst/>
      </p:bgPr>
    </p:bg>
    <p:spTree>
      <p:nvGrpSpPr>
        <p:cNvPr id="1" name=""/>
        <p:cNvGrpSpPr/>
        <p:nvPr/>
      </p:nvGrpSpPr>
      <p:grpSpPr>
        <a:xfrm>
          <a:off x="0" y="0"/>
          <a:ext cx="0" cy="0"/>
          <a:chOff x="0" y="0"/>
          <a:chExt cx="0" cy="0"/>
        </a:xfrm>
      </p:grpSpPr>
      <p:sp>
        <p:nvSpPr>
          <p:cNvPr id="4" name="Title 6">
            <a:extLst>
              <a:ext uri="{FF2B5EF4-FFF2-40B4-BE49-F238E27FC236}">
                <a16:creationId xmlns:a16="http://schemas.microsoft.com/office/drawing/2014/main" id="{023D530D-7B88-4342-9DDD-2CC979D02562}"/>
              </a:ext>
            </a:extLst>
          </p:cNvPr>
          <p:cNvSpPr txBox="1">
            <a:spLocks/>
          </p:cNvSpPr>
          <p:nvPr/>
        </p:nvSpPr>
        <p:spPr>
          <a:xfrm>
            <a:off x="838200" y="365126"/>
            <a:ext cx="10515600" cy="77329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ln w="19050">
                  <a:solidFill>
                    <a:schemeClr val="tx1">
                      <a:lumMod val="85000"/>
                      <a:lumOff val="15000"/>
                    </a:schemeClr>
                  </a:solidFill>
                </a:ln>
                <a:solidFill>
                  <a:schemeClr val="bg1">
                    <a:lumMod val="85000"/>
                  </a:schemeClr>
                </a:solidFill>
              </a:rPr>
              <a:t>Better or Worse?</a:t>
            </a:r>
          </a:p>
        </p:txBody>
      </p:sp>
      <p:sp>
        <p:nvSpPr>
          <p:cNvPr id="5" name="Content Placeholder 7">
            <a:extLst>
              <a:ext uri="{FF2B5EF4-FFF2-40B4-BE49-F238E27FC236}">
                <a16:creationId xmlns:a16="http://schemas.microsoft.com/office/drawing/2014/main" id="{EE7D8D95-6613-4022-84B5-71E4F1B41A60}"/>
              </a:ext>
            </a:extLst>
          </p:cNvPr>
          <p:cNvSpPr txBox="1">
            <a:spLocks/>
          </p:cNvSpPr>
          <p:nvPr/>
        </p:nvSpPr>
        <p:spPr>
          <a:xfrm>
            <a:off x="838200" y="1138420"/>
            <a:ext cx="5504688" cy="535445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000" dirty="0">
                <a:ln w="19050">
                  <a:solidFill>
                    <a:schemeClr val="tx1">
                      <a:lumMod val="85000"/>
                      <a:lumOff val="15000"/>
                    </a:schemeClr>
                  </a:solidFill>
                </a:ln>
                <a:solidFill>
                  <a:schemeClr val="bg1">
                    <a:lumMod val="85000"/>
                  </a:schemeClr>
                </a:solidFill>
              </a:rPr>
              <a:t>Better:</a:t>
            </a:r>
          </a:p>
          <a:p>
            <a:pPr lvl="1"/>
            <a:r>
              <a:rPr lang="en-US" sz="2600" dirty="0">
                <a:ln w="19050">
                  <a:solidFill>
                    <a:schemeClr val="tx1">
                      <a:lumMod val="85000"/>
                      <a:lumOff val="15000"/>
                    </a:schemeClr>
                  </a:solidFill>
                </a:ln>
                <a:solidFill>
                  <a:schemeClr val="bg1">
                    <a:lumMod val="85000"/>
                  </a:schemeClr>
                </a:solidFill>
              </a:rPr>
              <a:t>Large amount of content</a:t>
            </a:r>
          </a:p>
          <a:p>
            <a:pPr lvl="1"/>
            <a:r>
              <a:rPr lang="en-US" sz="2600" dirty="0">
                <a:ln w="19050">
                  <a:solidFill>
                    <a:schemeClr val="tx1">
                      <a:lumMod val="85000"/>
                      <a:lumOff val="15000"/>
                    </a:schemeClr>
                  </a:solidFill>
                </a:ln>
                <a:solidFill>
                  <a:schemeClr val="bg1">
                    <a:lumMod val="85000"/>
                  </a:schemeClr>
                </a:solidFill>
              </a:rPr>
              <a:t>Easy to install and get started</a:t>
            </a:r>
          </a:p>
          <a:p>
            <a:pPr lvl="1"/>
            <a:r>
              <a:rPr lang="en-US" sz="2600" dirty="0">
                <a:ln w="19050">
                  <a:solidFill>
                    <a:schemeClr val="tx1">
                      <a:lumMod val="85000"/>
                      <a:lumOff val="15000"/>
                    </a:schemeClr>
                  </a:solidFill>
                </a:ln>
                <a:solidFill>
                  <a:schemeClr val="bg1">
                    <a:lumMod val="85000"/>
                  </a:schemeClr>
                </a:solidFill>
              </a:rPr>
              <a:t>Opportunities for creativity</a:t>
            </a:r>
          </a:p>
          <a:p>
            <a:r>
              <a:rPr lang="en-US" sz="3000" dirty="0">
                <a:ln w="19050">
                  <a:solidFill>
                    <a:schemeClr val="tx1">
                      <a:lumMod val="85000"/>
                      <a:lumOff val="15000"/>
                    </a:schemeClr>
                  </a:solidFill>
                </a:ln>
                <a:solidFill>
                  <a:schemeClr val="bg1">
                    <a:lumMod val="85000"/>
                  </a:schemeClr>
                </a:solidFill>
              </a:rPr>
              <a:t>Worse:</a:t>
            </a:r>
          </a:p>
          <a:p>
            <a:pPr lvl="1"/>
            <a:r>
              <a:rPr lang="en-US" sz="2600" dirty="0">
                <a:ln w="19050">
                  <a:solidFill>
                    <a:schemeClr val="tx1">
                      <a:lumMod val="85000"/>
                      <a:lumOff val="15000"/>
                    </a:schemeClr>
                  </a:solidFill>
                </a:ln>
                <a:solidFill>
                  <a:schemeClr val="bg1">
                    <a:lumMod val="85000"/>
                  </a:schemeClr>
                </a:solidFill>
              </a:rPr>
              <a:t>Lack of guidance and confusing progression</a:t>
            </a:r>
          </a:p>
          <a:p>
            <a:pPr lvl="1"/>
            <a:r>
              <a:rPr lang="en-US" sz="2600" dirty="0">
                <a:ln w="19050">
                  <a:solidFill>
                    <a:schemeClr val="tx1">
                      <a:lumMod val="85000"/>
                      <a:lumOff val="15000"/>
                    </a:schemeClr>
                  </a:solidFill>
                </a:ln>
                <a:solidFill>
                  <a:schemeClr val="bg1">
                    <a:lumMod val="85000"/>
                  </a:schemeClr>
                </a:solidFill>
              </a:rPr>
              <a:t>No storyline</a:t>
            </a:r>
          </a:p>
          <a:p>
            <a:pPr lvl="1"/>
            <a:r>
              <a:rPr lang="en-US" sz="2600" dirty="0">
                <a:ln w="19050">
                  <a:solidFill>
                    <a:schemeClr val="tx1">
                      <a:lumMod val="85000"/>
                      <a:lumOff val="15000"/>
                    </a:schemeClr>
                  </a:solidFill>
                </a:ln>
                <a:solidFill>
                  <a:schemeClr val="bg1">
                    <a:lumMod val="85000"/>
                  </a:schemeClr>
                </a:solidFill>
              </a:rPr>
              <a:t>Lots of grinding</a:t>
            </a:r>
          </a:p>
          <a:p>
            <a:pPr lvl="1"/>
            <a:r>
              <a:rPr lang="en-US" sz="2600" dirty="0">
                <a:ln w="19050">
                  <a:solidFill>
                    <a:schemeClr val="tx1">
                      <a:lumMod val="85000"/>
                      <a:lumOff val="15000"/>
                    </a:schemeClr>
                  </a:solidFill>
                </a:ln>
                <a:solidFill>
                  <a:schemeClr val="bg1">
                    <a:lumMod val="85000"/>
                  </a:schemeClr>
                </a:solidFill>
              </a:rPr>
              <a:t>Multiplayer servers have virtually no moderation capabilities</a:t>
            </a:r>
          </a:p>
          <a:p>
            <a:endParaRPr lang="en-US" sz="3000" dirty="0">
              <a:ln w="19050">
                <a:solidFill>
                  <a:schemeClr val="tx1">
                    <a:lumMod val="85000"/>
                    <a:lumOff val="15000"/>
                  </a:schemeClr>
                </a:solidFill>
              </a:ln>
              <a:solidFill>
                <a:schemeClr val="bg1">
                  <a:lumMod val="85000"/>
                </a:schemeClr>
              </a:solidFill>
            </a:endParaRPr>
          </a:p>
          <a:p>
            <a:endParaRPr lang="en-US" sz="3000" dirty="0">
              <a:ln w="19050">
                <a:solidFill>
                  <a:schemeClr val="tx1">
                    <a:lumMod val="85000"/>
                    <a:lumOff val="15000"/>
                  </a:schemeClr>
                </a:solidFill>
              </a:ln>
              <a:solidFill>
                <a:schemeClr val="bg1">
                  <a:lumMod val="85000"/>
                </a:schemeClr>
              </a:solidFill>
            </a:endParaRPr>
          </a:p>
          <a:p>
            <a:endParaRPr lang="en-US" sz="3000" dirty="0"/>
          </a:p>
        </p:txBody>
      </p:sp>
    </p:spTree>
    <p:extLst>
      <p:ext uri="{BB962C8B-B14F-4D97-AF65-F5344CB8AC3E}">
        <p14:creationId xmlns:p14="http://schemas.microsoft.com/office/powerpoint/2010/main" val="10542617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3000" b="-23000"/>
          </a:stretch>
        </a:blipFill>
        <a:effectLst/>
      </p:bgPr>
    </p:bg>
    <p:spTree>
      <p:nvGrpSpPr>
        <p:cNvPr id="1" name=""/>
        <p:cNvGrpSpPr/>
        <p:nvPr/>
      </p:nvGrpSpPr>
      <p:grpSpPr>
        <a:xfrm>
          <a:off x="0" y="0"/>
          <a:ext cx="0" cy="0"/>
          <a:chOff x="0" y="0"/>
          <a:chExt cx="0" cy="0"/>
        </a:xfrm>
      </p:grpSpPr>
      <p:sp>
        <p:nvSpPr>
          <p:cNvPr id="4" name="Title 6">
            <a:extLst>
              <a:ext uri="{FF2B5EF4-FFF2-40B4-BE49-F238E27FC236}">
                <a16:creationId xmlns:a16="http://schemas.microsoft.com/office/drawing/2014/main" id="{597F47A3-BA67-4020-ADCF-591C43B1CF37}"/>
              </a:ext>
            </a:extLst>
          </p:cNvPr>
          <p:cNvSpPr txBox="1">
            <a:spLocks/>
          </p:cNvSpPr>
          <p:nvPr/>
        </p:nvSpPr>
        <p:spPr>
          <a:xfrm>
            <a:off x="838200" y="365126"/>
            <a:ext cx="10515600" cy="77329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ln w="19050">
                  <a:solidFill>
                    <a:schemeClr val="tx1">
                      <a:lumMod val="85000"/>
                      <a:lumOff val="15000"/>
                    </a:schemeClr>
                  </a:solidFill>
                </a:ln>
                <a:solidFill>
                  <a:schemeClr val="bg1">
                    <a:lumMod val="85000"/>
                  </a:schemeClr>
                </a:solidFill>
              </a:rPr>
              <a:t>Other Game Review</a:t>
            </a:r>
          </a:p>
        </p:txBody>
      </p:sp>
      <p:sp>
        <p:nvSpPr>
          <p:cNvPr id="5" name="Content Placeholder 7">
            <a:extLst>
              <a:ext uri="{FF2B5EF4-FFF2-40B4-BE49-F238E27FC236}">
                <a16:creationId xmlns:a16="http://schemas.microsoft.com/office/drawing/2014/main" id="{ED43179C-BE49-45E3-84CA-88BA6DFCA0D5}"/>
              </a:ext>
            </a:extLst>
          </p:cNvPr>
          <p:cNvSpPr txBox="1">
            <a:spLocks/>
          </p:cNvSpPr>
          <p:nvPr/>
        </p:nvSpPr>
        <p:spPr>
          <a:xfrm>
            <a:off x="838200" y="1138420"/>
            <a:ext cx="5504688" cy="535445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000" dirty="0">
                <a:ln w="19050">
                  <a:solidFill>
                    <a:schemeClr val="tx1">
                      <a:lumMod val="85000"/>
                      <a:lumOff val="15000"/>
                    </a:schemeClr>
                  </a:solidFill>
                </a:ln>
                <a:solidFill>
                  <a:schemeClr val="bg1">
                    <a:lumMod val="85000"/>
                  </a:schemeClr>
                </a:solidFill>
              </a:rPr>
              <a:t>Audience:</a:t>
            </a:r>
          </a:p>
          <a:p>
            <a:pPr lvl="1"/>
            <a:r>
              <a:rPr lang="en-US" sz="2600" dirty="0">
                <a:ln w="19050">
                  <a:solidFill>
                    <a:schemeClr val="tx1">
                      <a:lumMod val="85000"/>
                      <a:lumOff val="15000"/>
                    </a:schemeClr>
                  </a:solidFill>
                </a:ln>
                <a:solidFill>
                  <a:schemeClr val="bg1">
                    <a:lumMod val="85000"/>
                  </a:schemeClr>
                </a:solidFill>
              </a:rPr>
              <a:t>Something for everyone</a:t>
            </a:r>
          </a:p>
          <a:p>
            <a:pPr lvl="1"/>
            <a:r>
              <a:rPr lang="en-US" sz="2600" dirty="0">
                <a:ln w="19050">
                  <a:solidFill>
                    <a:schemeClr val="tx1">
                      <a:lumMod val="85000"/>
                      <a:lumOff val="15000"/>
                    </a:schemeClr>
                  </a:solidFill>
                </a:ln>
                <a:solidFill>
                  <a:schemeClr val="bg1">
                    <a:lumMod val="85000"/>
                  </a:schemeClr>
                </a:solidFill>
              </a:rPr>
              <a:t>Rated for teens and up</a:t>
            </a:r>
          </a:p>
          <a:p>
            <a:pPr lvl="2"/>
            <a:r>
              <a:rPr lang="en-US" sz="2200" dirty="0">
                <a:ln w="19050">
                  <a:solidFill>
                    <a:schemeClr val="tx1">
                      <a:lumMod val="85000"/>
                      <a:lumOff val="15000"/>
                    </a:schemeClr>
                  </a:solidFill>
                </a:ln>
                <a:solidFill>
                  <a:schemeClr val="bg1">
                    <a:lumMod val="85000"/>
                  </a:schemeClr>
                </a:solidFill>
              </a:rPr>
              <a:t>Cartoon violence</a:t>
            </a:r>
          </a:p>
          <a:p>
            <a:pPr lvl="2"/>
            <a:r>
              <a:rPr lang="en-US" sz="2200" dirty="0">
                <a:ln w="19050">
                  <a:solidFill>
                    <a:schemeClr val="tx1">
                      <a:lumMod val="85000"/>
                      <a:lumOff val="15000"/>
                    </a:schemeClr>
                  </a:solidFill>
                </a:ln>
                <a:solidFill>
                  <a:schemeClr val="bg1">
                    <a:lumMod val="85000"/>
                  </a:schemeClr>
                </a:solidFill>
              </a:rPr>
              <a:t>Mature themes</a:t>
            </a:r>
          </a:p>
          <a:p>
            <a:r>
              <a:rPr lang="en-US" sz="3000" dirty="0">
                <a:ln w="19050">
                  <a:solidFill>
                    <a:schemeClr val="tx1">
                      <a:lumMod val="85000"/>
                      <a:lumOff val="15000"/>
                    </a:schemeClr>
                  </a:solidFill>
                </a:ln>
                <a:solidFill>
                  <a:schemeClr val="bg1">
                    <a:lumMod val="85000"/>
                  </a:schemeClr>
                </a:solidFill>
              </a:rPr>
              <a:t>Design Mistakes:</a:t>
            </a:r>
          </a:p>
          <a:p>
            <a:pPr lvl="1"/>
            <a:r>
              <a:rPr lang="en-US" sz="2600" dirty="0">
                <a:ln w="19050">
                  <a:solidFill>
                    <a:schemeClr val="tx1">
                      <a:lumMod val="85000"/>
                      <a:lumOff val="15000"/>
                    </a:schemeClr>
                  </a:solidFill>
                </a:ln>
                <a:solidFill>
                  <a:schemeClr val="bg1">
                    <a:lumMod val="85000"/>
                  </a:schemeClr>
                </a:solidFill>
              </a:rPr>
              <a:t>Lack of guidance</a:t>
            </a:r>
          </a:p>
          <a:p>
            <a:pPr lvl="1"/>
            <a:r>
              <a:rPr lang="en-US" sz="2600" dirty="0">
                <a:ln w="19050">
                  <a:solidFill>
                    <a:schemeClr val="tx1">
                      <a:lumMod val="85000"/>
                      <a:lumOff val="15000"/>
                    </a:schemeClr>
                  </a:solidFill>
                </a:ln>
                <a:solidFill>
                  <a:schemeClr val="bg1">
                    <a:lumMod val="85000"/>
                  </a:schemeClr>
                </a:solidFill>
              </a:rPr>
              <a:t>Some items found late-game are weaker</a:t>
            </a:r>
          </a:p>
        </p:txBody>
      </p:sp>
    </p:spTree>
    <p:extLst>
      <p:ext uri="{BB962C8B-B14F-4D97-AF65-F5344CB8AC3E}">
        <p14:creationId xmlns:p14="http://schemas.microsoft.com/office/powerpoint/2010/main" val="8742500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4000"/>
            <a:lum/>
          </a:blip>
          <a:srcRect/>
          <a:stretch>
            <a:fillRect t="-24000" b="-24000"/>
          </a:stretch>
        </a:blipFill>
        <a:effectLst/>
      </p:bgPr>
    </p:bg>
    <p:spTree>
      <p:nvGrpSpPr>
        <p:cNvPr id="1" name=""/>
        <p:cNvGrpSpPr/>
        <p:nvPr/>
      </p:nvGrpSpPr>
      <p:grpSpPr>
        <a:xfrm>
          <a:off x="0" y="0"/>
          <a:ext cx="0" cy="0"/>
          <a:chOff x="0" y="0"/>
          <a:chExt cx="0" cy="0"/>
        </a:xfrm>
      </p:grpSpPr>
      <p:pic>
        <p:nvPicPr>
          <p:cNvPr id="3" name="Picture 2" descr="A picture containing text, plant&#10;&#10;Description automatically generated">
            <a:extLst>
              <a:ext uri="{FF2B5EF4-FFF2-40B4-BE49-F238E27FC236}">
                <a16:creationId xmlns:a16="http://schemas.microsoft.com/office/drawing/2014/main" id="{536F7640-19E2-4805-B2E3-EA931E230C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2323" y="2624328"/>
            <a:ext cx="4167354" cy="1609344"/>
          </a:xfrm>
          <a:prstGeom prst="rect">
            <a:avLst/>
          </a:prstGeom>
        </p:spPr>
      </p:pic>
    </p:spTree>
    <p:extLst>
      <p:ext uri="{BB962C8B-B14F-4D97-AF65-F5344CB8AC3E}">
        <p14:creationId xmlns:p14="http://schemas.microsoft.com/office/powerpoint/2010/main" val="8522490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1000"/>
            <a:lum/>
          </a:blip>
          <a:srcRect/>
          <a:stretch>
            <a:fillRect t="-24000" b="-24000"/>
          </a:stretch>
        </a:blipFill>
        <a:effectLst/>
      </p:bgPr>
    </p:bg>
    <p:spTree>
      <p:nvGrpSpPr>
        <p:cNvPr id="1" name=""/>
        <p:cNvGrpSpPr/>
        <p:nvPr/>
      </p:nvGrpSpPr>
      <p:grpSpPr>
        <a:xfrm>
          <a:off x="0" y="0"/>
          <a:ext cx="0" cy="0"/>
          <a:chOff x="0" y="0"/>
          <a:chExt cx="0" cy="0"/>
        </a:xfrm>
      </p:grpSpPr>
      <p:sp>
        <p:nvSpPr>
          <p:cNvPr id="4" name="Title 6">
            <a:extLst>
              <a:ext uri="{FF2B5EF4-FFF2-40B4-BE49-F238E27FC236}">
                <a16:creationId xmlns:a16="http://schemas.microsoft.com/office/drawing/2014/main" id="{CB5A9295-C967-4EA4-8567-FE3F27E46D1E}"/>
              </a:ext>
            </a:extLst>
          </p:cNvPr>
          <p:cNvSpPr txBox="1">
            <a:spLocks/>
          </p:cNvSpPr>
          <p:nvPr/>
        </p:nvSpPr>
        <p:spPr>
          <a:xfrm>
            <a:off x="838200" y="365126"/>
            <a:ext cx="10515600" cy="77329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ln w="19050">
                  <a:solidFill>
                    <a:schemeClr val="tx1">
                      <a:lumMod val="85000"/>
                      <a:lumOff val="15000"/>
                    </a:schemeClr>
                  </a:solidFill>
                </a:ln>
                <a:solidFill>
                  <a:schemeClr val="bg1">
                    <a:lumMod val="85000"/>
                  </a:schemeClr>
                </a:solidFill>
              </a:rPr>
              <a:t>Summary</a:t>
            </a:r>
          </a:p>
        </p:txBody>
      </p:sp>
      <p:sp>
        <p:nvSpPr>
          <p:cNvPr id="5" name="Content Placeholder 7">
            <a:extLst>
              <a:ext uri="{FF2B5EF4-FFF2-40B4-BE49-F238E27FC236}">
                <a16:creationId xmlns:a16="http://schemas.microsoft.com/office/drawing/2014/main" id="{601584F1-E649-4ECE-8C23-5DCCA2701A1A}"/>
              </a:ext>
            </a:extLst>
          </p:cNvPr>
          <p:cNvSpPr txBox="1">
            <a:spLocks/>
          </p:cNvSpPr>
          <p:nvPr/>
        </p:nvSpPr>
        <p:spPr>
          <a:xfrm>
            <a:off x="838200" y="1138420"/>
            <a:ext cx="5181600" cy="535445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ln w="19050">
                  <a:solidFill>
                    <a:schemeClr val="tx1">
                      <a:lumMod val="85000"/>
                      <a:lumOff val="15000"/>
                    </a:schemeClr>
                  </a:solidFill>
                </a:ln>
                <a:solidFill>
                  <a:schemeClr val="bg1">
                    <a:lumMod val="85000"/>
                  </a:schemeClr>
                </a:solidFill>
              </a:rPr>
              <a:t>Strengths:</a:t>
            </a:r>
          </a:p>
          <a:p>
            <a:pPr lvl="1"/>
            <a:r>
              <a:rPr lang="en-US" sz="2800" dirty="0">
                <a:ln w="19050">
                  <a:solidFill>
                    <a:schemeClr val="tx1">
                      <a:lumMod val="85000"/>
                      <a:lumOff val="15000"/>
                    </a:schemeClr>
                  </a:solidFill>
                </a:ln>
                <a:solidFill>
                  <a:schemeClr val="bg1">
                    <a:lumMod val="85000"/>
                  </a:schemeClr>
                </a:solidFill>
              </a:rPr>
              <a:t>So much content!</a:t>
            </a:r>
          </a:p>
          <a:p>
            <a:pPr lvl="1"/>
            <a:r>
              <a:rPr lang="en-US" sz="2800" dirty="0">
                <a:ln w="19050">
                  <a:solidFill>
                    <a:schemeClr val="tx1">
                      <a:lumMod val="85000"/>
                      <a:lumOff val="15000"/>
                    </a:schemeClr>
                  </a:solidFill>
                </a:ln>
                <a:solidFill>
                  <a:schemeClr val="bg1">
                    <a:lumMod val="85000"/>
                  </a:schemeClr>
                </a:solidFill>
              </a:rPr>
              <a:t>Variety of play styles</a:t>
            </a:r>
          </a:p>
          <a:p>
            <a:pPr lvl="1"/>
            <a:r>
              <a:rPr lang="en-US" sz="2800" dirty="0">
                <a:ln w="19050">
                  <a:solidFill>
                    <a:schemeClr val="tx1">
                      <a:lumMod val="85000"/>
                      <a:lumOff val="15000"/>
                    </a:schemeClr>
                  </a:solidFill>
                </a:ln>
                <a:solidFill>
                  <a:schemeClr val="bg1">
                    <a:lumMod val="85000"/>
                  </a:schemeClr>
                </a:solidFill>
              </a:rPr>
              <a:t>Developer involvement &amp; community</a:t>
            </a:r>
          </a:p>
          <a:p>
            <a:r>
              <a:rPr lang="en-US" sz="3200" dirty="0">
                <a:ln w="19050">
                  <a:solidFill>
                    <a:schemeClr val="tx1">
                      <a:lumMod val="85000"/>
                      <a:lumOff val="15000"/>
                    </a:schemeClr>
                  </a:solidFill>
                </a:ln>
                <a:solidFill>
                  <a:schemeClr val="bg1">
                    <a:lumMod val="85000"/>
                  </a:schemeClr>
                </a:solidFill>
              </a:rPr>
              <a:t>Weaknesses:</a:t>
            </a:r>
          </a:p>
          <a:p>
            <a:pPr lvl="1"/>
            <a:r>
              <a:rPr lang="en-US" sz="2800" dirty="0">
                <a:ln w="19050">
                  <a:solidFill>
                    <a:schemeClr val="tx1">
                      <a:lumMod val="85000"/>
                      <a:lumOff val="15000"/>
                    </a:schemeClr>
                  </a:solidFill>
                </a:ln>
                <a:solidFill>
                  <a:schemeClr val="bg1">
                    <a:lumMod val="85000"/>
                  </a:schemeClr>
                </a:solidFill>
              </a:rPr>
              <a:t>Grinding</a:t>
            </a:r>
          </a:p>
          <a:p>
            <a:pPr lvl="1"/>
            <a:r>
              <a:rPr lang="en-US" sz="2800" dirty="0">
                <a:ln w="19050">
                  <a:solidFill>
                    <a:schemeClr val="tx1">
                      <a:lumMod val="85000"/>
                      <a:lumOff val="15000"/>
                    </a:schemeClr>
                  </a:solidFill>
                </a:ln>
                <a:solidFill>
                  <a:schemeClr val="bg1">
                    <a:lumMod val="85000"/>
                  </a:schemeClr>
                </a:solidFill>
              </a:rPr>
              <a:t>Lack of guidance</a:t>
            </a:r>
          </a:p>
        </p:txBody>
      </p:sp>
      <p:sp>
        <p:nvSpPr>
          <p:cNvPr id="6" name="Content Placeholder 8">
            <a:extLst>
              <a:ext uri="{FF2B5EF4-FFF2-40B4-BE49-F238E27FC236}">
                <a16:creationId xmlns:a16="http://schemas.microsoft.com/office/drawing/2014/main" id="{FC66F81B-13C6-47CE-B30F-C9AABDF6D02C}"/>
              </a:ext>
            </a:extLst>
          </p:cNvPr>
          <p:cNvSpPr txBox="1">
            <a:spLocks/>
          </p:cNvSpPr>
          <p:nvPr/>
        </p:nvSpPr>
        <p:spPr>
          <a:xfrm>
            <a:off x="6019800" y="1138420"/>
            <a:ext cx="5184648" cy="535445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ln w="19050">
                  <a:solidFill>
                    <a:schemeClr val="tx1">
                      <a:lumMod val="85000"/>
                      <a:lumOff val="15000"/>
                    </a:schemeClr>
                  </a:solidFill>
                </a:ln>
                <a:solidFill>
                  <a:schemeClr val="bg1">
                    <a:lumMod val="85000"/>
                  </a:schemeClr>
                </a:solidFill>
              </a:rPr>
              <a:t>Is it worth it? YES!</a:t>
            </a:r>
          </a:p>
          <a:p>
            <a:pPr lvl="1"/>
            <a:r>
              <a:rPr lang="en-US" sz="2800" dirty="0">
                <a:ln w="19050">
                  <a:solidFill>
                    <a:schemeClr val="tx1">
                      <a:lumMod val="85000"/>
                      <a:lumOff val="15000"/>
                    </a:schemeClr>
                  </a:solidFill>
                </a:ln>
                <a:solidFill>
                  <a:schemeClr val="bg1">
                    <a:lumMod val="85000"/>
                  </a:schemeClr>
                </a:solidFill>
              </a:rPr>
              <a:t>Content updates</a:t>
            </a:r>
          </a:p>
          <a:p>
            <a:pPr lvl="1"/>
            <a:r>
              <a:rPr lang="en-US" sz="2800" dirty="0">
                <a:ln w="19050">
                  <a:solidFill>
                    <a:schemeClr val="tx1">
                      <a:lumMod val="85000"/>
                      <a:lumOff val="15000"/>
                    </a:schemeClr>
                  </a:solidFill>
                </a:ln>
                <a:solidFill>
                  <a:schemeClr val="bg1">
                    <a:lumMod val="85000"/>
                  </a:schemeClr>
                </a:solidFill>
              </a:rPr>
              <a:t>Something for everyone</a:t>
            </a:r>
          </a:p>
          <a:p>
            <a:pPr lvl="1"/>
            <a:r>
              <a:rPr lang="en-US" sz="2800" dirty="0">
                <a:ln w="19050">
                  <a:solidFill>
                    <a:schemeClr val="tx1">
                      <a:lumMod val="85000"/>
                      <a:lumOff val="15000"/>
                    </a:schemeClr>
                  </a:solidFill>
                </a:ln>
                <a:solidFill>
                  <a:schemeClr val="bg1">
                    <a:lumMod val="85000"/>
                  </a:schemeClr>
                </a:solidFill>
              </a:rPr>
              <a:t>Lots to do</a:t>
            </a:r>
          </a:p>
          <a:p>
            <a:r>
              <a:rPr lang="en-US" sz="3200" dirty="0">
                <a:ln w="19050">
                  <a:solidFill>
                    <a:schemeClr val="tx1">
                      <a:lumMod val="85000"/>
                      <a:lumOff val="15000"/>
                    </a:schemeClr>
                  </a:solidFill>
                </a:ln>
                <a:solidFill>
                  <a:schemeClr val="bg1">
                    <a:lumMod val="85000"/>
                  </a:schemeClr>
                </a:solidFill>
              </a:rPr>
              <a:t>How could it improve?</a:t>
            </a:r>
          </a:p>
          <a:p>
            <a:pPr lvl="1"/>
            <a:r>
              <a:rPr lang="en-US" sz="2800" dirty="0">
                <a:ln w="19050">
                  <a:solidFill>
                    <a:schemeClr val="tx1">
                      <a:lumMod val="85000"/>
                      <a:lumOff val="15000"/>
                    </a:schemeClr>
                  </a:solidFill>
                </a:ln>
                <a:solidFill>
                  <a:schemeClr val="bg1">
                    <a:lumMod val="85000"/>
                  </a:schemeClr>
                </a:solidFill>
              </a:rPr>
              <a:t>More in-game guidance, such as a crafting catalog or guide for finding items</a:t>
            </a:r>
          </a:p>
          <a:p>
            <a:pPr lvl="1"/>
            <a:r>
              <a:rPr lang="en-US" sz="2800" dirty="0">
                <a:ln w="19050">
                  <a:solidFill>
                    <a:schemeClr val="tx1">
                      <a:lumMod val="85000"/>
                      <a:lumOff val="15000"/>
                    </a:schemeClr>
                  </a:solidFill>
                </a:ln>
                <a:solidFill>
                  <a:schemeClr val="bg1">
                    <a:lumMod val="85000"/>
                  </a:schemeClr>
                </a:solidFill>
              </a:rPr>
              <a:t>Improve drop rates to prevent overgrinding</a:t>
            </a:r>
          </a:p>
        </p:txBody>
      </p:sp>
    </p:spTree>
    <p:extLst>
      <p:ext uri="{BB962C8B-B14F-4D97-AF65-F5344CB8AC3E}">
        <p14:creationId xmlns:p14="http://schemas.microsoft.com/office/powerpoint/2010/main" val="42649063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4000"/>
            <a:lum/>
          </a:blip>
          <a:srcRect/>
          <a:stretch>
            <a:fillRect l="-3000" r="-3000"/>
          </a:stretch>
        </a:blipFill>
        <a:effectLst/>
      </p:bgPr>
    </p:bg>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3FECB629-F477-48C3-91D3-60A2C5062F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2828" y="101386"/>
            <a:ext cx="3676080" cy="1609344"/>
          </a:xfrm>
          <a:prstGeom prst="rect">
            <a:avLst/>
          </a:prstGeom>
        </p:spPr>
      </p:pic>
      <p:sp>
        <p:nvSpPr>
          <p:cNvPr id="4" name="Content Placeholder 7">
            <a:extLst>
              <a:ext uri="{FF2B5EF4-FFF2-40B4-BE49-F238E27FC236}">
                <a16:creationId xmlns:a16="http://schemas.microsoft.com/office/drawing/2014/main" id="{0422DA77-CC24-49A0-BA11-9C903022EAC0}"/>
              </a:ext>
            </a:extLst>
          </p:cNvPr>
          <p:cNvSpPr txBox="1">
            <a:spLocks/>
          </p:cNvSpPr>
          <p:nvPr/>
        </p:nvSpPr>
        <p:spPr>
          <a:xfrm>
            <a:off x="838200" y="1710730"/>
            <a:ext cx="7815606" cy="478214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600" dirty="0">
                <a:ln w="19050">
                  <a:solidFill>
                    <a:schemeClr val="tx1">
                      <a:lumMod val="85000"/>
                      <a:lumOff val="15000"/>
                    </a:schemeClr>
                  </a:solidFill>
                </a:ln>
                <a:solidFill>
                  <a:schemeClr val="bg1">
                    <a:lumMod val="85000"/>
                  </a:schemeClr>
                </a:solidFill>
                <a:hlinkClick r:id="rId5"/>
              </a:rPr>
              <a:t>https://terraria.fandom.com/wiki/Terraria_Wiki</a:t>
            </a:r>
            <a:endParaRPr lang="en-US" sz="2600" dirty="0">
              <a:ln w="19050">
                <a:solidFill>
                  <a:schemeClr val="tx1">
                    <a:lumMod val="85000"/>
                    <a:lumOff val="15000"/>
                  </a:schemeClr>
                </a:solidFill>
              </a:ln>
              <a:solidFill>
                <a:schemeClr val="bg1">
                  <a:lumMod val="85000"/>
                </a:schemeClr>
              </a:solidFill>
            </a:endParaRPr>
          </a:p>
          <a:p>
            <a:r>
              <a:rPr lang="en-US" sz="2600" dirty="0">
                <a:ln w="19050">
                  <a:solidFill>
                    <a:schemeClr val="tx1">
                      <a:lumMod val="85000"/>
                      <a:lumOff val="15000"/>
                    </a:schemeClr>
                  </a:solidFill>
                </a:ln>
                <a:solidFill>
                  <a:schemeClr val="bg1">
                    <a:lumMod val="85000"/>
                  </a:schemeClr>
                </a:solidFill>
                <a:hlinkClick r:id="rId6"/>
              </a:rPr>
              <a:t>https://store.steampowered.com/app/105600/Terraria/</a:t>
            </a:r>
            <a:r>
              <a:rPr lang="en-US" sz="2600" dirty="0">
                <a:ln w="19050">
                  <a:solidFill>
                    <a:schemeClr val="tx1">
                      <a:lumMod val="85000"/>
                      <a:lumOff val="15000"/>
                    </a:schemeClr>
                  </a:solidFill>
                </a:ln>
                <a:solidFill>
                  <a:schemeClr val="bg1">
                    <a:lumMod val="85000"/>
                  </a:schemeClr>
                </a:solidFill>
              </a:rPr>
              <a:t> </a:t>
            </a:r>
          </a:p>
          <a:p>
            <a:r>
              <a:rPr lang="en-US" sz="2600" dirty="0">
                <a:ln w="19050">
                  <a:solidFill>
                    <a:schemeClr val="tx1">
                      <a:lumMod val="85000"/>
                      <a:lumOff val="15000"/>
                    </a:schemeClr>
                  </a:solidFill>
                </a:ln>
                <a:solidFill>
                  <a:schemeClr val="bg1">
                    <a:lumMod val="85000"/>
                  </a:schemeClr>
                </a:solidFill>
                <a:hlinkClick r:id="rId7"/>
              </a:rPr>
              <a:t>https://en.wikipedia.org/wiki/Terraria</a:t>
            </a:r>
            <a:r>
              <a:rPr lang="en-US" sz="2600" dirty="0">
                <a:ln w="19050">
                  <a:solidFill>
                    <a:schemeClr val="tx1">
                      <a:lumMod val="85000"/>
                      <a:lumOff val="15000"/>
                    </a:schemeClr>
                  </a:solidFill>
                </a:ln>
                <a:solidFill>
                  <a:schemeClr val="bg1">
                    <a:lumMod val="85000"/>
                  </a:schemeClr>
                </a:solidFill>
              </a:rPr>
              <a:t> </a:t>
            </a:r>
          </a:p>
          <a:p>
            <a:endParaRPr lang="en-US" sz="2600" dirty="0">
              <a:ln w="19050">
                <a:solidFill>
                  <a:schemeClr val="tx1">
                    <a:lumMod val="85000"/>
                    <a:lumOff val="15000"/>
                  </a:schemeClr>
                </a:solidFill>
              </a:ln>
              <a:solidFill>
                <a:schemeClr val="bg1">
                  <a:lumMod val="85000"/>
                </a:schemeClr>
              </a:solidFill>
            </a:endParaRPr>
          </a:p>
          <a:p>
            <a:endParaRPr lang="en-US" sz="2600" dirty="0">
              <a:ln w="19050">
                <a:solidFill>
                  <a:schemeClr val="tx1">
                    <a:lumMod val="85000"/>
                    <a:lumOff val="15000"/>
                  </a:schemeClr>
                </a:solidFill>
              </a:ln>
              <a:solidFill>
                <a:schemeClr val="bg1">
                  <a:lumMod val="85000"/>
                </a:schemeClr>
              </a:solidFill>
            </a:endParaRPr>
          </a:p>
          <a:p>
            <a:endParaRPr lang="en-US" sz="2600" dirty="0">
              <a:ln w="19050">
                <a:solidFill>
                  <a:schemeClr val="tx1">
                    <a:lumMod val="85000"/>
                    <a:lumOff val="15000"/>
                  </a:schemeClr>
                </a:solidFill>
              </a:ln>
              <a:solidFill>
                <a:schemeClr val="bg1">
                  <a:lumMod val="85000"/>
                </a:schemeClr>
              </a:solidFill>
            </a:endParaRPr>
          </a:p>
          <a:p>
            <a:endParaRPr lang="en-US" sz="2600" dirty="0">
              <a:ln w="19050">
                <a:solidFill>
                  <a:schemeClr val="tx1">
                    <a:lumMod val="85000"/>
                    <a:lumOff val="15000"/>
                  </a:schemeClr>
                </a:solidFill>
              </a:ln>
              <a:solidFill>
                <a:schemeClr val="bg1">
                  <a:lumMod val="85000"/>
                </a:schemeClr>
              </a:solidFill>
            </a:endParaRPr>
          </a:p>
          <a:p>
            <a:r>
              <a:rPr lang="en-US" dirty="0">
                <a:ln w="19050">
                  <a:solidFill>
                    <a:schemeClr val="tx1">
                      <a:lumMod val="85000"/>
                      <a:lumOff val="15000"/>
                    </a:schemeClr>
                  </a:solidFill>
                </a:ln>
                <a:solidFill>
                  <a:schemeClr val="bg1">
                    <a:lumMod val="85000"/>
                  </a:schemeClr>
                </a:solidFill>
              </a:rPr>
              <a:t>Email: </a:t>
            </a:r>
            <a:r>
              <a:rPr lang="en-US" dirty="0">
                <a:ln w="19050">
                  <a:solidFill>
                    <a:schemeClr val="tx1">
                      <a:lumMod val="85000"/>
                      <a:lumOff val="15000"/>
                    </a:schemeClr>
                  </a:solidFill>
                </a:ln>
                <a:solidFill>
                  <a:schemeClr val="bg1">
                    <a:lumMod val="85000"/>
                  </a:schemeClr>
                </a:solidFill>
                <a:hlinkClick r:id="rId8"/>
              </a:rPr>
              <a:t>nistark@umich.edu</a:t>
            </a:r>
            <a:r>
              <a:rPr lang="en-US" dirty="0">
                <a:ln w="19050">
                  <a:solidFill>
                    <a:schemeClr val="tx1">
                      <a:lumMod val="85000"/>
                      <a:lumOff val="15000"/>
                    </a:schemeClr>
                  </a:solidFill>
                </a:ln>
                <a:solidFill>
                  <a:schemeClr val="bg1">
                    <a:lumMod val="85000"/>
                  </a:schemeClr>
                </a:solidFill>
              </a:rPr>
              <a:t>  </a:t>
            </a:r>
          </a:p>
        </p:txBody>
      </p:sp>
      <p:pic>
        <p:nvPicPr>
          <p:cNvPr id="6" name="Picture 5" descr="A picture containing text&#10;&#10;Description automatically generated">
            <a:extLst>
              <a:ext uri="{FF2B5EF4-FFF2-40B4-BE49-F238E27FC236}">
                <a16:creationId xmlns:a16="http://schemas.microsoft.com/office/drawing/2014/main" id="{0A73B640-A7C1-4FBB-93C1-DD326173899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52828" y="3297130"/>
            <a:ext cx="4082652" cy="1609344"/>
          </a:xfrm>
          <a:prstGeom prst="rect">
            <a:avLst/>
          </a:prstGeom>
        </p:spPr>
      </p:pic>
    </p:spTree>
    <p:extLst>
      <p:ext uri="{BB962C8B-B14F-4D97-AF65-F5344CB8AC3E}">
        <p14:creationId xmlns:p14="http://schemas.microsoft.com/office/powerpoint/2010/main" val="21619415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pic>
        <p:nvPicPr>
          <p:cNvPr id="5" name="Picture 4" descr="A screenshot of a video game&#10;&#10;Description automatically generated">
            <a:extLst>
              <a:ext uri="{FF2B5EF4-FFF2-40B4-BE49-F238E27FC236}">
                <a16:creationId xmlns:a16="http://schemas.microsoft.com/office/drawing/2014/main" id="{F2722749-8CE7-4CE8-96BE-6FE5C3F593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3532" y="2626653"/>
            <a:ext cx="8884935" cy="1604694"/>
          </a:xfrm>
          <a:prstGeom prst="rect">
            <a:avLst/>
          </a:prstGeom>
        </p:spPr>
      </p:pic>
    </p:spTree>
    <p:extLst>
      <p:ext uri="{BB962C8B-B14F-4D97-AF65-F5344CB8AC3E}">
        <p14:creationId xmlns:p14="http://schemas.microsoft.com/office/powerpoint/2010/main" val="24162854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3000" b="-23000"/>
          </a:stretch>
        </a:blip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2F800A2-4C60-4A6D-AB78-4579D4E8658D}"/>
              </a:ext>
            </a:extLst>
          </p:cNvPr>
          <p:cNvSpPr>
            <a:spLocks noGrp="1"/>
          </p:cNvSpPr>
          <p:nvPr>
            <p:ph type="title"/>
          </p:nvPr>
        </p:nvSpPr>
        <p:spPr>
          <a:xfrm>
            <a:off x="838200" y="365126"/>
            <a:ext cx="10515600" cy="773294"/>
          </a:xfrm>
        </p:spPr>
        <p:txBody>
          <a:bodyPr/>
          <a:lstStyle/>
          <a:p>
            <a:r>
              <a:rPr lang="en-US" dirty="0">
                <a:ln w="19050">
                  <a:solidFill>
                    <a:schemeClr val="tx1">
                      <a:lumMod val="85000"/>
                      <a:lumOff val="15000"/>
                    </a:schemeClr>
                  </a:solidFill>
                </a:ln>
                <a:solidFill>
                  <a:schemeClr val="bg1">
                    <a:lumMod val="85000"/>
                  </a:schemeClr>
                </a:solidFill>
              </a:rPr>
              <a:t>Basic Information</a:t>
            </a:r>
          </a:p>
        </p:txBody>
      </p:sp>
      <p:sp>
        <p:nvSpPr>
          <p:cNvPr id="8" name="Content Placeholder 7">
            <a:extLst>
              <a:ext uri="{FF2B5EF4-FFF2-40B4-BE49-F238E27FC236}">
                <a16:creationId xmlns:a16="http://schemas.microsoft.com/office/drawing/2014/main" id="{5F0199B1-64F8-43E9-88E1-75C2648E7A38}"/>
              </a:ext>
            </a:extLst>
          </p:cNvPr>
          <p:cNvSpPr>
            <a:spLocks noGrp="1"/>
          </p:cNvSpPr>
          <p:nvPr>
            <p:ph sz="half" idx="1"/>
          </p:nvPr>
        </p:nvSpPr>
        <p:spPr>
          <a:xfrm>
            <a:off x="838200" y="1138420"/>
            <a:ext cx="5181600" cy="5354454"/>
          </a:xfrm>
        </p:spPr>
        <p:txBody>
          <a:bodyPr>
            <a:normAutofit fontScale="92500" lnSpcReduction="20000"/>
          </a:bodyPr>
          <a:lstStyle/>
          <a:p>
            <a:r>
              <a:rPr lang="en-US" sz="3200" dirty="0">
                <a:ln w="19050">
                  <a:solidFill>
                    <a:schemeClr val="tx1">
                      <a:lumMod val="85000"/>
                      <a:lumOff val="15000"/>
                    </a:schemeClr>
                  </a:solidFill>
                </a:ln>
                <a:solidFill>
                  <a:schemeClr val="bg1">
                    <a:lumMod val="85000"/>
                  </a:schemeClr>
                </a:solidFill>
              </a:rPr>
              <a:t>Company: Re-Logic</a:t>
            </a:r>
          </a:p>
          <a:p>
            <a:r>
              <a:rPr lang="en-US" sz="3200" dirty="0">
                <a:ln w="19050">
                  <a:solidFill>
                    <a:schemeClr val="tx1">
                      <a:lumMod val="85000"/>
                      <a:lumOff val="15000"/>
                    </a:schemeClr>
                  </a:solidFill>
                </a:ln>
                <a:solidFill>
                  <a:schemeClr val="bg1">
                    <a:lumMod val="85000"/>
                  </a:schemeClr>
                </a:solidFill>
              </a:rPr>
              <a:t>Developers*:</a:t>
            </a:r>
          </a:p>
          <a:p>
            <a:pPr lvl="1"/>
            <a:r>
              <a:rPr lang="en-US" sz="2800" dirty="0">
                <a:ln w="19050">
                  <a:solidFill>
                    <a:schemeClr val="tx1">
                      <a:lumMod val="85000"/>
                      <a:lumOff val="15000"/>
                    </a:schemeClr>
                  </a:solidFill>
                </a:ln>
                <a:solidFill>
                  <a:schemeClr val="bg1">
                    <a:lumMod val="85000"/>
                  </a:schemeClr>
                </a:solidFill>
              </a:rPr>
              <a:t>Andrew Spinks (“</a:t>
            </a:r>
            <a:r>
              <a:rPr lang="en-US" sz="2800" dirty="0" err="1">
                <a:ln w="19050">
                  <a:solidFill>
                    <a:schemeClr val="tx1">
                      <a:lumMod val="85000"/>
                      <a:lumOff val="15000"/>
                    </a:schemeClr>
                  </a:solidFill>
                </a:ln>
                <a:solidFill>
                  <a:schemeClr val="bg1">
                    <a:lumMod val="85000"/>
                  </a:schemeClr>
                </a:solidFill>
              </a:rPr>
              <a:t>Redigit</a:t>
            </a:r>
            <a:r>
              <a:rPr lang="en-US" sz="2800" dirty="0">
                <a:ln w="19050">
                  <a:solidFill>
                    <a:schemeClr val="tx1">
                      <a:lumMod val="85000"/>
                      <a:lumOff val="15000"/>
                    </a:schemeClr>
                  </a:solidFill>
                </a:ln>
                <a:solidFill>
                  <a:schemeClr val="bg1">
                    <a:lumMod val="85000"/>
                  </a:schemeClr>
                </a:solidFill>
              </a:rPr>
              <a:t>”)</a:t>
            </a:r>
          </a:p>
          <a:p>
            <a:pPr lvl="1"/>
            <a:r>
              <a:rPr lang="en-US" sz="2800" dirty="0">
                <a:ln w="19050">
                  <a:solidFill>
                    <a:schemeClr val="tx1">
                      <a:lumMod val="85000"/>
                      <a:lumOff val="15000"/>
                    </a:schemeClr>
                  </a:solidFill>
                </a:ln>
                <a:solidFill>
                  <a:schemeClr val="bg1">
                    <a:lumMod val="85000"/>
                  </a:schemeClr>
                </a:solidFill>
              </a:rPr>
              <a:t>Whitney Spinks (“</a:t>
            </a:r>
            <a:r>
              <a:rPr lang="en-US" sz="2800" dirty="0" err="1">
                <a:ln w="19050">
                  <a:solidFill>
                    <a:schemeClr val="tx1">
                      <a:lumMod val="85000"/>
                      <a:lumOff val="15000"/>
                    </a:schemeClr>
                  </a:solidFill>
                </a:ln>
                <a:solidFill>
                  <a:schemeClr val="bg1">
                    <a:lumMod val="85000"/>
                  </a:schemeClr>
                </a:solidFill>
              </a:rPr>
              <a:t>Cenx</a:t>
            </a:r>
            <a:r>
              <a:rPr lang="en-US" sz="2800" dirty="0">
                <a:ln w="19050">
                  <a:solidFill>
                    <a:schemeClr val="tx1">
                      <a:lumMod val="85000"/>
                      <a:lumOff val="15000"/>
                    </a:schemeClr>
                  </a:solidFill>
                </a:ln>
                <a:solidFill>
                  <a:schemeClr val="bg1">
                    <a:lumMod val="85000"/>
                  </a:schemeClr>
                </a:solidFill>
              </a:rPr>
              <a:t>”)</a:t>
            </a:r>
          </a:p>
          <a:p>
            <a:pPr lvl="1"/>
            <a:r>
              <a:rPr lang="en-US" sz="2800" dirty="0" err="1">
                <a:ln w="19050">
                  <a:solidFill>
                    <a:schemeClr val="tx1">
                      <a:lumMod val="85000"/>
                      <a:lumOff val="15000"/>
                    </a:schemeClr>
                  </a:solidFill>
                </a:ln>
                <a:solidFill>
                  <a:schemeClr val="bg1">
                    <a:lumMod val="85000"/>
                  </a:schemeClr>
                </a:solidFill>
              </a:rPr>
              <a:t>Yorai</a:t>
            </a:r>
            <a:r>
              <a:rPr lang="en-US" sz="2800" dirty="0">
                <a:ln w="19050">
                  <a:solidFill>
                    <a:schemeClr val="tx1">
                      <a:lumMod val="85000"/>
                      <a:lumOff val="15000"/>
                    </a:schemeClr>
                  </a:solidFill>
                </a:ln>
                <a:solidFill>
                  <a:schemeClr val="bg1">
                    <a:lumMod val="85000"/>
                  </a:schemeClr>
                </a:solidFill>
              </a:rPr>
              <a:t> Omer (“Yoraiz0r”)</a:t>
            </a:r>
          </a:p>
          <a:p>
            <a:pPr lvl="1"/>
            <a:r>
              <a:rPr lang="en-US" sz="2800" dirty="0">
                <a:ln w="19050">
                  <a:solidFill>
                    <a:schemeClr val="tx1">
                      <a:lumMod val="85000"/>
                      <a:lumOff val="15000"/>
                    </a:schemeClr>
                  </a:solidFill>
                </a:ln>
                <a:solidFill>
                  <a:schemeClr val="bg1">
                    <a:lumMod val="85000"/>
                  </a:schemeClr>
                </a:solidFill>
              </a:rPr>
              <a:t>Chris </a:t>
            </a:r>
            <a:r>
              <a:rPr lang="en-US" sz="2800" dirty="0" err="1">
                <a:ln w="19050">
                  <a:solidFill>
                    <a:schemeClr val="tx1">
                      <a:lumMod val="85000"/>
                      <a:lumOff val="15000"/>
                    </a:schemeClr>
                  </a:solidFill>
                </a:ln>
                <a:solidFill>
                  <a:schemeClr val="bg1">
                    <a:lumMod val="85000"/>
                  </a:schemeClr>
                </a:solidFill>
              </a:rPr>
              <a:t>Bednarz</a:t>
            </a:r>
            <a:r>
              <a:rPr lang="en-US" sz="2800" dirty="0">
                <a:ln w="19050">
                  <a:solidFill>
                    <a:schemeClr val="tx1">
                      <a:lumMod val="85000"/>
                      <a:lumOff val="15000"/>
                    </a:schemeClr>
                  </a:solidFill>
                </a:ln>
                <a:solidFill>
                  <a:schemeClr val="bg1">
                    <a:lumMod val="85000"/>
                  </a:schemeClr>
                </a:solidFill>
              </a:rPr>
              <a:t> (“</a:t>
            </a:r>
            <a:r>
              <a:rPr lang="en-US" sz="2800" dirty="0" err="1">
                <a:ln w="19050">
                  <a:solidFill>
                    <a:schemeClr val="tx1">
                      <a:lumMod val="85000"/>
                      <a:lumOff val="15000"/>
                    </a:schemeClr>
                  </a:solidFill>
                </a:ln>
                <a:solidFill>
                  <a:schemeClr val="bg1">
                    <a:lumMod val="85000"/>
                  </a:schemeClr>
                </a:solidFill>
              </a:rPr>
              <a:t>Skiphs</a:t>
            </a:r>
            <a:r>
              <a:rPr lang="en-US" sz="2800" dirty="0">
                <a:ln w="19050">
                  <a:solidFill>
                    <a:schemeClr val="tx1">
                      <a:lumMod val="85000"/>
                      <a:lumOff val="15000"/>
                    </a:schemeClr>
                  </a:solidFill>
                </a:ln>
                <a:solidFill>
                  <a:schemeClr val="bg1">
                    <a:lumMod val="85000"/>
                  </a:schemeClr>
                </a:solidFill>
              </a:rPr>
              <a:t>”)</a:t>
            </a:r>
          </a:p>
          <a:p>
            <a:pPr lvl="1"/>
            <a:r>
              <a:rPr lang="en-US" sz="2800" dirty="0">
                <a:ln w="19050">
                  <a:solidFill>
                    <a:schemeClr val="tx1">
                      <a:lumMod val="85000"/>
                      <a:lumOff val="15000"/>
                    </a:schemeClr>
                  </a:solidFill>
                </a:ln>
                <a:solidFill>
                  <a:schemeClr val="bg1">
                    <a:lumMod val="85000"/>
                  </a:schemeClr>
                </a:solidFill>
              </a:rPr>
              <a:t>Charles Hanrahan (“</a:t>
            </a:r>
            <a:r>
              <a:rPr lang="en-US" sz="2800" dirty="0" err="1">
                <a:ln w="19050">
                  <a:solidFill>
                    <a:schemeClr val="tx1">
                      <a:lumMod val="85000"/>
                      <a:lumOff val="15000"/>
                    </a:schemeClr>
                  </a:solidFill>
                </a:ln>
                <a:solidFill>
                  <a:schemeClr val="bg1">
                    <a:lumMod val="85000"/>
                  </a:schemeClr>
                </a:solidFill>
              </a:rPr>
              <a:t>Grox</a:t>
            </a:r>
            <a:r>
              <a:rPr lang="en-US" sz="2800" dirty="0">
                <a:ln w="19050">
                  <a:solidFill>
                    <a:schemeClr val="tx1">
                      <a:lumMod val="85000"/>
                      <a:lumOff val="15000"/>
                    </a:schemeClr>
                  </a:solidFill>
                </a:ln>
                <a:solidFill>
                  <a:schemeClr val="bg1">
                    <a:lumMod val="85000"/>
                  </a:schemeClr>
                </a:solidFill>
              </a:rPr>
              <a:t>”)</a:t>
            </a:r>
          </a:p>
          <a:p>
            <a:r>
              <a:rPr lang="en-US" sz="3200" dirty="0">
                <a:ln w="19050">
                  <a:solidFill>
                    <a:schemeClr val="tx1">
                      <a:lumMod val="85000"/>
                      <a:lumOff val="15000"/>
                    </a:schemeClr>
                  </a:solidFill>
                </a:ln>
                <a:solidFill>
                  <a:schemeClr val="bg1">
                    <a:lumMod val="85000"/>
                  </a:schemeClr>
                </a:solidFill>
              </a:rPr>
              <a:t>Type of Game: 2D Sandbox RPG</a:t>
            </a:r>
          </a:p>
          <a:p>
            <a:r>
              <a:rPr lang="en-US" sz="3200" dirty="0">
                <a:ln w="19050">
                  <a:solidFill>
                    <a:schemeClr val="tx1">
                      <a:lumMod val="85000"/>
                      <a:lumOff val="15000"/>
                    </a:schemeClr>
                  </a:solidFill>
                </a:ln>
                <a:solidFill>
                  <a:schemeClr val="bg1">
                    <a:lumMod val="85000"/>
                  </a:schemeClr>
                </a:solidFill>
              </a:rPr>
              <a:t>Price:</a:t>
            </a:r>
          </a:p>
          <a:p>
            <a:pPr lvl="1"/>
            <a:r>
              <a:rPr lang="en-US" sz="2800" dirty="0">
                <a:ln w="19050">
                  <a:solidFill>
                    <a:schemeClr val="tx1">
                      <a:lumMod val="85000"/>
                      <a:lumOff val="15000"/>
                    </a:schemeClr>
                  </a:solidFill>
                </a:ln>
                <a:solidFill>
                  <a:schemeClr val="bg1">
                    <a:lumMod val="85000"/>
                  </a:schemeClr>
                </a:solidFill>
              </a:rPr>
              <a:t>PC: $9.99</a:t>
            </a:r>
          </a:p>
          <a:p>
            <a:pPr lvl="1"/>
            <a:r>
              <a:rPr lang="en-US" sz="2800" dirty="0">
                <a:ln w="19050">
                  <a:solidFill>
                    <a:schemeClr val="tx1">
                      <a:lumMod val="85000"/>
                      <a:lumOff val="15000"/>
                    </a:schemeClr>
                  </a:solidFill>
                </a:ln>
                <a:solidFill>
                  <a:schemeClr val="bg1">
                    <a:lumMod val="85000"/>
                  </a:schemeClr>
                </a:solidFill>
              </a:rPr>
              <a:t>PS4/</a:t>
            </a:r>
            <a:r>
              <a:rPr lang="en-US" sz="2800" dirty="0" err="1">
                <a:ln w="19050">
                  <a:solidFill>
                    <a:schemeClr val="tx1">
                      <a:lumMod val="85000"/>
                      <a:lumOff val="15000"/>
                    </a:schemeClr>
                  </a:solidFill>
                </a:ln>
                <a:solidFill>
                  <a:schemeClr val="bg1">
                    <a:lumMod val="85000"/>
                  </a:schemeClr>
                </a:solidFill>
              </a:rPr>
              <a:t>XboxOne</a:t>
            </a:r>
            <a:r>
              <a:rPr lang="en-US" sz="2800" dirty="0">
                <a:ln w="19050">
                  <a:solidFill>
                    <a:schemeClr val="tx1">
                      <a:lumMod val="85000"/>
                      <a:lumOff val="15000"/>
                    </a:schemeClr>
                  </a:solidFill>
                </a:ln>
                <a:solidFill>
                  <a:schemeClr val="bg1">
                    <a:lumMod val="85000"/>
                  </a:schemeClr>
                </a:solidFill>
              </a:rPr>
              <a:t>: $19.99</a:t>
            </a:r>
          </a:p>
          <a:p>
            <a:pPr lvl="1"/>
            <a:r>
              <a:rPr lang="en-US" sz="2800" dirty="0">
                <a:ln w="19050">
                  <a:solidFill>
                    <a:schemeClr val="tx1">
                      <a:lumMod val="85000"/>
                      <a:lumOff val="15000"/>
                    </a:schemeClr>
                  </a:solidFill>
                </a:ln>
                <a:solidFill>
                  <a:schemeClr val="bg1">
                    <a:lumMod val="85000"/>
                  </a:schemeClr>
                </a:solidFill>
              </a:rPr>
              <a:t>Nintendo Switch: $29.99</a:t>
            </a:r>
          </a:p>
          <a:p>
            <a:pPr lvl="1"/>
            <a:r>
              <a:rPr lang="en-US" sz="2800" dirty="0">
                <a:ln w="19050">
                  <a:solidFill>
                    <a:schemeClr val="tx1">
                      <a:lumMod val="85000"/>
                      <a:lumOff val="15000"/>
                    </a:schemeClr>
                  </a:solidFill>
                </a:ln>
                <a:solidFill>
                  <a:schemeClr val="bg1">
                    <a:lumMod val="85000"/>
                  </a:schemeClr>
                </a:solidFill>
              </a:rPr>
              <a:t>Android/iOS: $4.99</a:t>
            </a:r>
          </a:p>
          <a:p>
            <a:endParaRPr lang="en-US" dirty="0"/>
          </a:p>
        </p:txBody>
      </p:sp>
      <p:sp>
        <p:nvSpPr>
          <p:cNvPr id="9" name="Content Placeholder 8">
            <a:extLst>
              <a:ext uri="{FF2B5EF4-FFF2-40B4-BE49-F238E27FC236}">
                <a16:creationId xmlns:a16="http://schemas.microsoft.com/office/drawing/2014/main" id="{BA9A4532-FFD3-4FE5-A3D0-A9B3D34F8DAE}"/>
              </a:ext>
            </a:extLst>
          </p:cNvPr>
          <p:cNvSpPr>
            <a:spLocks noGrp="1"/>
          </p:cNvSpPr>
          <p:nvPr>
            <p:ph sz="half" idx="2"/>
          </p:nvPr>
        </p:nvSpPr>
        <p:spPr>
          <a:xfrm>
            <a:off x="6019799" y="1138420"/>
            <a:ext cx="5449389" cy="5354454"/>
          </a:xfrm>
        </p:spPr>
        <p:txBody>
          <a:bodyPr>
            <a:normAutofit fontScale="92500" lnSpcReduction="20000"/>
          </a:bodyPr>
          <a:lstStyle/>
          <a:p>
            <a:r>
              <a:rPr lang="en-US" sz="3200" dirty="0">
                <a:ln w="19050">
                  <a:solidFill>
                    <a:schemeClr val="tx1">
                      <a:lumMod val="85000"/>
                      <a:lumOff val="15000"/>
                    </a:schemeClr>
                  </a:solidFill>
                </a:ln>
                <a:solidFill>
                  <a:schemeClr val="bg1">
                    <a:lumMod val="85000"/>
                  </a:schemeClr>
                </a:solidFill>
              </a:rPr>
              <a:t>Minimum Hardware Requirements:</a:t>
            </a:r>
          </a:p>
          <a:p>
            <a:pPr lvl="1"/>
            <a:r>
              <a:rPr lang="en-US" sz="2800" dirty="0">
                <a:ln w="19050">
                  <a:solidFill>
                    <a:schemeClr val="tx1">
                      <a:lumMod val="85000"/>
                      <a:lumOff val="15000"/>
                    </a:schemeClr>
                  </a:solidFill>
                </a:ln>
                <a:solidFill>
                  <a:schemeClr val="bg1">
                    <a:lumMod val="85000"/>
                  </a:schemeClr>
                </a:solidFill>
              </a:rPr>
              <a:t>OS: Windows </a:t>
            </a:r>
            <a:r>
              <a:rPr lang="en-US" sz="2800" dirty="0" err="1">
                <a:ln w="19050">
                  <a:solidFill>
                    <a:schemeClr val="tx1">
                      <a:lumMod val="85000"/>
                      <a:lumOff val="15000"/>
                    </a:schemeClr>
                  </a:solidFill>
                </a:ln>
                <a:solidFill>
                  <a:schemeClr val="bg1">
                    <a:lumMod val="85000"/>
                  </a:schemeClr>
                </a:solidFill>
              </a:rPr>
              <a:t>Xp</a:t>
            </a:r>
            <a:r>
              <a:rPr lang="en-US" sz="2800" dirty="0">
                <a:ln w="19050">
                  <a:solidFill>
                    <a:schemeClr val="tx1">
                      <a:lumMod val="85000"/>
                      <a:lumOff val="15000"/>
                    </a:schemeClr>
                  </a:solidFill>
                </a:ln>
                <a:solidFill>
                  <a:schemeClr val="bg1">
                    <a:lumMod val="85000"/>
                  </a:schemeClr>
                </a:solidFill>
              </a:rPr>
              <a:t>, Vista, 7, 8/8.1, 10</a:t>
            </a:r>
          </a:p>
          <a:p>
            <a:pPr lvl="1"/>
            <a:r>
              <a:rPr lang="en-US" sz="2800" dirty="0">
                <a:ln w="19050">
                  <a:solidFill>
                    <a:schemeClr val="tx1">
                      <a:lumMod val="85000"/>
                      <a:lumOff val="15000"/>
                    </a:schemeClr>
                  </a:solidFill>
                </a:ln>
                <a:solidFill>
                  <a:schemeClr val="bg1">
                    <a:lumMod val="85000"/>
                  </a:schemeClr>
                </a:solidFill>
              </a:rPr>
              <a:t>Processor: 2.0 </a:t>
            </a:r>
            <a:r>
              <a:rPr lang="en-US" sz="2800" dirty="0" err="1">
                <a:ln w="19050">
                  <a:solidFill>
                    <a:schemeClr val="tx1">
                      <a:lumMod val="85000"/>
                      <a:lumOff val="15000"/>
                    </a:schemeClr>
                  </a:solidFill>
                </a:ln>
                <a:solidFill>
                  <a:schemeClr val="bg1">
                    <a:lumMod val="85000"/>
                  </a:schemeClr>
                </a:solidFill>
              </a:rPr>
              <a:t>Ghz</a:t>
            </a:r>
            <a:endParaRPr lang="en-US" sz="2800" dirty="0">
              <a:ln w="19050">
                <a:solidFill>
                  <a:schemeClr val="tx1">
                    <a:lumMod val="85000"/>
                    <a:lumOff val="15000"/>
                  </a:schemeClr>
                </a:solidFill>
              </a:ln>
              <a:solidFill>
                <a:schemeClr val="bg1">
                  <a:lumMod val="85000"/>
                </a:schemeClr>
              </a:solidFill>
            </a:endParaRPr>
          </a:p>
          <a:p>
            <a:pPr lvl="1"/>
            <a:r>
              <a:rPr lang="en-US" sz="2800" dirty="0">
                <a:ln w="19050">
                  <a:solidFill>
                    <a:schemeClr val="tx1">
                      <a:lumMod val="85000"/>
                      <a:lumOff val="15000"/>
                    </a:schemeClr>
                  </a:solidFill>
                </a:ln>
                <a:solidFill>
                  <a:schemeClr val="bg1">
                    <a:lumMod val="85000"/>
                  </a:schemeClr>
                </a:solidFill>
              </a:rPr>
              <a:t>Memory: 2.5GB</a:t>
            </a:r>
          </a:p>
          <a:p>
            <a:pPr lvl="1"/>
            <a:r>
              <a:rPr lang="en-US" sz="2800" dirty="0">
                <a:ln w="19050">
                  <a:solidFill>
                    <a:schemeClr val="tx1">
                      <a:lumMod val="85000"/>
                      <a:lumOff val="15000"/>
                    </a:schemeClr>
                  </a:solidFill>
                </a:ln>
                <a:solidFill>
                  <a:schemeClr val="bg1">
                    <a:lumMod val="85000"/>
                  </a:schemeClr>
                </a:solidFill>
              </a:rPr>
              <a:t>Hard Disk Space: 200MB</a:t>
            </a:r>
          </a:p>
          <a:p>
            <a:pPr lvl="1"/>
            <a:r>
              <a:rPr lang="en-US" sz="2800" dirty="0">
                <a:ln w="19050">
                  <a:solidFill>
                    <a:schemeClr val="tx1">
                      <a:lumMod val="85000"/>
                      <a:lumOff val="15000"/>
                    </a:schemeClr>
                  </a:solidFill>
                </a:ln>
                <a:solidFill>
                  <a:schemeClr val="bg1">
                    <a:lumMod val="85000"/>
                  </a:schemeClr>
                </a:solidFill>
              </a:rPr>
              <a:t>Video Card: 128mb Video Memory, capable of Shader Model 2.0+</a:t>
            </a:r>
          </a:p>
          <a:p>
            <a:pPr lvl="1"/>
            <a:r>
              <a:rPr lang="en-US" sz="2800" dirty="0">
                <a:ln w="19050">
                  <a:solidFill>
                    <a:schemeClr val="tx1">
                      <a:lumMod val="85000"/>
                      <a:lumOff val="15000"/>
                    </a:schemeClr>
                  </a:solidFill>
                </a:ln>
                <a:solidFill>
                  <a:schemeClr val="bg1">
                    <a:lumMod val="85000"/>
                  </a:schemeClr>
                </a:solidFill>
              </a:rPr>
              <a:t>DirectX®: 9.0c or Greater</a:t>
            </a:r>
          </a:p>
          <a:p>
            <a:r>
              <a:rPr lang="en-US" sz="3200" dirty="0">
                <a:ln w="19050">
                  <a:solidFill>
                    <a:schemeClr val="tx1">
                      <a:lumMod val="85000"/>
                      <a:lumOff val="15000"/>
                    </a:schemeClr>
                  </a:solidFill>
                </a:ln>
                <a:solidFill>
                  <a:schemeClr val="bg1">
                    <a:lumMod val="85000"/>
                  </a:schemeClr>
                </a:solidFill>
              </a:rPr>
              <a:t>Recommended Hardware (diff.):</a:t>
            </a:r>
          </a:p>
          <a:p>
            <a:pPr lvl="1"/>
            <a:r>
              <a:rPr lang="en-US" sz="2800" dirty="0">
                <a:ln w="19050">
                  <a:solidFill>
                    <a:schemeClr val="tx1">
                      <a:lumMod val="85000"/>
                      <a:lumOff val="15000"/>
                    </a:schemeClr>
                  </a:solidFill>
                </a:ln>
                <a:solidFill>
                  <a:schemeClr val="bg1">
                    <a:lumMod val="85000"/>
                  </a:schemeClr>
                </a:solidFill>
              </a:rPr>
              <a:t>OS: Windows 7, 8/8.1, 10</a:t>
            </a:r>
          </a:p>
          <a:p>
            <a:pPr lvl="1"/>
            <a:r>
              <a:rPr lang="en-US" sz="2800" dirty="0">
                <a:ln w="19050">
                  <a:solidFill>
                    <a:schemeClr val="tx1">
                      <a:lumMod val="85000"/>
                      <a:lumOff val="15000"/>
                    </a:schemeClr>
                  </a:solidFill>
                </a:ln>
                <a:solidFill>
                  <a:schemeClr val="bg1">
                    <a:lumMod val="85000"/>
                  </a:schemeClr>
                </a:solidFill>
              </a:rPr>
              <a:t>Processor: Dual Core 3.0 </a:t>
            </a:r>
            <a:r>
              <a:rPr lang="en-US" sz="2800" dirty="0" err="1">
                <a:ln w="19050">
                  <a:solidFill>
                    <a:schemeClr val="tx1">
                      <a:lumMod val="85000"/>
                      <a:lumOff val="15000"/>
                    </a:schemeClr>
                  </a:solidFill>
                </a:ln>
                <a:solidFill>
                  <a:schemeClr val="bg1">
                    <a:lumMod val="85000"/>
                  </a:schemeClr>
                </a:solidFill>
              </a:rPr>
              <a:t>Ghz</a:t>
            </a:r>
            <a:endParaRPr lang="en-US" sz="2800" dirty="0">
              <a:ln w="19050">
                <a:solidFill>
                  <a:schemeClr val="tx1">
                    <a:lumMod val="85000"/>
                    <a:lumOff val="15000"/>
                  </a:schemeClr>
                </a:solidFill>
              </a:ln>
              <a:solidFill>
                <a:schemeClr val="bg1">
                  <a:lumMod val="85000"/>
                </a:schemeClr>
              </a:solidFill>
            </a:endParaRPr>
          </a:p>
          <a:p>
            <a:pPr lvl="1"/>
            <a:r>
              <a:rPr lang="en-US" sz="2800" dirty="0">
                <a:ln w="19050">
                  <a:solidFill>
                    <a:schemeClr val="tx1">
                      <a:lumMod val="85000"/>
                      <a:lumOff val="15000"/>
                    </a:schemeClr>
                  </a:solidFill>
                </a:ln>
                <a:solidFill>
                  <a:schemeClr val="bg1">
                    <a:lumMod val="85000"/>
                  </a:schemeClr>
                </a:solidFill>
              </a:rPr>
              <a:t>Memory: 4GB</a:t>
            </a:r>
          </a:p>
          <a:p>
            <a:pPr lvl="1"/>
            <a:r>
              <a:rPr lang="en-US" sz="2800" dirty="0">
                <a:ln w="19050">
                  <a:solidFill>
                    <a:schemeClr val="tx1">
                      <a:lumMod val="85000"/>
                      <a:lumOff val="15000"/>
                    </a:schemeClr>
                  </a:solidFill>
                </a:ln>
                <a:solidFill>
                  <a:schemeClr val="bg1">
                    <a:lumMod val="85000"/>
                  </a:schemeClr>
                </a:solidFill>
              </a:rPr>
              <a:t>Video Card: 256mb Video Memory</a:t>
            </a:r>
          </a:p>
        </p:txBody>
      </p:sp>
      <p:sp>
        <p:nvSpPr>
          <p:cNvPr id="11" name="TextBox 10">
            <a:extLst>
              <a:ext uri="{FF2B5EF4-FFF2-40B4-BE49-F238E27FC236}">
                <a16:creationId xmlns:a16="http://schemas.microsoft.com/office/drawing/2014/main" id="{14EFC8DC-4279-4C2A-B0F3-2EBEAE2A3B11}"/>
              </a:ext>
            </a:extLst>
          </p:cNvPr>
          <p:cNvSpPr txBox="1"/>
          <p:nvPr/>
        </p:nvSpPr>
        <p:spPr>
          <a:xfrm>
            <a:off x="32657" y="6492875"/>
            <a:ext cx="6792685" cy="400110"/>
          </a:xfrm>
          <a:prstGeom prst="rect">
            <a:avLst/>
          </a:prstGeom>
          <a:noFill/>
        </p:spPr>
        <p:txBody>
          <a:bodyPr wrap="square">
            <a:spAutoFit/>
          </a:bodyPr>
          <a:lstStyle/>
          <a:p>
            <a:pPr marL="0" indent="0">
              <a:buNone/>
            </a:pPr>
            <a:r>
              <a:rPr lang="en-US" sz="2000" dirty="0">
                <a:ln w="19050">
                  <a:solidFill>
                    <a:schemeClr val="tx1">
                      <a:lumMod val="85000"/>
                      <a:lumOff val="15000"/>
                    </a:schemeClr>
                  </a:solidFill>
                </a:ln>
                <a:solidFill>
                  <a:schemeClr val="bg1">
                    <a:lumMod val="85000"/>
                  </a:schemeClr>
                </a:solidFill>
              </a:rPr>
              <a:t>*Full list of all contributors: </a:t>
            </a:r>
            <a:r>
              <a:rPr lang="en-US" sz="1800" dirty="0">
                <a:ln w="19050">
                  <a:solidFill>
                    <a:schemeClr val="tx1">
                      <a:lumMod val="85000"/>
                      <a:lumOff val="15000"/>
                    </a:schemeClr>
                  </a:solidFill>
                </a:ln>
                <a:solidFill>
                  <a:schemeClr val="bg1">
                    <a:lumMod val="85000"/>
                  </a:schemeClr>
                </a:solidFill>
                <a:hlinkClick r:id="rId4"/>
              </a:rPr>
              <a:t>https://terraria.fandom.com/wiki/Re-Logic</a:t>
            </a:r>
            <a:r>
              <a:rPr lang="en-US" sz="1800" dirty="0">
                <a:ln w="19050">
                  <a:solidFill>
                    <a:schemeClr val="tx1">
                      <a:lumMod val="85000"/>
                      <a:lumOff val="15000"/>
                    </a:schemeClr>
                  </a:solidFill>
                </a:ln>
                <a:solidFill>
                  <a:schemeClr val="bg1">
                    <a:lumMod val="85000"/>
                  </a:schemeClr>
                </a:solidFill>
              </a:rPr>
              <a:t>   </a:t>
            </a:r>
            <a:endParaRPr lang="en-US" dirty="0"/>
          </a:p>
        </p:txBody>
      </p:sp>
    </p:spTree>
    <p:extLst>
      <p:ext uri="{BB962C8B-B14F-4D97-AF65-F5344CB8AC3E}">
        <p14:creationId xmlns:p14="http://schemas.microsoft.com/office/powerpoint/2010/main" val="34249301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pic>
        <p:nvPicPr>
          <p:cNvPr id="6" name="Picture 5" descr="A picture containing text&#10;&#10;Description automatically generated">
            <a:extLst>
              <a:ext uri="{FF2B5EF4-FFF2-40B4-BE49-F238E27FC236}">
                <a16:creationId xmlns:a16="http://schemas.microsoft.com/office/drawing/2014/main" id="{2A7A6B30-5698-49F7-8D4A-1E0E2A33B2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3092" y="2624328"/>
            <a:ext cx="7165816" cy="1609344"/>
          </a:xfrm>
          <a:prstGeom prst="rect">
            <a:avLst/>
          </a:prstGeom>
        </p:spPr>
      </p:pic>
    </p:spTree>
    <p:extLst>
      <p:ext uri="{BB962C8B-B14F-4D97-AF65-F5344CB8AC3E}">
        <p14:creationId xmlns:p14="http://schemas.microsoft.com/office/powerpoint/2010/main" val="12899479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3000" b="-23000"/>
          </a:stretch>
        </a:blip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C15721D-50E9-4FE3-8525-BDEA33737038}"/>
              </a:ext>
            </a:extLst>
          </p:cNvPr>
          <p:cNvSpPr txBox="1">
            <a:spLocks/>
          </p:cNvSpPr>
          <p:nvPr/>
        </p:nvSpPr>
        <p:spPr>
          <a:xfrm>
            <a:off x="838200" y="365126"/>
            <a:ext cx="10515600" cy="77329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ln w="19050">
                  <a:solidFill>
                    <a:schemeClr val="tx1">
                      <a:lumMod val="85000"/>
                      <a:lumOff val="15000"/>
                    </a:schemeClr>
                  </a:solidFill>
                </a:ln>
                <a:solidFill>
                  <a:schemeClr val="bg1">
                    <a:lumMod val="85000"/>
                  </a:schemeClr>
                </a:solidFill>
              </a:rPr>
              <a:t>Game Summary</a:t>
            </a:r>
          </a:p>
        </p:txBody>
      </p:sp>
      <p:sp>
        <p:nvSpPr>
          <p:cNvPr id="8" name="Content Placeholder 7">
            <a:extLst>
              <a:ext uri="{FF2B5EF4-FFF2-40B4-BE49-F238E27FC236}">
                <a16:creationId xmlns:a16="http://schemas.microsoft.com/office/drawing/2014/main" id="{6882D583-E199-4865-923F-0914B5AD2B6C}"/>
              </a:ext>
            </a:extLst>
          </p:cNvPr>
          <p:cNvSpPr txBox="1">
            <a:spLocks/>
          </p:cNvSpPr>
          <p:nvPr/>
        </p:nvSpPr>
        <p:spPr>
          <a:xfrm>
            <a:off x="838200" y="1138420"/>
            <a:ext cx="5504688" cy="5354454"/>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000" dirty="0">
                <a:ln w="19050">
                  <a:solidFill>
                    <a:schemeClr val="tx1">
                      <a:lumMod val="85000"/>
                      <a:lumOff val="15000"/>
                    </a:schemeClr>
                  </a:solidFill>
                </a:ln>
                <a:solidFill>
                  <a:schemeClr val="bg1">
                    <a:lumMod val="85000"/>
                  </a:schemeClr>
                </a:solidFill>
              </a:rPr>
              <a:t>Overview: Explore, craft, build, survive!</a:t>
            </a:r>
          </a:p>
          <a:p>
            <a:pPr lvl="1"/>
            <a:r>
              <a:rPr lang="en-US" sz="2600" dirty="0">
                <a:ln w="19050">
                  <a:solidFill>
                    <a:schemeClr val="tx1">
                      <a:lumMod val="85000"/>
                      <a:lumOff val="15000"/>
                    </a:schemeClr>
                  </a:solidFill>
                </a:ln>
                <a:solidFill>
                  <a:schemeClr val="bg1">
                    <a:lumMod val="85000"/>
                  </a:schemeClr>
                </a:solidFill>
              </a:rPr>
              <a:t>Dig through different layers and biomes to gather materials</a:t>
            </a:r>
          </a:p>
          <a:p>
            <a:pPr lvl="1"/>
            <a:r>
              <a:rPr lang="en-US" sz="2600" dirty="0">
                <a:ln w="19050">
                  <a:solidFill>
                    <a:schemeClr val="tx1">
                      <a:lumMod val="85000"/>
                      <a:lumOff val="15000"/>
                    </a:schemeClr>
                  </a:solidFill>
                </a:ln>
                <a:solidFill>
                  <a:schemeClr val="bg1">
                    <a:lumMod val="85000"/>
                  </a:schemeClr>
                </a:solidFill>
              </a:rPr>
              <a:t>Fight monsters and bosses</a:t>
            </a:r>
          </a:p>
          <a:p>
            <a:pPr lvl="1"/>
            <a:r>
              <a:rPr lang="en-US" sz="2600" dirty="0">
                <a:ln w="19050">
                  <a:solidFill>
                    <a:schemeClr val="tx1">
                      <a:lumMod val="85000"/>
                      <a:lumOff val="15000"/>
                    </a:schemeClr>
                  </a:solidFill>
                </a:ln>
                <a:solidFill>
                  <a:schemeClr val="bg1">
                    <a:lumMod val="85000"/>
                  </a:schemeClr>
                </a:solidFill>
              </a:rPr>
              <a:t>Upgrade armor and weapons through crafting</a:t>
            </a:r>
          </a:p>
          <a:p>
            <a:pPr lvl="1"/>
            <a:r>
              <a:rPr lang="en-US" sz="2600" dirty="0">
                <a:ln w="19050">
                  <a:solidFill>
                    <a:schemeClr val="tx1">
                      <a:lumMod val="85000"/>
                      <a:lumOff val="15000"/>
                    </a:schemeClr>
                  </a:solidFill>
                </a:ln>
                <a:solidFill>
                  <a:schemeClr val="bg1">
                    <a:lumMod val="85000"/>
                  </a:schemeClr>
                </a:solidFill>
              </a:rPr>
              <a:t>Customize with cool vanity items and build whatever you want</a:t>
            </a:r>
          </a:p>
          <a:p>
            <a:r>
              <a:rPr lang="en-US" sz="3000" dirty="0">
                <a:ln w="19050">
                  <a:solidFill>
                    <a:schemeClr val="tx1">
                      <a:lumMod val="85000"/>
                      <a:lumOff val="15000"/>
                    </a:schemeClr>
                  </a:solidFill>
                </a:ln>
                <a:solidFill>
                  <a:schemeClr val="bg1">
                    <a:lumMod val="85000"/>
                  </a:schemeClr>
                </a:solidFill>
              </a:rPr>
              <a:t>Player’s Role:</a:t>
            </a:r>
          </a:p>
          <a:p>
            <a:pPr lvl="1"/>
            <a:r>
              <a:rPr lang="en-US" sz="2600" dirty="0">
                <a:ln w="19050">
                  <a:solidFill>
                    <a:schemeClr val="tx1">
                      <a:lumMod val="85000"/>
                      <a:lumOff val="15000"/>
                    </a:schemeClr>
                  </a:solidFill>
                </a:ln>
                <a:solidFill>
                  <a:schemeClr val="bg1">
                    <a:lumMod val="85000"/>
                  </a:schemeClr>
                </a:solidFill>
              </a:rPr>
              <a:t>Improve by exploring, killing enemies, and crafting better items</a:t>
            </a:r>
          </a:p>
          <a:p>
            <a:pPr lvl="1"/>
            <a:r>
              <a:rPr lang="en-US" sz="2600" dirty="0">
                <a:ln w="19050">
                  <a:solidFill>
                    <a:schemeClr val="tx1">
                      <a:lumMod val="85000"/>
                      <a:lumOff val="15000"/>
                    </a:schemeClr>
                  </a:solidFill>
                </a:ln>
                <a:solidFill>
                  <a:schemeClr val="bg1">
                    <a:lumMod val="85000"/>
                  </a:schemeClr>
                </a:solidFill>
              </a:rPr>
              <a:t>Start fresh on new worlds with the same character</a:t>
            </a:r>
          </a:p>
          <a:p>
            <a:endParaRPr lang="en-US" dirty="0"/>
          </a:p>
        </p:txBody>
      </p:sp>
    </p:spTree>
    <p:extLst>
      <p:ext uri="{BB962C8B-B14F-4D97-AF65-F5344CB8AC3E}">
        <p14:creationId xmlns:p14="http://schemas.microsoft.com/office/powerpoint/2010/main" val="10121870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3000" b="-23000"/>
          </a:stretch>
        </a:blipFill>
        <a:effectLst/>
      </p:bgPr>
    </p:bg>
    <p:spTree>
      <p:nvGrpSpPr>
        <p:cNvPr id="1" name=""/>
        <p:cNvGrpSpPr/>
        <p:nvPr/>
      </p:nvGrpSpPr>
      <p:grpSpPr>
        <a:xfrm>
          <a:off x="0" y="0"/>
          <a:ext cx="0" cy="0"/>
          <a:chOff x="0" y="0"/>
          <a:chExt cx="0" cy="0"/>
        </a:xfrm>
      </p:grpSpPr>
      <p:sp>
        <p:nvSpPr>
          <p:cNvPr id="4" name="Title 6">
            <a:extLst>
              <a:ext uri="{FF2B5EF4-FFF2-40B4-BE49-F238E27FC236}">
                <a16:creationId xmlns:a16="http://schemas.microsoft.com/office/drawing/2014/main" id="{4D4F8E2C-205C-49A4-B30E-EDA69F8BBC81}"/>
              </a:ext>
            </a:extLst>
          </p:cNvPr>
          <p:cNvSpPr txBox="1">
            <a:spLocks/>
          </p:cNvSpPr>
          <p:nvPr/>
        </p:nvSpPr>
        <p:spPr>
          <a:xfrm>
            <a:off x="838200" y="365126"/>
            <a:ext cx="10515600" cy="77329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ln w="19050">
                  <a:solidFill>
                    <a:schemeClr val="tx1">
                      <a:lumMod val="85000"/>
                      <a:lumOff val="15000"/>
                    </a:schemeClr>
                  </a:solidFill>
                </a:ln>
                <a:solidFill>
                  <a:schemeClr val="bg1">
                    <a:lumMod val="85000"/>
                  </a:schemeClr>
                </a:solidFill>
              </a:rPr>
              <a:t>Getting Started</a:t>
            </a:r>
          </a:p>
        </p:txBody>
      </p:sp>
      <p:sp>
        <p:nvSpPr>
          <p:cNvPr id="5" name="Content Placeholder 7">
            <a:extLst>
              <a:ext uri="{FF2B5EF4-FFF2-40B4-BE49-F238E27FC236}">
                <a16:creationId xmlns:a16="http://schemas.microsoft.com/office/drawing/2014/main" id="{59F35033-2801-4D60-A366-4DCFA17AB0F1}"/>
              </a:ext>
            </a:extLst>
          </p:cNvPr>
          <p:cNvSpPr txBox="1">
            <a:spLocks/>
          </p:cNvSpPr>
          <p:nvPr/>
        </p:nvSpPr>
        <p:spPr>
          <a:xfrm>
            <a:off x="838199" y="1138420"/>
            <a:ext cx="5501641" cy="5354454"/>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ln w="19050">
                  <a:solidFill>
                    <a:schemeClr val="tx1">
                      <a:lumMod val="85000"/>
                      <a:lumOff val="15000"/>
                    </a:schemeClr>
                  </a:solidFill>
                </a:ln>
                <a:solidFill>
                  <a:schemeClr val="bg1">
                    <a:lumMod val="85000"/>
                  </a:schemeClr>
                </a:solidFill>
              </a:rPr>
              <a:t>Installation: Virtual download</a:t>
            </a:r>
          </a:p>
          <a:p>
            <a:pPr lvl="1"/>
            <a:r>
              <a:rPr lang="en-US" sz="2800" dirty="0">
                <a:ln w="19050">
                  <a:solidFill>
                    <a:schemeClr val="tx1">
                      <a:lumMod val="85000"/>
                      <a:lumOff val="15000"/>
                    </a:schemeClr>
                  </a:solidFill>
                </a:ln>
                <a:solidFill>
                  <a:schemeClr val="bg1">
                    <a:lumMod val="85000"/>
                  </a:schemeClr>
                </a:solidFill>
              </a:rPr>
              <a:t>Can get physical disk for consoles</a:t>
            </a:r>
          </a:p>
          <a:p>
            <a:r>
              <a:rPr lang="en-US" sz="3200" dirty="0">
                <a:ln w="19050">
                  <a:solidFill>
                    <a:schemeClr val="tx1">
                      <a:lumMod val="85000"/>
                      <a:lumOff val="15000"/>
                    </a:schemeClr>
                  </a:solidFill>
                </a:ln>
                <a:solidFill>
                  <a:schemeClr val="bg1">
                    <a:lumMod val="85000"/>
                  </a:schemeClr>
                </a:solidFill>
              </a:rPr>
              <a:t>User Interface:</a:t>
            </a:r>
          </a:p>
          <a:p>
            <a:pPr lvl="1"/>
            <a:r>
              <a:rPr lang="en-US" sz="2800" dirty="0">
                <a:ln w="19050">
                  <a:solidFill>
                    <a:schemeClr val="tx1">
                      <a:lumMod val="85000"/>
                      <a:lumOff val="15000"/>
                    </a:schemeClr>
                  </a:solidFill>
                </a:ln>
                <a:solidFill>
                  <a:schemeClr val="bg1">
                    <a:lumMod val="85000"/>
                  </a:schemeClr>
                </a:solidFill>
              </a:rPr>
              <a:t>Side scroller centered on player</a:t>
            </a:r>
          </a:p>
          <a:p>
            <a:pPr lvl="1"/>
            <a:r>
              <a:rPr lang="en-US" sz="2800" dirty="0">
                <a:ln w="19050">
                  <a:solidFill>
                    <a:schemeClr val="tx1">
                      <a:lumMod val="85000"/>
                      <a:lumOff val="15000"/>
                    </a:schemeClr>
                  </a:solidFill>
                </a:ln>
                <a:solidFill>
                  <a:schemeClr val="bg1">
                    <a:lumMod val="85000"/>
                  </a:schemeClr>
                </a:solidFill>
              </a:rPr>
              <a:t>Inventory </a:t>
            </a:r>
            <a:r>
              <a:rPr lang="en-US" sz="2800" dirty="0" err="1">
                <a:ln w="19050">
                  <a:solidFill>
                    <a:schemeClr val="tx1">
                      <a:lumMod val="85000"/>
                      <a:lumOff val="15000"/>
                    </a:schemeClr>
                  </a:solidFill>
                </a:ln>
                <a:solidFill>
                  <a:schemeClr val="bg1">
                    <a:lumMod val="85000"/>
                  </a:schemeClr>
                </a:solidFill>
              </a:rPr>
              <a:t>hotbar</a:t>
            </a:r>
            <a:r>
              <a:rPr lang="en-US" sz="2800" dirty="0">
                <a:ln w="19050">
                  <a:solidFill>
                    <a:schemeClr val="tx1">
                      <a:lumMod val="85000"/>
                      <a:lumOff val="15000"/>
                    </a:schemeClr>
                  </a:solidFill>
                </a:ln>
                <a:solidFill>
                  <a:schemeClr val="bg1">
                    <a:lumMod val="85000"/>
                  </a:schemeClr>
                </a:solidFill>
              </a:rPr>
              <a:t>, health, map display</a:t>
            </a:r>
          </a:p>
          <a:p>
            <a:pPr lvl="1"/>
            <a:r>
              <a:rPr lang="en-US" sz="2800" dirty="0">
                <a:ln w="19050">
                  <a:solidFill>
                    <a:schemeClr val="tx1">
                      <a:lumMod val="85000"/>
                      <a:lumOff val="15000"/>
                    </a:schemeClr>
                  </a:solidFill>
                </a:ln>
                <a:solidFill>
                  <a:schemeClr val="bg1">
                    <a:lumMod val="85000"/>
                  </a:schemeClr>
                </a:solidFill>
              </a:rPr>
              <a:t>Full inventory can be opened</a:t>
            </a:r>
          </a:p>
          <a:p>
            <a:r>
              <a:rPr lang="en-US" sz="3200" dirty="0">
                <a:ln w="19050">
                  <a:solidFill>
                    <a:schemeClr val="tx1">
                      <a:lumMod val="85000"/>
                      <a:lumOff val="15000"/>
                    </a:schemeClr>
                  </a:solidFill>
                </a:ln>
                <a:solidFill>
                  <a:schemeClr val="bg1">
                    <a:lumMod val="85000"/>
                  </a:schemeClr>
                </a:solidFill>
              </a:rPr>
              <a:t>Game Play:</a:t>
            </a:r>
          </a:p>
          <a:p>
            <a:pPr lvl="1"/>
            <a:r>
              <a:rPr lang="en-US" sz="2800" dirty="0">
                <a:ln w="19050">
                  <a:solidFill>
                    <a:schemeClr val="tx1">
                      <a:lumMod val="85000"/>
                      <a:lumOff val="15000"/>
                    </a:schemeClr>
                  </a:solidFill>
                </a:ln>
                <a:solidFill>
                  <a:schemeClr val="bg1">
                    <a:lumMod val="85000"/>
                  </a:schemeClr>
                </a:solidFill>
              </a:rPr>
              <a:t>Start with basic resources</a:t>
            </a:r>
          </a:p>
          <a:p>
            <a:pPr lvl="1"/>
            <a:r>
              <a:rPr lang="en-US" sz="2800" dirty="0">
                <a:ln w="19050">
                  <a:solidFill>
                    <a:schemeClr val="tx1">
                      <a:lumMod val="85000"/>
                      <a:lumOff val="15000"/>
                    </a:schemeClr>
                  </a:solidFill>
                </a:ln>
                <a:solidFill>
                  <a:schemeClr val="bg1">
                    <a:lumMod val="85000"/>
                  </a:schemeClr>
                </a:solidFill>
              </a:rPr>
              <a:t>Gather materials and craft better equipment</a:t>
            </a:r>
          </a:p>
          <a:p>
            <a:pPr lvl="1"/>
            <a:r>
              <a:rPr lang="en-US" sz="2800" dirty="0">
                <a:ln w="19050">
                  <a:solidFill>
                    <a:schemeClr val="tx1">
                      <a:lumMod val="85000"/>
                      <a:lumOff val="15000"/>
                    </a:schemeClr>
                  </a:solidFill>
                </a:ln>
                <a:solidFill>
                  <a:schemeClr val="bg1">
                    <a:lumMod val="85000"/>
                  </a:schemeClr>
                </a:solidFill>
              </a:rPr>
              <a:t>Minimal guidance</a:t>
            </a:r>
          </a:p>
          <a:p>
            <a:r>
              <a:rPr lang="en-US" sz="3200" dirty="0">
                <a:ln w="19050">
                  <a:solidFill>
                    <a:schemeClr val="tx1">
                      <a:lumMod val="85000"/>
                      <a:lumOff val="15000"/>
                    </a:schemeClr>
                  </a:solidFill>
                </a:ln>
                <a:solidFill>
                  <a:schemeClr val="bg1">
                    <a:lumMod val="85000"/>
                  </a:schemeClr>
                </a:solidFill>
              </a:rPr>
              <a:t>Manual: Terraria Wiki*</a:t>
            </a:r>
          </a:p>
          <a:p>
            <a:pPr lvl="1"/>
            <a:r>
              <a:rPr lang="en-US" sz="2800" dirty="0">
                <a:ln w="19050">
                  <a:solidFill>
                    <a:schemeClr val="tx1">
                      <a:lumMod val="85000"/>
                      <a:lumOff val="15000"/>
                    </a:schemeClr>
                  </a:solidFill>
                </a:ln>
                <a:solidFill>
                  <a:schemeClr val="bg1">
                    <a:lumMod val="85000"/>
                  </a:schemeClr>
                </a:solidFill>
              </a:rPr>
              <a:t>Written and maintained by players</a:t>
            </a:r>
          </a:p>
          <a:p>
            <a:endParaRPr lang="en-US" sz="3000" dirty="0">
              <a:ln w="19050">
                <a:solidFill>
                  <a:schemeClr val="tx1">
                    <a:lumMod val="85000"/>
                    <a:lumOff val="15000"/>
                  </a:schemeClr>
                </a:solidFill>
              </a:ln>
              <a:solidFill>
                <a:schemeClr val="bg1">
                  <a:lumMod val="85000"/>
                </a:schemeClr>
              </a:solidFill>
            </a:endParaRPr>
          </a:p>
          <a:p>
            <a:endParaRPr lang="en-US" dirty="0"/>
          </a:p>
        </p:txBody>
      </p:sp>
      <p:sp>
        <p:nvSpPr>
          <p:cNvPr id="6" name="TextBox 5">
            <a:extLst>
              <a:ext uri="{FF2B5EF4-FFF2-40B4-BE49-F238E27FC236}">
                <a16:creationId xmlns:a16="http://schemas.microsoft.com/office/drawing/2014/main" id="{16457912-EFD4-4DAF-87B5-89EB3289C195}"/>
              </a:ext>
            </a:extLst>
          </p:cNvPr>
          <p:cNvSpPr txBox="1"/>
          <p:nvPr/>
        </p:nvSpPr>
        <p:spPr>
          <a:xfrm>
            <a:off x="32657" y="6492875"/>
            <a:ext cx="6792685" cy="400110"/>
          </a:xfrm>
          <a:prstGeom prst="rect">
            <a:avLst/>
          </a:prstGeom>
          <a:noFill/>
        </p:spPr>
        <p:txBody>
          <a:bodyPr wrap="square">
            <a:spAutoFit/>
          </a:bodyPr>
          <a:lstStyle/>
          <a:p>
            <a:pPr marL="0" indent="0">
              <a:buNone/>
            </a:pPr>
            <a:r>
              <a:rPr lang="en-US" sz="2000" dirty="0">
                <a:ln w="19050">
                  <a:solidFill>
                    <a:schemeClr val="tx1">
                      <a:lumMod val="85000"/>
                      <a:lumOff val="15000"/>
                    </a:schemeClr>
                  </a:solidFill>
                </a:ln>
                <a:solidFill>
                  <a:schemeClr val="bg1">
                    <a:lumMod val="85000"/>
                  </a:schemeClr>
                </a:solidFill>
              </a:rPr>
              <a:t>*Terraria wiki link: </a:t>
            </a:r>
            <a:r>
              <a:rPr lang="en-US" sz="2000" dirty="0">
                <a:ln w="19050">
                  <a:solidFill>
                    <a:schemeClr val="tx1">
                      <a:lumMod val="85000"/>
                      <a:lumOff val="15000"/>
                    </a:schemeClr>
                  </a:solidFill>
                </a:ln>
                <a:solidFill>
                  <a:schemeClr val="bg1">
                    <a:lumMod val="85000"/>
                  </a:schemeClr>
                </a:solidFill>
                <a:hlinkClick r:id="rId4"/>
              </a:rPr>
              <a:t>https://terraria.fandom.com/wiki/Terraria_Wiki</a:t>
            </a:r>
            <a:r>
              <a:rPr lang="en-US" sz="2000" dirty="0">
                <a:ln w="19050">
                  <a:solidFill>
                    <a:schemeClr val="tx1">
                      <a:lumMod val="85000"/>
                      <a:lumOff val="15000"/>
                    </a:schemeClr>
                  </a:solidFill>
                </a:ln>
                <a:solidFill>
                  <a:schemeClr val="bg1">
                    <a:lumMod val="85000"/>
                  </a:schemeClr>
                </a:solidFill>
              </a:rPr>
              <a:t> </a:t>
            </a:r>
            <a:endParaRPr lang="en-US" dirty="0"/>
          </a:p>
        </p:txBody>
      </p:sp>
    </p:spTree>
    <p:extLst>
      <p:ext uri="{BB962C8B-B14F-4D97-AF65-F5344CB8AC3E}">
        <p14:creationId xmlns:p14="http://schemas.microsoft.com/office/powerpoint/2010/main" val="35324021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3000" b="-23000"/>
          </a:stretch>
        </a:blipFill>
        <a:effectLst/>
      </p:bgPr>
    </p:bg>
    <p:spTree>
      <p:nvGrpSpPr>
        <p:cNvPr id="1" name=""/>
        <p:cNvGrpSpPr/>
        <p:nvPr/>
      </p:nvGrpSpPr>
      <p:grpSpPr>
        <a:xfrm>
          <a:off x="0" y="0"/>
          <a:ext cx="0" cy="0"/>
          <a:chOff x="0" y="0"/>
          <a:chExt cx="0" cy="0"/>
        </a:xfrm>
      </p:grpSpPr>
      <p:sp>
        <p:nvSpPr>
          <p:cNvPr id="4" name="Title 6">
            <a:extLst>
              <a:ext uri="{FF2B5EF4-FFF2-40B4-BE49-F238E27FC236}">
                <a16:creationId xmlns:a16="http://schemas.microsoft.com/office/drawing/2014/main" id="{81462B9D-A397-4FF0-BEBB-C4493C2D3C8D}"/>
              </a:ext>
            </a:extLst>
          </p:cNvPr>
          <p:cNvSpPr txBox="1">
            <a:spLocks/>
          </p:cNvSpPr>
          <p:nvPr/>
        </p:nvSpPr>
        <p:spPr>
          <a:xfrm>
            <a:off x="838200" y="365126"/>
            <a:ext cx="10515600" cy="77329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ln w="19050">
                  <a:solidFill>
                    <a:schemeClr val="tx1">
                      <a:lumMod val="85000"/>
                      <a:lumOff val="15000"/>
                    </a:schemeClr>
                  </a:solidFill>
                </a:ln>
                <a:solidFill>
                  <a:schemeClr val="bg1">
                    <a:lumMod val="85000"/>
                  </a:schemeClr>
                </a:solidFill>
              </a:rPr>
              <a:t>More Information</a:t>
            </a:r>
          </a:p>
        </p:txBody>
      </p:sp>
      <p:sp>
        <p:nvSpPr>
          <p:cNvPr id="5" name="Content Placeholder 7">
            <a:extLst>
              <a:ext uri="{FF2B5EF4-FFF2-40B4-BE49-F238E27FC236}">
                <a16:creationId xmlns:a16="http://schemas.microsoft.com/office/drawing/2014/main" id="{3279A9FE-10E4-4436-A544-FA3FDFCA1497}"/>
              </a:ext>
            </a:extLst>
          </p:cNvPr>
          <p:cNvSpPr txBox="1">
            <a:spLocks/>
          </p:cNvSpPr>
          <p:nvPr/>
        </p:nvSpPr>
        <p:spPr>
          <a:xfrm>
            <a:off x="838200" y="1138420"/>
            <a:ext cx="5504688" cy="535445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000" dirty="0">
                <a:ln w="19050">
                  <a:solidFill>
                    <a:schemeClr val="tx1">
                      <a:lumMod val="85000"/>
                      <a:lumOff val="15000"/>
                    </a:schemeClr>
                  </a:solidFill>
                </a:ln>
                <a:solidFill>
                  <a:schemeClr val="bg1">
                    <a:lumMod val="85000"/>
                  </a:schemeClr>
                </a:solidFill>
              </a:rPr>
              <a:t>Artwork: 2D 16-bit Style</a:t>
            </a:r>
          </a:p>
          <a:p>
            <a:pPr lvl="1"/>
            <a:r>
              <a:rPr lang="en-US" sz="2600" dirty="0">
                <a:ln w="19050">
                  <a:solidFill>
                    <a:schemeClr val="tx1">
                      <a:lumMod val="85000"/>
                      <a:lumOff val="15000"/>
                    </a:schemeClr>
                  </a:solidFill>
                </a:ln>
                <a:solidFill>
                  <a:schemeClr val="bg1">
                    <a:lumMod val="85000"/>
                  </a:schemeClr>
                </a:solidFill>
              </a:rPr>
              <a:t>Lots of depth</a:t>
            </a:r>
          </a:p>
          <a:p>
            <a:pPr lvl="1"/>
            <a:r>
              <a:rPr lang="en-US" sz="2600" dirty="0">
                <a:ln w="19050">
                  <a:solidFill>
                    <a:schemeClr val="tx1">
                      <a:lumMod val="85000"/>
                      <a:lumOff val="15000"/>
                    </a:schemeClr>
                  </a:solidFill>
                </a:ln>
                <a:solidFill>
                  <a:schemeClr val="bg1">
                    <a:lumMod val="85000"/>
                  </a:schemeClr>
                </a:solidFill>
              </a:rPr>
              <a:t>Large variety of visuals and colors</a:t>
            </a:r>
          </a:p>
          <a:p>
            <a:r>
              <a:rPr lang="en-US" sz="3000" dirty="0">
                <a:ln w="19050">
                  <a:solidFill>
                    <a:schemeClr val="tx1">
                      <a:lumMod val="85000"/>
                      <a:lumOff val="15000"/>
                    </a:schemeClr>
                  </a:solidFill>
                </a:ln>
                <a:solidFill>
                  <a:schemeClr val="bg1">
                    <a:lumMod val="85000"/>
                  </a:schemeClr>
                </a:solidFill>
              </a:rPr>
              <a:t>Sound/Music: </a:t>
            </a:r>
          </a:p>
          <a:p>
            <a:pPr lvl="1"/>
            <a:r>
              <a:rPr lang="en-US" sz="2600" dirty="0">
                <a:ln w="19050">
                  <a:solidFill>
                    <a:schemeClr val="tx1">
                      <a:lumMod val="85000"/>
                      <a:lumOff val="15000"/>
                    </a:schemeClr>
                  </a:solidFill>
                </a:ln>
                <a:solidFill>
                  <a:schemeClr val="bg1">
                    <a:lumMod val="85000"/>
                  </a:schemeClr>
                </a:solidFill>
              </a:rPr>
              <a:t>Over 80 music tracks!</a:t>
            </a:r>
          </a:p>
          <a:p>
            <a:pPr lvl="1"/>
            <a:r>
              <a:rPr lang="en-US" sz="2600" dirty="0">
                <a:ln w="19050">
                  <a:solidFill>
                    <a:schemeClr val="tx1">
                      <a:lumMod val="85000"/>
                      <a:lumOff val="15000"/>
                    </a:schemeClr>
                  </a:solidFill>
                </a:ln>
                <a:solidFill>
                  <a:schemeClr val="bg1">
                    <a:lumMod val="85000"/>
                  </a:schemeClr>
                </a:solidFill>
              </a:rPr>
              <a:t>Music composed by Scott Lloyd Shelly</a:t>
            </a:r>
          </a:p>
          <a:p>
            <a:pPr lvl="1"/>
            <a:r>
              <a:rPr lang="en-US" sz="2600" dirty="0">
                <a:ln w="19050">
                  <a:solidFill>
                    <a:schemeClr val="tx1">
                      <a:lumMod val="85000"/>
                      <a:lumOff val="15000"/>
                    </a:schemeClr>
                  </a:solidFill>
                </a:ln>
                <a:solidFill>
                  <a:schemeClr val="bg1">
                    <a:lumMod val="85000"/>
                  </a:schemeClr>
                </a:solidFill>
              </a:rPr>
              <a:t>700+ sound effects</a:t>
            </a:r>
          </a:p>
          <a:p>
            <a:r>
              <a:rPr lang="en-US" sz="3000" dirty="0">
                <a:ln w="19050">
                  <a:solidFill>
                    <a:schemeClr val="tx1">
                      <a:lumMod val="85000"/>
                      <a:lumOff val="15000"/>
                    </a:schemeClr>
                  </a:solidFill>
                </a:ln>
                <a:solidFill>
                  <a:schemeClr val="bg1">
                    <a:lumMod val="85000"/>
                  </a:schemeClr>
                </a:solidFill>
              </a:rPr>
              <a:t>Bugs*:</a:t>
            </a:r>
          </a:p>
          <a:p>
            <a:pPr lvl="1"/>
            <a:r>
              <a:rPr lang="en-US" sz="2600" dirty="0">
                <a:ln w="19050">
                  <a:solidFill>
                    <a:schemeClr val="tx1">
                      <a:lumMod val="85000"/>
                      <a:lumOff val="15000"/>
                    </a:schemeClr>
                  </a:solidFill>
                </a:ln>
                <a:solidFill>
                  <a:schemeClr val="bg1">
                    <a:lumMod val="85000"/>
                  </a:schemeClr>
                </a:solidFill>
              </a:rPr>
              <a:t>Has received many updates/patches since original release</a:t>
            </a:r>
          </a:p>
          <a:p>
            <a:pPr lvl="1"/>
            <a:r>
              <a:rPr lang="en-US" sz="2600" dirty="0">
                <a:ln w="19050">
                  <a:solidFill>
                    <a:schemeClr val="tx1">
                      <a:lumMod val="85000"/>
                      <a:lumOff val="15000"/>
                    </a:schemeClr>
                  </a:solidFill>
                </a:ln>
                <a:solidFill>
                  <a:schemeClr val="bg1">
                    <a:lumMod val="85000"/>
                  </a:schemeClr>
                </a:solidFill>
              </a:rPr>
              <a:t>“</a:t>
            </a:r>
            <a:r>
              <a:rPr lang="en-US" sz="2600" dirty="0" err="1">
                <a:ln w="19050">
                  <a:solidFill>
                    <a:schemeClr val="tx1">
                      <a:lumMod val="85000"/>
                      <a:lumOff val="15000"/>
                    </a:schemeClr>
                  </a:solidFill>
                </a:ln>
                <a:solidFill>
                  <a:schemeClr val="bg1">
                    <a:lumMod val="85000"/>
                  </a:schemeClr>
                </a:solidFill>
              </a:rPr>
              <a:t>Hoiks</a:t>
            </a:r>
            <a:r>
              <a:rPr lang="en-US" sz="2600" dirty="0">
                <a:ln w="19050">
                  <a:solidFill>
                    <a:schemeClr val="tx1">
                      <a:lumMod val="85000"/>
                      <a:lumOff val="15000"/>
                    </a:schemeClr>
                  </a:solidFill>
                </a:ln>
                <a:solidFill>
                  <a:schemeClr val="bg1">
                    <a:lumMod val="85000"/>
                  </a:schemeClr>
                </a:solidFill>
              </a:rPr>
              <a:t>”, clipping, block placement</a:t>
            </a:r>
          </a:p>
          <a:p>
            <a:pPr lvl="1"/>
            <a:endParaRPr lang="en-US" sz="2600" dirty="0">
              <a:ln w="19050">
                <a:solidFill>
                  <a:schemeClr val="tx1">
                    <a:lumMod val="85000"/>
                    <a:lumOff val="15000"/>
                  </a:schemeClr>
                </a:solidFill>
              </a:ln>
              <a:solidFill>
                <a:schemeClr val="bg1">
                  <a:lumMod val="85000"/>
                </a:schemeClr>
              </a:solidFill>
            </a:endParaRPr>
          </a:p>
          <a:p>
            <a:endParaRPr lang="en-US" dirty="0"/>
          </a:p>
        </p:txBody>
      </p:sp>
      <p:sp>
        <p:nvSpPr>
          <p:cNvPr id="6" name="TextBox 5">
            <a:extLst>
              <a:ext uri="{FF2B5EF4-FFF2-40B4-BE49-F238E27FC236}">
                <a16:creationId xmlns:a16="http://schemas.microsoft.com/office/drawing/2014/main" id="{5B85F00F-639D-434E-B6F0-506C50E1D4F0}"/>
              </a:ext>
            </a:extLst>
          </p:cNvPr>
          <p:cNvSpPr txBox="1"/>
          <p:nvPr/>
        </p:nvSpPr>
        <p:spPr>
          <a:xfrm>
            <a:off x="32656" y="6492875"/>
            <a:ext cx="9755777" cy="400110"/>
          </a:xfrm>
          <a:prstGeom prst="rect">
            <a:avLst/>
          </a:prstGeom>
          <a:noFill/>
        </p:spPr>
        <p:txBody>
          <a:bodyPr wrap="square">
            <a:spAutoFit/>
          </a:bodyPr>
          <a:lstStyle/>
          <a:p>
            <a:pPr marL="0" indent="0">
              <a:buNone/>
            </a:pPr>
            <a:r>
              <a:rPr lang="en-US" sz="2000" dirty="0">
                <a:ln w="19050">
                  <a:solidFill>
                    <a:schemeClr val="tx1">
                      <a:lumMod val="85000"/>
                      <a:lumOff val="15000"/>
                    </a:schemeClr>
                  </a:solidFill>
                </a:ln>
                <a:solidFill>
                  <a:schemeClr val="bg1">
                    <a:lumMod val="85000"/>
                  </a:schemeClr>
                </a:solidFill>
              </a:rPr>
              <a:t>*Full list of known bugs: </a:t>
            </a:r>
            <a:r>
              <a:rPr lang="en-US" sz="2000" dirty="0">
                <a:ln w="19050">
                  <a:solidFill>
                    <a:schemeClr val="tx1">
                      <a:lumMod val="85000"/>
                      <a:lumOff val="15000"/>
                    </a:schemeClr>
                  </a:solidFill>
                </a:ln>
                <a:solidFill>
                  <a:schemeClr val="bg1">
                    <a:lumMod val="85000"/>
                  </a:schemeClr>
                </a:solidFill>
                <a:hlinkClick r:id="rId4"/>
              </a:rPr>
              <a:t>https://terraria-archive.fandom.com/wiki/Known_Bugs_And_Glitches</a:t>
            </a:r>
            <a:r>
              <a:rPr lang="en-US" sz="2000" dirty="0">
                <a:ln w="19050">
                  <a:solidFill>
                    <a:schemeClr val="tx1">
                      <a:lumMod val="85000"/>
                      <a:lumOff val="15000"/>
                    </a:schemeClr>
                  </a:solidFill>
                </a:ln>
                <a:solidFill>
                  <a:schemeClr val="bg1">
                    <a:lumMod val="85000"/>
                  </a:schemeClr>
                </a:solidFill>
              </a:rPr>
              <a:t>  </a:t>
            </a:r>
            <a:endParaRPr lang="en-US" dirty="0"/>
          </a:p>
        </p:txBody>
      </p:sp>
    </p:spTree>
    <p:extLst>
      <p:ext uri="{BB962C8B-B14F-4D97-AF65-F5344CB8AC3E}">
        <p14:creationId xmlns:p14="http://schemas.microsoft.com/office/powerpoint/2010/main" val="9585973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3000" b="-23000"/>
          </a:stretch>
        </a:blipFill>
        <a:effectLst/>
      </p:bgPr>
    </p:bg>
    <p:spTree>
      <p:nvGrpSpPr>
        <p:cNvPr id="1" name=""/>
        <p:cNvGrpSpPr/>
        <p:nvPr/>
      </p:nvGrpSpPr>
      <p:grpSpPr>
        <a:xfrm>
          <a:off x="0" y="0"/>
          <a:ext cx="0" cy="0"/>
          <a:chOff x="0" y="0"/>
          <a:chExt cx="0" cy="0"/>
        </a:xfrm>
      </p:grpSpPr>
      <p:sp>
        <p:nvSpPr>
          <p:cNvPr id="4" name="Title 6">
            <a:extLst>
              <a:ext uri="{FF2B5EF4-FFF2-40B4-BE49-F238E27FC236}">
                <a16:creationId xmlns:a16="http://schemas.microsoft.com/office/drawing/2014/main" id="{6560896A-8FB7-49D3-87D6-EB9D7ECD1EAA}"/>
              </a:ext>
            </a:extLst>
          </p:cNvPr>
          <p:cNvSpPr txBox="1">
            <a:spLocks/>
          </p:cNvSpPr>
          <p:nvPr/>
        </p:nvSpPr>
        <p:spPr>
          <a:xfrm>
            <a:off x="838200" y="365126"/>
            <a:ext cx="10515600" cy="77329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ln w="19050">
                  <a:solidFill>
                    <a:schemeClr val="tx1">
                      <a:lumMod val="85000"/>
                      <a:lumOff val="15000"/>
                    </a:schemeClr>
                  </a:solidFill>
                </a:ln>
                <a:solidFill>
                  <a:schemeClr val="bg1">
                    <a:lumMod val="85000"/>
                  </a:schemeClr>
                </a:solidFill>
              </a:rPr>
              <a:t>Special Features</a:t>
            </a:r>
          </a:p>
        </p:txBody>
      </p:sp>
      <p:sp>
        <p:nvSpPr>
          <p:cNvPr id="5" name="Content Placeholder 7">
            <a:extLst>
              <a:ext uri="{FF2B5EF4-FFF2-40B4-BE49-F238E27FC236}">
                <a16:creationId xmlns:a16="http://schemas.microsoft.com/office/drawing/2014/main" id="{CC627BD4-05ED-4849-950B-12AEC90798E6}"/>
              </a:ext>
            </a:extLst>
          </p:cNvPr>
          <p:cNvSpPr txBox="1">
            <a:spLocks/>
          </p:cNvSpPr>
          <p:nvPr/>
        </p:nvSpPr>
        <p:spPr>
          <a:xfrm>
            <a:off x="838200" y="1138420"/>
            <a:ext cx="5504688" cy="535445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000" dirty="0">
                <a:ln w="19050">
                  <a:solidFill>
                    <a:schemeClr val="tx1">
                      <a:lumMod val="85000"/>
                      <a:lumOff val="15000"/>
                    </a:schemeClr>
                  </a:solidFill>
                </a:ln>
                <a:solidFill>
                  <a:schemeClr val="bg1">
                    <a:lumMod val="85000"/>
                  </a:schemeClr>
                </a:solidFill>
              </a:rPr>
              <a:t>Easter Eggs:</a:t>
            </a:r>
          </a:p>
          <a:p>
            <a:pPr lvl="1"/>
            <a:r>
              <a:rPr lang="en-US" sz="2600" dirty="0">
                <a:ln w="19050">
                  <a:solidFill>
                    <a:schemeClr val="tx1">
                      <a:lumMod val="85000"/>
                      <a:lumOff val="15000"/>
                    </a:schemeClr>
                  </a:solidFill>
                </a:ln>
                <a:solidFill>
                  <a:schemeClr val="bg1">
                    <a:lumMod val="85000"/>
                  </a:schemeClr>
                </a:solidFill>
              </a:rPr>
              <a:t>Developer items</a:t>
            </a:r>
          </a:p>
          <a:p>
            <a:pPr lvl="1"/>
            <a:r>
              <a:rPr lang="en-US" sz="2600" dirty="0">
                <a:ln w="19050">
                  <a:solidFill>
                    <a:schemeClr val="tx1">
                      <a:lumMod val="85000"/>
                      <a:lumOff val="15000"/>
                    </a:schemeClr>
                  </a:solidFill>
                </a:ln>
                <a:solidFill>
                  <a:schemeClr val="bg1">
                    <a:lumMod val="85000"/>
                  </a:schemeClr>
                </a:solidFill>
              </a:rPr>
              <a:t>Secret world seeds</a:t>
            </a:r>
          </a:p>
          <a:p>
            <a:pPr lvl="1"/>
            <a:r>
              <a:rPr lang="en-US" sz="2600" dirty="0">
                <a:ln w="19050">
                  <a:solidFill>
                    <a:schemeClr val="tx1">
                      <a:lumMod val="85000"/>
                      <a:lumOff val="15000"/>
                    </a:schemeClr>
                  </a:solidFill>
                </a:ln>
                <a:solidFill>
                  <a:schemeClr val="bg1">
                    <a:lumMod val="85000"/>
                  </a:schemeClr>
                </a:solidFill>
              </a:rPr>
              <a:t>Popular media references</a:t>
            </a:r>
          </a:p>
          <a:p>
            <a:r>
              <a:rPr lang="en-US" sz="3000" dirty="0">
                <a:ln w="19050">
                  <a:solidFill>
                    <a:schemeClr val="tx1">
                      <a:lumMod val="85000"/>
                      <a:lumOff val="15000"/>
                    </a:schemeClr>
                  </a:solidFill>
                </a:ln>
                <a:solidFill>
                  <a:schemeClr val="bg1">
                    <a:lumMod val="85000"/>
                  </a:schemeClr>
                </a:solidFill>
              </a:rPr>
              <a:t>Seasonal Events:</a:t>
            </a:r>
          </a:p>
          <a:p>
            <a:pPr lvl="1"/>
            <a:r>
              <a:rPr lang="en-US" sz="2600" dirty="0">
                <a:ln w="19050">
                  <a:solidFill>
                    <a:schemeClr val="tx1">
                      <a:lumMod val="85000"/>
                      <a:lumOff val="15000"/>
                    </a:schemeClr>
                  </a:solidFill>
                </a:ln>
                <a:solidFill>
                  <a:schemeClr val="bg1">
                    <a:lumMod val="85000"/>
                  </a:schemeClr>
                </a:solidFill>
              </a:rPr>
              <a:t>Halloween events</a:t>
            </a:r>
          </a:p>
          <a:p>
            <a:pPr lvl="1"/>
            <a:r>
              <a:rPr lang="en-US" sz="2600" dirty="0">
                <a:ln w="19050">
                  <a:solidFill>
                    <a:schemeClr val="tx1">
                      <a:lumMod val="85000"/>
                      <a:lumOff val="15000"/>
                    </a:schemeClr>
                  </a:solidFill>
                </a:ln>
                <a:solidFill>
                  <a:schemeClr val="bg1">
                    <a:lumMod val="85000"/>
                  </a:schemeClr>
                </a:solidFill>
              </a:rPr>
              <a:t>Christmas events</a:t>
            </a:r>
          </a:p>
          <a:p>
            <a:endParaRPr lang="en-US" dirty="0"/>
          </a:p>
        </p:txBody>
      </p:sp>
      <p:pic>
        <p:nvPicPr>
          <p:cNvPr id="7" name="Picture 6">
            <a:extLst>
              <a:ext uri="{FF2B5EF4-FFF2-40B4-BE49-F238E27FC236}">
                <a16:creationId xmlns:a16="http://schemas.microsoft.com/office/drawing/2014/main" id="{05048B9A-E7BF-4289-8338-1ADA9A9E7407}"/>
              </a:ext>
            </a:extLst>
          </p:cNvPr>
          <p:cNvPicPr>
            <a:picLocks noChangeAspect="1"/>
          </p:cNvPicPr>
          <p:nvPr/>
        </p:nvPicPr>
        <p:blipFill>
          <a:blip r:embed="rId4"/>
          <a:stretch>
            <a:fillRect/>
          </a:stretch>
        </p:blipFill>
        <p:spPr>
          <a:xfrm>
            <a:off x="4994646" y="686368"/>
            <a:ext cx="1698130" cy="1711243"/>
          </a:xfrm>
          <a:prstGeom prst="rect">
            <a:avLst/>
          </a:prstGeom>
        </p:spPr>
      </p:pic>
      <p:pic>
        <p:nvPicPr>
          <p:cNvPr id="9" name="Picture 8">
            <a:extLst>
              <a:ext uri="{FF2B5EF4-FFF2-40B4-BE49-F238E27FC236}">
                <a16:creationId xmlns:a16="http://schemas.microsoft.com/office/drawing/2014/main" id="{5574B033-448F-44C0-8A09-1EC81AA3B165}"/>
              </a:ext>
            </a:extLst>
          </p:cNvPr>
          <p:cNvPicPr>
            <a:picLocks noChangeAspect="1"/>
          </p:cNvPicPr>
          <p:nvPr/>
        </p:nvPicPr>
        <p:blipFill>
          <a:blip r:embed="rId5"/>
          <a:stretch>
            <a:fillRect/>
          </a:stretch>
        </p:blipFill>
        <p:spPr>
          <a:xfrm>
            <a:off x="6834227" y="1232960"/>
            <a:ext cx="1792664" cy="1637051"/>
          </a:xfrm>
          <a:prstGeom prst="rect">
            <a:avLst/>
          </a:prstGeom>
        </p:spPr>
      </p:pic>
      <p:pic>
        <p:nvPicPr>
          <p:cNvPr id="13" name="Picture 12" descr="A picture containing indoor, keyboard, counter, arranged&#10;&#10;Description automatically generated">
            <a:extLst>
              <a:ext uri="{FF2B5EF4-FFF2-40B4-BE49-F238E27FC236}">
                <a16:creationId xmlns:a16="http://schemas.microsoft.com/office/drawing/2014/main" id="{71A312A0-7278-49E0-ABB4-00CEC0D2AF0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33820" y="4871881"/>
            <a:ext cx="2448850" cy="1793925"/>
          </a:xfrm>
          <a:prstGeom prst="rect">
            <a:avLst/>
          </a:prstGeom>
        </p:spPr>
      </p:pic>
      <p:pic>
        <p:nvPicPr>
          <p:cNvPr id="15" name="Picture 14">
            <a:extLst>
              <a:ext uri="{FF2B5EF4-FFF2-40B4-BE49-F238E27FC236}">
                <a16:creationId xmlns:a16="http://schemas.microsoft.com/office/drawing/2014/main" id="{02958C6B-FAD4-40C1-9CD4-EA694BFA6EC2}"/>
              </a:ext>
            </a:extLst>
          </p:cNvPr>
          <p:cNvPicPr>
            <a:picLocks noChangeAspect="1"/>
          </p:cNvPicPr>
          <p:nvPr/>
        </p:nvPicPr>
        <p:blipFill>
          <a:blip r:embed="rId7"/>
          <a:stretch>
            <a:fillRect/>
          </a:stretch>
        </p:blipFill>
        <p:spPr>
          <a:xfrm>
            <a:off x="8878936" y="2643272"/>
            <a:ext cx="1924050" cy="876300"/>
          </a:xfrm>
          <a:prstGeom prst="rect">
            <a:avLst/>
          </a:prstGeom>
        </p:spPr>
      </p:pic>
      <p:pic>
        <p:nvPicPr>
          <p:cNvPr id="17" name="Picture 16">
            <a:extLst>
              <a:ext uri="{FF2B5EF4-FFF2-40B4-BE49-F238E27FC236}">
                <a16:creationId xmlns:a16="http://schemas.microsoft.com/office/drawing/2014/main" id="{3725955B-DAEE-409F-B35B-356D3FFA756E}"/>
              </a:ext>
            </a:extLst>
          </p:cNvPr>
          <p:cNvPicPr>
            <a:picLocks noChangeAspect="1"/>
          </p:cNvPicPr>
          <p:nvPr/>
        </p:nvPicPr>
        <p:blipFill>
          <a:blip r:embed="rId8"/>
          <a:stretch>
            <a:fillRect/>
          </a:stretch>
        </p:blipFill>
        <p:spPr>
          <a:xfrm>
            <a:off x="10126711" y="3714270"/>
            <a:ext cx="1352550" cy="895350"/>
          </a:xfrm>
          <a:prstGeom prst="rect">
            <a:avLst/>
          </a:prstGeom>
        </p:spPr>
      </p:pic>
      <p:pic>
        <p:nvPicPr>
          <p:cNvPr id="19" name="Picture 18">
            <a:extLst>
              <a:ext uri="{FF2B5EF4-FFF2-40B4-BE49-F238E27FC236}">
                <a16:creationId xmlns:a16="http://schemas.microsoft.com/office/drawing/2014/main" id="{19440BB0-EBE1-4776-AD50-B49B32089AE4}"/>
              </a:ext>
            </a:extLst>
          </p:cNvPr>
          <p:cNvPicPr>
            <a:picLocks noChangeAspect="1"/>
          </p:cNvPicPr>
          <p:nvPr/>
        </p:nvPicPr>
        <p:blipFill>
          <a:blip r:embed="rId9"/>
          <a:stretch>
            <a:fillRect/>
          </a:stretch>
        </p:blipFill>
        <p:spPr>
          <a:xfrm>
            <a:off x="8064548" y="4154615"/>
            <a:ext cx="1628775" cy="857250"/>
          </a:xfrm>
          <a:prstGeom prst="rect">
            <a:avLst/>
          </a:prstGeom>
        </p:spPr>
      </p:pic>
      <p:pic>
        <p:nvPicPr>
          <p:cNvPr id="21" name="Picture 20">
            <a:extLst>
              <a:ext uri="{FF2B5EF4-FFF2-40B4-BE49-F238E27FC236}">
                <a16:creationId xmlns:a16="http://schemas.microsoft.com/office/drawing/2014/main" id="{CBFA7E03-BF32-4E8E-A4C2-F7075910229E}"/>
              </a:ext>
            </a:extLst>
          </p:cNvPr>
          <p:cNvPicPr>
            <a:picLocks noChangeAspect="1"/>
          </p:cNvPicPr>
          <p:nvPr/>
        </p:nvPicPr>
        <p:blipFill>
          <a:blip r:embed="rId10"/>
          <a:stretch>
            <a:fillRect/>
          </a:stretch>
        </p:blipFill>
        <p:spPr>
          <a:xfrm>
            <a:off x="7248807" y="5244663"/>
            <a:ext cx="4637593" cy="1323464"/>
          </a:xfrm>
          <a:prstGeom prst="rect">
            <a:avLst/>
          </a:prstGeom>
        </p:spPr>
      </p:pic>
      <p:grpSp>
        <p:nvGrpSpPr>
          <p:cNvPr id="26" name="Group 25">
            <a:extLst>
              <a:ext uri="{FF2B5EF4-FFF2-40B4-BE49-F238E27FC236}">
                <a16:creationId xmlns:a16="http://schemas.microsoft.com/office/drawing/2014/main" id="{BD927569-C022-40D0-BFE5-101563EA62EE}"/>
              </a:ext>
            </a:extLst>
          </p:cNvPr>
          <p:cNvGrpSpPr/>
          <p:nvPr/>
        </p:nvGrpSpPr>
        <p:grpSpPr>
          <a:xfrm>
            <a:off x="5252284" y="3140290"/>
            <a:ext cx="1666876" cy="1581916"/>
            <a:chOff x="2098843" y="4642266"/>
            <a:chExt cx="1666876" cy="1581916"/>
          </a:xfrm>
        </p:grpSpPr>
        <p:pic>
          <p:nvPicPr>
            <p:cNvPr id="23" name="Picture 22">
              <a:extLst>
                <a:ext uri="{FF2B5EF4-FFF2-40B4-BE49-F238E27FC236}">
                  <a16:creationId xmlns:a16="http://schemas.microsoft.com/office/drawing/2014/main" id="{4B40C61C-04BE-4E72-B0FF-DCC9AEF595DD}"/>
                </a:ext>
              </a:extLst>
            </p:cNvPr>
            <p:cNvPicPr>
              <a:picLocks noChangeAspect="1"/>
            </p:cNvPicPr>
            <p:nvPr/>
          </p:nvPicPr>
          <p:blipFill>
            <a:blip r:embed="rId11"/>
            <a:stretch>
              <a:fillRect/>
            </a:stretch>
          </p:blipFill>
          <p:spPr>
            <a:xfrm>
              <a:off x="2098844" y="4642266"/>
              <a:ext cx="1666875" cy="723900"/>
            </a:xfrm>
            <a:prstGeom prst="rect">
              <a:avLst/>
            </a:prstGeom>
          </p:spPr>
        </p:pic>
        <p:pic>
          <p:nvPicPr>
            <p:cNvPr id="25" name="Picture 24">
              <a:extLst>
                <a:ext uri="{FF2B5EF4-FFF2-40B4-BE49-F238E27FC236}">
                  <a16:creationId xmlns:a16="http://schemas.microsoft.com/office/drawing/2014/main" id="{A347D01A-5218-4C7D-83FF-1BB0D62B9DB3}"/>
                </a:ext>
              </a:extLst>
            </p:cNvPr>
            <p:cNvPicPr>
              <a:picLocks noChangeAspect="1"/>
            </p:cNvPicPr>
            <p:nvPr/>
          </p:nvPicPr>
          <p:blipFill>
            <a:blip r:embed="rId12"/>
            <a:stretch>
              <a:fillRect/>
            </a:stretch>
          </p:blipFill>
          <p:spPr>
            <a:xfrm>
              <a:off x="2098843" y="5361635"/>
              <a:ext cx="1664208" cy="862547"/>
            </a:xfrm>
            <a:prstGeom prst="rect">
              <a:avLst/>
            </a:prstGeom>
          </p:spPr>
        </p:pic>
      </p:grpSp>
      <p:pic>
        <p:nvPicPr>
          <p:cNvPr id="30" name="Picture 29" descr="A picture containing text&#10;&#10;Description automatically generated">
            <a:extLst>
              <a:ext uri="{FF2B5EF4-FFF2-40B4-BE49-F238E27FC236}">
                <a16:creationId xmlns:a16="http://schemas.microsoft.com/office/drawing/2014/main" id="{DB8C62A9-4C39-4003-B623-141776ED6093}"/>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281883" y="711234"/>
            <a:ext cx="2127875" cy="1686377"/>
          </a:xfrm>
          <a:prstGeom prst="rect">
            <a:avLst/>
          </a:prstGeom>
        </p:spPr>
      </p:pic>
      <p:pic>
        <p:nvPicPr>
          <p:cNvPr id="34" name="Picture 33">
            <a:extLst>
              <a:ext uri="{FF2B5EF4-FFF2-40B4-BE49-F238E27FC236}">
                <a16:creationId xmlns:a16="http://schemas.microsoft.com/office/drawing/2014/main" id="{9FAFF2A4-BE58-49B6-B67F-5ACE80DA7587}"/>
              </a:ext>
            </a:extLst>
          </p:cNvPr>
          <p:cNvPicPr>
            <a:picLocks noChangeAspect="1"/>
          </p:cNvPicPr>
          <p:nvPr/>
        </p:nvPicPr>
        <p:blipFill>
          <a:blip r:embed="rId14"/>
          <a:stretch>
            <a:fillRect/>
          </a:stretch>
        </p:blipFill>
        <p:spPr>
          <a:xfrm>
            <a:off x="440110" y="4726944"/>
            <a:ext cx="1895618" cy="1321593"/>
          </a:xfrm>
          <a:prstGeom prst="rect">
            <a:avLst/>
          </a:prstGeom>
        </p:spPr>
      </p:pic>
      <p:pic>
        <p:nvPicPr>
          <p:cNvPr id="32" name="Picture 31">
            <a:extLst>
              <a:ext uri="{FF2B5EF4-FFF2-40B4-BE49-F238E27FC236}">
                <a16:creationId xmlns:a16="http://schemas.microsoft.com/office/drawing/2014/main" id="{DEDC4C27-8B4C-4E4E-AF39-01BD820E5FBE}"/>
              </a:ext>
            </a:extLst>
          </p:cNvPr>
          <p:cNvPicPr>
            <a:picLocks noChangeAspect="1"/>
          </p:cNvPicPr>
          <p:nvPr/>
        </p:nvPicPr>
        <p:blipFill>
          <a:blip r:embed="rId15"/>
          <a:stretch>
            <a:fillRect/>
          </a:stretch>
        </p:blipFill>
        <p:spPr>
          <a:xfrm>
            <a:off x="2556213" y="4507053"/>
            <a:ext cx="1791457" cy="2061074"/>
          </a:xfrm>
          <a:prstGeom prst="rect">
            <a:avLst/>
          </a:prstGeom>
        </p:spPr>
      </p:pic>
    </p:spTree>
    <p:extLst>
      <p:ext uri="{BB962C8B-B14F-4D97-AF65-F5344CB8AC3E}">
        <p14:creationId xmlns:p14="http://schemas.microsoft.com/office/powerpoint/2010/main" val="4406564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pic>
        <p:nvPicPr>
          <p:cNvPr id="3" name="Picture 2" descr="A close-up of some jewelry&#10;&#10;Description automatically generated with low confidence">
            <a:extLst>
              <a:ext uri="{FF2B5EF4-FFF2-40B4-BE49-F238E27FC236}">
                <a16:creationId xmlns:a16="http://schemas.microsoft.com/office/drawing/2014/main" id="{DA765976-3051-45DE-8F53-3966DA6B47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8133" y="2624328"/>
            <a:ext cx="6335733" cy="1609344"/>
          </a:xfrm>
          <a:prstGeom prst="rect">
            <a:avLst/>
          </a:prstGeom>
        </p:spPr>
      </p:pic>
    </p:spTree>
    <p:extLst>
      <p:ext uri="{BB962C8B-B14F-4D97-AF65-F5344CB8AC3E}">
        <p14:creationId xmlns:p14="http://schemas.microsoft.com/office/powerpoint/2010/main" val="4034325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rraria Theme">
      <a:majorFont>
        <a:latin typeface="Andy"/>
        <a:ea typeface=""/>
        <a:cs typeface=""/>
      </a:majorFont>
      <a:minorFont>
        <a:latin typeface="And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5951</TotalTime>
  <Words>2503</Words>
  <Application>Microsoft Office PowerPoint</Application>
  <PresentationFormat>Widescreen</PresentationFormat>
  <Paragraphs>215</Paragraphs>
  <Slides>17</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Andy</vt:lpstr>
      <vt:lpstr>Office Theme</vt:lpstr>
      <vt:lpstr>PowerPoint Presentation</vt:lpstr>
      <vt:lpstr>PowerPoint Presentation</vt:lpstr>
      <vt:lpstr>Basic Information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Stark, Nicole</dc:creator>
  <cp:lastModifiedBy>Stark, Nicole</cp:lastModifiedBy>
  <cp:revision>9</cp:revision>
  <dcterms:created xsi:type="dcterms:W3CDTF">2021-09-08T18:33:25Z</dcterms:created>
  <dcterms:modified xsi:type="dcterms:W3CDTF">2021-09-12T21:44:42Z</dcterms:modified>
</cp:coreProperties>
</file>