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5" r:id="rId3"/>
    <p:sldId id="257" r:id="rId4"/>
    <p:sldId id="276" r:id="rId5"/>
    <p:sldId id="277" r:id="rId6"/>
    <p:sldId id="278" r:id="rId7"/>
    <p:sldId id="258" r:id="rId8"/>
    <p:sldId id="261" r:id="rId9"/>
    <p:sldId id="259" r:id="rId10"/>
    <p:sldId id="263" r:id="rId11"/>
    <p:sldId id="264" r:id="rId12"/>
    <p:sldId id="267" r:id="rId13"/>
    <p:sldId id="268" r:id="rId14"/>
    <p:sldId id="279" r:id="rId15"/>
    <p:sldId id="270" r:id="rId16"/>
    <p:sldId id="272" r:id="rId17"/>
    <p:sldId id="273" r:id="rId18"/>
    <p:sldId id="280" r:id="rId19"/>
    <p:sldId id="282"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4"/>
  </p:normalViewPr>
  <p:slideViewPr>
    <p:cSldViewPr snapToGrid="0" snapToObjects="1">
      <p:cViewPr varScale="1">
        <p:scale>
          <a:sx n="90" d="100"/>
          <a:sy n="90" d="100"/>
        </p:scale>
        <p:origin x="23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E6706-A2F8-184D-A1E2-8EA37F974CD0}" type="datetimeFigureOut">
              <a:rPr lang="en-US" smtClean="0"/>
              <a:t>9/14/21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D3579-00F2-3B41-A369-B39B6806E192}" type="slidenum">
              <a:rPr lang="en-US" smtClean="0"/>
              <a:t>‹#›</a:t>
            </a:fld>
            <a:endParaRPr lang="en-US"/>
          </a:p>
        </p:txBody>
      </p:sp>
    </p:spTree>
    <p:extLst>
      <p:ext uri="{BB962C8B-B14F-4D97-AF65-F5344CB8AC3E}">
        <p14:creationId xmlns:p14="http://schemas.microsoft.com/office/powerpoint/2010/main" val="1243141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D3579-00F2-3B41-A369-B39B6806E192}" type="slidenum">
              <a:rPr lang="en-US" smtClean="0"/>
              <a:t>1</a:t>
            </a:fld>
            <a:endParaRPr lang="en-US"/>
          </a:p>
        </p:txBody>
      </p:sp>
    </p:spTree>
    <p:extLst>
      <p:ext uri="{BB962C8B-B14F-4D97-AF65-F5344CB8AC3E}">
        <p14:creationId xmlns:p14="http://schemas.microsoft.com/office/powerpoint/2010/main" val="419854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DF40-B44D-6249-B883-7F0B47ACD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4EAEDB-FDF9-A04C-930E-1F0CEB5AA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0D9CBE-D58C-6B4D-8C55-8F2E6EC3BD27}"/>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5" name="Footer Placeholder 4">
            <a:extLst>
              <a:ext uri="{FF2B5EF4-FFF2-40B4-BE49-F238E27FC236}">
                <a16:creationId xmlns:a16="http://schemas.microsoft.com/office/drawing/2014/main" id="{B5BC3415-F35B-8A4D-A729-590BF9633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0F2D7-B87C-7C42-9B2E-54999B57BB36}"/>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163068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5D60-37B8-F444-91CF-F1BC47BC5A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D7BE81-1753-5D4F-BA17-665DD1FC95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C2E9A-DB74-3F4E-9EA9-6AC55BD79243}"/>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5" name="Footer Placeholder 4">
            <a:extLst>
              <a:ext uri="{FF2B5EF4-FFF2-40B4-BE49-F238E27FC236}">
                <a16:creationId xmlns:a16="http://schemas.microsoft.com/office/drawing/2014/main" id="{BFFB4F30-92EA-644A-AB4C-6E669E121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4F34C-5C27-6B43-B110-796A5FD3BEDD}"/>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4066705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5A484-B8D0-2243-9F13-A6EDE984B6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3C72E-9775-A244-B862-8D85712542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F1A48-4547-9F47-B759-EB61F6BC387E}"/>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5" name="Footer Placeholder 4">
            <a:extLst>
              <a:ext uri="{FF2B5EF4-FFF2-40B4-BE49-F238E27FC236}">
                <a16:creationId xmlns:a16="http://schemas.microsoft.com/office/drawing/2014/main" id="{F8834B55-EC75-2841-A698-5AC27B34D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99B4B-61E0-9046-A460-B3002B03E83D}"/>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148520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64F4-B401-5C41-90FB-0E6E3FB0D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F88E9-9FCA-EF47-B579-24C30C410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0278E-4DD6-CA4E-9EDF-2F690C7340BD}"/>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5" name="Footer Placeholder 4">
            <a:extLst>
              <a:ext uri="{FF2B5EF4-FFF2-40B4-BE49-F238E27FC236}">
                <a16:creationId xmlns:a16="http://schemas.microsoft.com/office/drawing/2014/main" id="{41152F81-A42E-7B48-9195-F865CC877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28F0A-C8CB-D04B-B861-9CC9032DFE04}"/>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381353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5914-765B-3E42-82F7-BE42C66261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310B0C-4202-1C46-A71B-4E30BF0921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257579-15B2-5849-8BBA-2ACA3A7FE858}"/>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5" name="Footer Placeholder 4">
            <a:extLst>
              <a:ext uri="{FF2B5EF4-FFF2-40B4-BE49-F238E27FC236}">
                <a16:creationId xmlns:a16="http://schemas.microsoft.com/office/drawing/2014/main" id="{BA742B9E-3FC5-BE45-A4BA-4245CCE5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E9017-6F71-DA49-9396-B316965ED4F0}"/>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403143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FEAA-D6F3-D645-B606-E25063B41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90069-17A7-1C42-B0ED-9723D0A484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A4F64D-A1C0-3041-9C30-03A5C304DA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0188B-DC92-ED4C-91BD-205F75C92904}"/>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6" name="Footer Placeholder 5">
            <a:extLst>
              <a:ext uri="{FF2B5EF4-FFF2-40B4-BE49-F238E27FC236}">
                <a16:creationId xmlns:a16="http://schemas.microsoft.com/office/drawing/2014/main" id="{7A64F362-88AC-834D-BB1C-CE81448488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2DB5D-F6F9-6B4F-BD2E-FEB84FDB14A3}"/>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60249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41F0-65D3-9540-93EE-7DFA31F57C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C8C38-AED3-BF41-99F8-E7F3A6F1D8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0D52D1-614B-E94F-9807-AC6B5BF72A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BB6E1A-C85D-054C-B8B8-B7B2F74B2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3F93FF-AC2B-D645-AA30-AD640BE9F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B28F91-F5B5-DB47-95CB-BDCEED7C4268}"/>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8" name="Footer Placeholder 7">
            <a:extLst>
              <a:ext uri="{FF2B5EF4-FFF2-40B4-BE49-F238E27FC236}">
                <a16:creationId xmlns:a16="http://schemas.microsoft.com/office/drawing/2014/main" id="{747BC307-AD44-724F-87FC-30185426FF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E5C9FF-3CC5-FB4E-BA6C-388FFE5128DF}"/>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3698581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BE2A-FA3E-A047-9C5F-EA8C93C149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040457-EF4E-244B-A4AE-350C3CC5B189}"/>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4" name="Footer Placeholder 3">
            <a:extLst>
              <a:ext uri="{FF2B5EF4-FFF2-40B4-BE49-F238E27FC236}">
                <a16:creationId xmlns:a16="http://schemas.microsoft.com/office/drawing/2014/main" id="{ED8BC2EF-2233-2743-B8FB-F7AA5C9493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7DBE88-AFCB-5848-A40F-4729151A53A8}"/>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308630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10DD1-3AEB-D143-8486-4000EEA39308}"/>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3" name="Footer Placeholder 2">
            <a:extLst>
              <a:ext uri="{FF2B5EF4-FFF2-40B4-BE49-F238E27FC236}">
                <a16:creationId xmlns:a16="http://schemas.microsoft.com/office/drawing/2014/main" id="{E48F05C0-57AE-ED47-A614-D0D00BCBF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7FE001-7EBA-CB48-8A4E-B864B872C7C6}"/>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161266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DC3F-9526-BD47-A1A4-3177D88BD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7A1616-AEC8-054D-83AD-BF8E83011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BB6DF2-7878-A245-ACCB-6A0CB5CC8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DF336-BC5F-AB4B-8905-DCEC63EC8F5A}"/>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6" name="Footer Placeholder 5">
            <a:extLst>
              <a:ext uri="{FF2B5EF4-FFF2-40B4-BE49-F238E27FC236}">
                <a16:creationId xmlns:a16="http://schemas.microsoft.com/office/drawing/2014/main" id="{A73298C5-03C2-5F42-AABD-7B21257B9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123ACC-B698-E346-BF88-A9EC02190A4F}"/>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2527046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6CD3-F193-5F4E-AB50-C2293F7CC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9CC355-2E68-B440-9ADB-59584FBEB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E26313-E105-F742-9B8C-60863EF0B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D02D9-5517-6744-BAE4-CC93B2F90EB1}"/>
              </a:ext>
            </a:extLst>
          </p:cNvPr>
          <p:cNvSpPr>
            <a:spLocks noGrp="1"/>
          </p:cNvSpPr>
          <p:nvPr>
            <p:ph type="dt" sz="half" idx="10"/>
          </p:nvPr>
        </p:nvSpPr>
        <p:spPr/>
        <p:txBody>
          <a:bodyPr/>
          <a:lstStyle/>
          <a:p>
            <a:fld id="{17A63EC7-E47F-2047-AE80-820CB1738600}" type="datetimeFigureOut">
              <a:rPr lang="en-US" smtClean="0"/>
              <a:t>9/14/21</a:t>
            </a:fld>
            <a:endParaRPr lang="en-US"/>
          </a:p>
        </p:txBody>
      </p:sp>
      <p:sp>
        <p:nvSpPr>
          <p:cNvPr id="6" name="Footer Placeholder 5">
            <a:extLst>
              <a:ext uri="{FF2B5EF4-FFF2-40B4-BE49-F238E27FC236}">
                <a16:creationId xmlns:a16="http://schemas.microsoft.com/office/drawing/2014/main" id="{8F4DD84C-BE47-4947-85EC-7FFBFDF43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B8876-AA8C-7440-919E-F53A426D2B71}"/>
              </a:ext>
            </a:extLst>
          </p:cNvPr>
          <p:cNvSpPr>
            <a:spLocks noGrp="1"/>
          </p:cNvSpPr>
          <p:nvPr>
            <p:ph type="sldNum" sz="quarter" idx="12"/>
          </p:nvPr>
        </p:nvSpPr>
        <p:spPr/>
        <p:txBody>
          <a:bodyPr/>
          <a:lstStyle/>
          <a:p>
            <a:fld id="{B007E2A2-B4BD-6742-BF6E-03623F668C9C}" type="slidenum">
              <a:rPr lang="en-US" smtClean="0"/>
              <a:t>‹#›</a:t>
            </a:fld>
            <a:endParaRPr lang="en-US"/>
          </a:p>
        </p:txBody>
      </p:sp>
    </p:spTree>
    <p:extLst>
      <p:ext uri="{BB962C8B-B14F-4D97-AF65-F5344CB8AC3E}">
        <p14:creationId xmlns:p14="http://schemas.microsoft.com/office/powerpoint/2010/main" val="274657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23000">
              <a:schemeClr val="accent3">
                <a:lumMod val="75000"/>
              </a:schemeClr>
            </a:gs>
            <a:gs pos="69000">
              <a:schemeClr val="accent3">
                <a:lumMod val="50000"/>
              </a:schemeClr>
            </a:gs>
            <a:gs pos="97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34EEC8-27F6-274F-B58A-3C0A877443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50E21-5B77-6F48-97E6-04CE14BB2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E89DB-8AF1-334B-AA0C-1D6FC033A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63EC7-E47F-2047-AE80-820CB1738600}" type="datetimeFigureOut">
              <a:rPr lang="en-US" smtClean="0"/>
              <a:t>9/14/21</a:t>
            </a:fld>
            <a:endParaRPr lang="en-US"/>
          </a:p>
        </p:txBody>
      </p:sp>
      <p:sp>
        <p:nvSpPr>
          <p:cNvPr id="5" name="Footer Placeholder 4">
            <a:extLst>
              <a:ext uri="{FF2B5EF4-FFF2-40B4-BE49-F238E27FC236}">
                <a16:creationId xmlns:a16="http://schemas.microsoft.com/office/drawing/2014/main" id="{EA1186F9-20C9-CA46-96D9-805D5E5CE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FD00D5-7ECB-E343-8C2E-7F99431DF9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E2A2-B4BD-6742-BF6E-03623F668C9C}" type="slidenum">
              <a:rPr lang="en-US" smtClean="0"/>
              <a:t>‹#›</a:t>
            </a:fld>
            <a:endParaRPr lang="en-US"/>
          </a:p>
        </p:txBody>
      </p:sp>
    </p:spTree>
    <p:extLst>
      <p:ext uri="{BB962C8B-B14F-4D97-AF65-F5344CB8AC3E}">
        <p14:creationId xmlns:p14="http://schemas.microsoft.com/office/powerpoint/2010/main" val="1349978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y Mafia II - Microsoft Store en-ZA">
            <a:extLst>
              <a:ext uri="{FF2B5EF4-FFF2-40B4-BE49-F238E27FC236}">
                <a16:creationId xmlns:a16="http://schemas.microsoft.com/office/drawing/2014/main" id="{209A55E4-12DD-8A48-B85A-B2324A968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70284D3-7266-2245-89C9-412DF82C64EF}"/>
              </a:ext>
            </a:extLst>
          </p:cNvPr>
          <p:cNvSpPr>
            <a:spLocks noGrp="1"/>
          </p:cNvSpPr>
          <p:nvPr>
            <p:ph type="subTitle" idx="1"/>
          </p:nvPr>
        </p:nvSpPr>
        <p:spPr>
          <a:xfrm>
            <a:off x="923666" y="2496408"/>
            <a:ext cx="4612159" cy="1865183"/>
          </a:xfrm>
        </p:spPr>
        <p:txBody>
          <a:bodyPr>
            <a:normAutofit lnSpcReduction="10000"/>
          </a:bodyPr>
          <a:lstStyle/>
          <a:p>
            <a:r>
              <a:rPr lang="en-US" sz="2800" dirty="0">
                <a:solidFill>
                  <a:schemeClr val="bg1"/>
                </a:solidFill>
                <a:latin typeface="Iowan Old Style Roman" panose="02040602040506020204" pitchFamily="18" charset="77"/>
                <a:cs typeface="Apple Chancery" panose="03020702040506060504" pitchFamily="66" charset="-79"/>
              </a:rPr>
              <a:t>CIS 487 </a:t>
            </a:r>
          </a:p>
          <a:p>
            <a:r>
              <a:rPr lang="en-US" sz="2800" dirty="0">
                <a:solidFill>
                  <a:schemeClr val="bg1"/>
                </a:solidFill>
                <a:latin typeface="Iowan Old Style Roman" panose="02040602040506020204" pitchFamily="18" charset="77"/>
                <a:cs typeface="Apple Chancery" panose="03020702040506060504" pitchFamily="66" charset="-79"/>
              </a:rPr>
              <a:t>Game Design </a:t>
            </a:r>
          </a:p>
          <a:p>
            <a:r>
              <a:rPr lang="en-US" sz="2800" dirty="0">
                <a:solidFill>
                  <a:schemeClr val="bg1"/>
                </a:solidFill>
                <a:latin typeface="Iowan Old Style Roman" panose="02040602040506020204" pitchFamily="18" charset="77"/>
                <a:cs typeface="Apple Chancery" panose="03020702040506060504" pitchFamily="66" charset="-79"/>
              </a:rPr>
              <a:t>Fall 2021 </a:t>
            </a:r>
          </a:p>
          <a:p>
            <a:r>
              <a:rPr lang="en-US" sz="2800" dirty="0">
                <a:solidFill>
                  <a:schemeClr val="bg1"/>
                </a:solidFill>
                <a:latin typeface="Iowan Old Style Roman" panose="02040602040506020204" pitchFamily="18" charset="77"/>
                <a:cs typeface="Apple Chancery" panose="03020702040506060504" pitchFamily="66" charset="-79"/>
              </a:rPr>
              <a:t>Tasneem Obeid</a:t>
            </a:r>
          </a:p>
        </p:txBody>
      </p:sp>
      <p:pic>
        <p:nvPicPr>
          <p:cNvPr id="4" name="Audio Recording Sep 13, 2021 at 2:36:51 PM" descr="Audio Recording Sep 13, 2021 at 2:36:51 PM">
            <a:hlinkClick r:id="" action="ppaction://media"/>
            <a:extLst>
              <a:ext uri="{FF2B5EF4-FFF2-40B4-BE49-F238E27FC236}">
                <a16:creationId xmlns:a16="http://schemas.microsoft.com/office/drawing/2014/main" id="{F2A9865D-B563-F445-B5B3-B307E3DA13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3150" y="71437"/>
            <a:ext cx="812800" cy="812800"/>
          </a:xfrm>
          <a:prstGeom prst="rect">
            <a:avLst/>
          </a:prstGeom>
        </p:spPr>
      </p:pic>
    </p:spTree>
    <p:extLst>
      <p:ext uri="{BB962C8B-B14F-4D97-AF65-F5344CB8AC3E}">
        <p14:creationId xmlns:p14="http://schemas.microsoft.com/office/powerpoint/2010/main" val="10086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07009A-79DA-E546-B456-60111756B045}"/>
              </a:ext>
            </a:extLst>
          </p:cNvPr>
          <p:cNvSpPr>
            <a:spLocks noGrp="1"/>
          </p:cNvSpPr>
          <p:nvPr>
            <p:ph type="title"/>
          </p:nvPr>
        </p:nvSpPr>
        <p:spPr>
          <a:xfrm>
            <a:off x="833002" y="448253"/>
            <a:ext cx="10520702" cy="1325563"/>
          </a:xfrm>
        </p:spPr>
        <p:txBody>
          <a:bodyPr>
            <a:normAutofit/>
          </a:bodyPr>
          <a:lstStyle/>
          <a:p>
            <a:r>
              <a:rPr lang="en-US" dirty="0">
                <a:latin typeface="Iowan Old Style Roman" panose="02040602040506020204" pitchFamily="18" charset="77"/>
              </a:rPr>
              <a:t>Gameplay</a:t>
            </a:r>
          </a:p>
        </p:txBody>
      </p:sp>
      <p:sp>
        <p:nvSpPr>
          <p:cNvPr id="3" name="Content Placeholder 2">
            <a:extLst>
              <a:ext uri="{FF2B5EF4-FFF2-40B4-BE49-F238E27FC236}">
                <a16:creationId xmlns:a16="http://schemas.microsoft.com/office/drawing/2014/main" id="{0123F742-AABA-044A-AD18-D8A349813527}"/>
              </a:ext>
            </a:extLst>
          </p:cNvPr>
          <p:cNvSpPr>
            <a:spLocks noGrp="1"/>
          </p:cNvSpPr>
          <p:nvPr>
            <p:ph idx="1"/>
          </p:nvPr>
        </p:nvSpPr>
        <p:spPr>
          <a:xfrm>
            <a:off x="838200" y="2191807"/>
            <a:ext cx="4936067" cy="3985155"/>
          </a:xfrm>
        </p:spPr>
        <p:txBody>
          <a:bodyPr>
            <a:normAutofit fontScale="92500" lnSpcReduction="10000"/>
          </a:bodyPr>
          <a:lstStyle/>
          <a:p>
            <a:r>
              <a:rPr lang="en-US" sz="1700" dirty="0">
                <a:latin typeface="Iowan Old Style Roman" panose="02040602040506020204" pitchFamily="18" charset="77"/>
              </a:rPr>
              <a:t>Diff game modes (DLCs) and 3 levels of difficulty</a:t>
            </a:r>
          </a:p>
          <a:p>
            <a:r>
              <a:rPr lang="en-US" sz="1700" dirty="0">
                <a:latin typeface="Iowan Old Style Roman" panose="02040602040506020204" pitchFamily="18" charset="77"/>
              </a:rPr>
              <a:t>Setting: the 1940s–early 1950s era of Empire Bay</a:t>
            </a:r>
          </a:p>
          <a:p>
            <a:r>
              <a:rPr lang="en-US" sz="1700" dirty="0">
                <a:latin typeface="Iowan Old Style Roman" panose="02040602040506020204" pitchFamily="18" charset="77"/>
              </a:rPr>
              <a:t>Change characters clothes/car/weapons</a:t>
            </a:r>
          </a:p>
          <a:p>
            <a:r>
              <a:rPr lang="en-US" sz="1700" dirty="0">
                <a:latin typeface="Iowan Old Style Roman" panose="02040602040506020204" pitchFamily="18" charset="77"/>
              </a:rPr>
              <a:t>Drive/walk to missions and complete them</a:t>
            </a:r>
          </a:p>
          <a:p>
            <a:r>
              <a:rPr lang="en-US" sz="1700" dirty="0">
                <a:latin typeface="Iowan Old Style Roman" panose="02040602040506020204" pitchFamily="18" charset="77"/>
              </a:rPr>
              <a:t>Avoid the cops/gangsters on streets.</a:t>
            </a:r>
          </a:p>
          <a:p>
            <a:r>
              <a:rPr lang="en-US" sz="1700" dirty="0">
                <a:latin typeface="Iowan Old Style Roman" panose="02040602040506020204" pitchFamily="18" charset="77"/>
              </a:rPr>
              <a:t>Many firearms from the previous game return. The game’s cutscenes are created by the game engine in real-time. </a:t>
            </a:r>
          </a:p>
          <a:p>
            <a:r>
              <a:rPr lang="en-US" sz="1700" dirty="0">
                <a:latin typeface="Iowan Old Style Roman" panose="02040602040506020204" pitchFamily="18" charset="77"/>
              </a:rPr>
              <a:t>The game features three different in-game radio stations (Empire Central Radio, Empire Classic Radio and Delta Radio) with licensed music, news, and commercials. </a:t>
            </a:r>
          </a:p>
          <a:p>
            <a:r>
              <a:rPr lang="en-US" sz="1700" dirty="0">
                <a:latin typeface="Iowan Old Style Roman" panose="02040602040506020204" pitchFamily="18" charset="77"/>
              </a:rPr>
              <a:t>The radio stations include music from different genres including rock and roll, big band, rhythm and blues and doo-wop, with licensed songs.</a:t>
            </a:r>
            <a:endParaRPr lang="en-US" sz="1700" dirty="0"/>
          </a:p>
        </p:txBody>
      </p:sp>
      <p:pic>
        <p:nvPicPr>
          <p:cNvPr id="4100" name="Picture 4" descr="Empire Bay | Mafia Wiki | Fandom">
            <a:extLst>
              <a:ext uri="{FF2B5EF4-FFF2-40B4-BE49-F238E27FC236}">
                <a16:creationId xmlns:a16="http://schemas.microsoft.com/office/drawing/2014/main" id="{B0A2061C-1BB1-5F48-A507-F6DCF694DA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55746" y="2191807"/>
            <a:ext cx="4859946" cy="398515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Recording Sep 14, 2021 at 11:13:04 AM" descr="Audio Recording Sep 14, 2021 at 11:13:04 AM">
            <a:hlinkClick r:id="" action="ppaction://media"/>
            <a:extLst>
              <a:ext uri="{FF2B5EF4-FFF2-40B4-BE49-F238E27FC236}">
                <a16:creationId xmlns:a16="http://schemas.microsoft.com/office/drawing/2014/main" id="{444ECFA8-FBC1-9A4E-86D8-EA18CE248A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829" y="41853"/>
            <a:ext cx="812800" cy="812800"/>
          </a:xfrm>
          <a:prstGeom prst="rect">
            <a:avLst/>
          </a:prstGeom>
        </p:spPr>
      </p:pic>
    </p:spTree>
    <p:extLst>
      <p:ext uri="{BB962C8B-B14F-4D97-AF65-F5344CB8AC3E}">
        <p14:creationId xmlns:p14="http://schemas.microsoft.com/office/powerpoint/2010/main" val="25268753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6"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Mafia 2 Remastered Screenshots (Definitive Edition) - YouTube">
            <a:extLst>
              <a:ext uri="{FF2B5EF4-FFF2-40B4-BE49-F238E27FC236}">
                <a16:creationId xmlns:a16="http://schemas.microsoft.com/office/drawing/2014/main" id="{E354FEC9-E3ED-9142-ACB4-8E5A328F39FD}"/>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D7956BA-92DD-3E40-98D9-0C8DD5BA2FB0}"/>
              </a:ext>
            </a:extLst>
          </p:cNvPr>
          <p:cNvSpPr>
            <a:spLocks noGrp="1"/>
          </p:cNvSpPr>
          <p:nvPr>
            <p:ph idx="1"/>
          </p:nvPr>
        </p:nvSpPr>
        <p:spPr>
          <a:xfrm>
            <a:off x="622300" y="469900"/>
            <a:ext cx="5041900" cy="5707063"/>
          </a:xfrm>
          <a:solidFill>
            <a:schemeClr val="tx1">
              <a:alpha val="82000"/>
            </a:schemeClr>
          </a:solidFill>
        </p:spPr>
        <p:txBody>
          <a:bodyPr>
            <a:normAutofit/>
          </a:bodyPr>
          <a:lstStyle/>
          <a:p>
            <a:endParaRPr lang="en-US" sz="1800" dirty="0">
              <a:solidFill>
                <a:schemeClr val="bg1"/>
              </a:solidFill>
              <a:latin typeface="Iowan Old Style Roman" panose="02040602040506020204" pitchFamily="18" charset="77"/>
            </a:endParaRPr>
          </a:p>
          <a:p>
            <a:r>
              <a:rPr lang="en-US" sz="1800" dirty="0">
                <a:solidFill>
                  <a:schemeClr val="bg1"/>
                </a:solidFill>
                <a:latin typeface="Iowan Old Style Roman" panose="02040602040506020204" pitchFamily="18" charset="77"/>
              </a:rPr>
              <a:t>Scoring</a:t>
            </a:r>
          </a:p>
          <a:p>
            <a:pPr lvl="1"/>
            <a:r>
              <a:rPr lang="en-US" sz="1800" dirty="0">
                <a:solidFill>
                  <a:schemeClr val="bg1"/>
                </a:solidFill>
                <a:latin typeface="Iowan Old Style Roman" panose="02040602040506020204" pitchFamily="18" charset="77"/>
              </a:rPr>
              <a:t>You progress through storyline and get awarded when you complete  some missions. Awards are typically money.</a:t>
            </a:r>
          </a:p>
          <a:p>
            <a:r>
              <a:rPr lang="en-US" sz="1800" dirty="0">
                <a:solidFill>
                  <a:schemeClr val="bg1"/>
                </a:solidFill>
                <a:latin typeface="Iowan Old Style Roman" panose="02040602040506020204" pitchFamily="18" charset="77"/>
              </a:rPr>
              <a:t>Artwork:</a:t>
            </a:r>
          </a:p>
          <a:p>
            <a:pPr lvl="1"/>
            <a:r>
              <a:rPr lang="en-US" sz="1800" dirty="0">
                <a:solidFill>
                  <a:schemeClr val="bg1"/>
                </a:solidFill>
                <a:latin typeface="Iowan Old Style Roman" panose="02040602040506020204" pitchFamily="18" charset="77"/>
              </a:rPr>
              <a:t>Cars, buildings, people, look realistic.</a:t>
            </a:r>
          </a:p>
          <a:p>
            <a:pPr lvl="1"/>
            <a:r>
              <a:rPr lang="en-US" sz="1800" dirty="0">
                <a:solidFill>
                  <a:schemeClr val="bg1"/>
                </a:solidFill>
                <a:latin typeface="Iowan Old Style Roman" panose="02040602040506020204" pitchFamily="18" charset="77"/>
              </a:rPr>
              <a:t>Animation and cutscenes is kind of off.</a:t>
            </a:r>
          </a:p>
          <a:p>
            <a:pPr lvl="1"/>
            <a:r>
              <a:rPr lang="en-US" sz="1800" dirty="0">
                <a:solidFill>
                  <a:schemeClr val="bg1"/>
                </a:solidFill>
                <a:latin typeface="Iowan Old Style Roman" panose="02040602040506020204" pitchFamily="18" charset="77"/>
              </a:rPr>
              <a:t>City looks very detailed and close enough to the reality.</a:t>
            </a:r>
          </a:p>
          <a:p>
            <a:r>
              <a:rPr lang="en-US" sz="1800" dirty="0">
                <a:solidFill>
                  <a:schemeClr val="bg1"/>
                </a:solidFill>
                <a:latin typeface="Iowan Old Style Roman" panose="02040602040506020204" pitchFamily="18" charset="77"/>
              </a:rPr>
              <a:t>Sound &amp; Music:</a:t>
            </a:r>
          </a:p>
          <a:p>
            <a:pPr lvl="1"/>
            <a:r>
              <a:rPr lang="en-US" sz="1800" dirty="0">
                <a:solidFill>
                  <a:schemeClr val="bg1"/>
                </a:solidFill>
                <a:latin typeface="Iowan Old Style Roman" panose="02040602040506020204" pitchFamily="18" charset="77"/>
              </a:rPr>
              <a:t>Music is played on radio when you drive.</a:t>
            </a:r>
          </a:p>
          <a:p>
            <a:pPr lvl="1"/>
            <a:r>
              <a:rPr lang="en-US" sz="1800" dirty="0">
                <a:solidFill>
                  <a:schemeClr val="bg1"/>
                </a:solidFill>
                <a:latin typeface="Iowan Old Style Roman" panose="02040602040506020204" pitchFamily="18" charset="77"/>
              </a:rPr>
              <a:t>Choice of music is brilliant, matches time period.</a:t>
            </a:r>
          </a:p>
          <a:p>
            <a:pPr lvl="1"/>
            <a:r>
              <a:rPr lang="en-US" sz="1800" dirty="0">
                <a:solidFill>
                  <a:schemeClr val="bg1"/>
                </a:solidFill>
                <a:latin typeface="Iowan Old Style Roman" panose="02040602040506020204" pitchFamily="18" charset="77"/>
              </a:rPr>
              <a:t>Sound affects are accurate and very realistic.</a:t>
            </a:r>
          </a:p>
          <a:p>
            <a:pPr lvl="2"/>
            <a:r>
              <a:rPr lang="en-US" sz="1800" dirty="0">
                <a:solidFill>
                  <a:schemeClr val="bg1"/>
                </a:solidFill>
                <a:latin typeface="Iowan Old Style Roman" panose="02040602040506020204" pitchFamily="18" charset="77"/>
              </a:rPr>
              <a:t>Cars, weapons, door opening, etc.</a:t>
            </a:r>
          </a:p>
          <a:p>
            <a:endParaRPr lang="en-US" sz="1100" dirty="0"/>
          </a:p>
        </p:txBody>
      </p:sp>
      <p:pic>
        <p:nvPicPr>
          <p:cNvPr id="8200" name="Picture 8" descr="Mafia II Screenshots for Windows - MobyGames">
            <a:extLst>
              <a:ext uri="{FF2B5EF4-FFF2-40B4-BE49-F238E27FC236}">
                <a16:creationId xmlns:a16="http://schemas.microsoft.com/office/drawing/2014/main" id="{32179B35-C04F-7949-9926-E851B86651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28" r="10204"/>
          <a:stretch/>
        </p:blipFill>
        <p:spPr bwMode="auto">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Slideshow: Mafia 2: Definitive Edition Screenshots">
            <a:extLst>
              <a:ext uri="{FF2B5EF4-FFF2-40B4-BE49-F238E27FC236}">
                <a16:creationId xmlns:a16="http://schemas.microsoft.com/office/drawing/2014/main" id="{4C9982E4-21FF-AB4D-AAA6-682B2971D3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32" r="19208"/>
          <a:stretch/>
        </p:blipFill>
        <p:spPr bwMode="auto">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8202" name="Picture 10" descr="Mafia II (2010) promotional art - MobyGames">
            <a:extLst>
              <a:ext uri="{FF2B5EF4-FFF2-40B4-BE49-F238E27FC236}">
                <a16:creationId xmlns:a16="http://schemas.microsoft.com/office/drawing/2014/main" id="{FCB64039-9EE0-DA4A-8EDA-682D34A5FE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7803" b="2"/>
          <a:stretch/>
        </p:blipFill>
        <p:spPr bwMode="auto">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pic>
        <p:nvPicPr>
          <p:cNvPr id="2" name="Audio Recording Sep 13, 2021 at 2:57:42 PM" descr="Audio Recording Sep 13, 2021 at 2:57:42 PM">
            <a:hlinkClick r:id="" action="ppaction://media"/>
            <a:extLst>
              <a:ext uri="{FF2B5EF4-FFF2-40B4-BE49-F238E27FC236}">
                <a16:creationId xmlns:a16="http://schemas.microsoft.com/office/drawing/2014/main" id="{89FC67A2-B90E-CD49-8F74-3F51328127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63500"/>
            <a:ext cx="812800" cy="812800"/>
          </a:xfrm>
          <a:prstGeom prst="rect">
            <a:avLst/>
          </a:prstGeom>
        </p:spPr>
      </p:pic>
    </p:spTree>
    <p:extLst>
      <p:ext uri="{BB962C8B-B14F-4D97-AF65-F5344CB8AC3E}">
        <p14:creationId xmlns:p14="http://schemas.microsoft.com/office/powerpoint/2010/main" val="541426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E1660-1580-B246-831C-9E1FAC33C6CC}"/>
              </a:ext>
            </a:extLst>
          </p:cNvPr>
          <p:cNvSpPr>
            <a:spLocks noGrp="1"/>
          </p:cNvSpPr>
          <p:nvPr>
            <p:ph type="title"/>
          </p:nvPr>
        </p:nvSpPr>
        <p:spPr>
          <a:xfrm>
            <a:off x="841247" y="474146"/>
            <a:ext cx="10515593" cy="1197864"/>
          </a:xfrm>
        </p:spPr>
        <p:txBody>
          <a:bodyPr>
            <a:normAutofit/>
          </a:bodyPr>
          <a:lstStyle/>
          <a:p>
            <a:r>
              <a:rPr lang="en-US" dirty="0">
                <a:latin typeface="Iowan Old Style Roman" panose="02040602040506020204" pitchFamily="18" charset="77"/>
              </a:rPr>
              <a:t>Special Features</a:t>
            </a:r>
          </a:p>
        </p:txBody>
      </p:sp>
      <p:sp>
        <p:nvSpPr>
          <p:cNvPr id="73"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afia 2 Title Theme Animatic (2010, 2K Czech) - YouTube">
            <a:extLst>
              <a:ext uri="{FF2B5EF4-FFF2-40B4-BE49-F238E27FC236}">
                <a16:creationId xmlns:a16="http://schemas.microsoft.com/office/drawing/2014/main" id="{DCF67012-18C2-D242-A9EE-84C157A757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6" r="11048" b="-2"/>
          <a:stretch/>
        </p:blipFill>
        <p:spPr bwMode="auto">
          <a:xfrm>
            <a:off x="835153" y="2002117"/>
            <a:ext cx="6215794" cy="41715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BF6A432-BCF4-B644-A67B-E75A20053A76}"/>
              </a:ext>
            </a:extLst>
          </p:cNvPr>
          <p:cNvSpPr>
            <a:spLocks noGrp="1"/>
          </p:cNvSpPr>
          <p:nvPr>
            <p:ph idx="1"/>
          </p:nvPr>
        </p:nvSpPr>
        <p:spPr>
          <a:xfrm>
            <a:off x="7525307" y="1485854"/>
            <a:ext cx="4189285" cy="5537200"/>
          </a:xfrm>
        </p:spPr>
        <p:txBody>
          <a:bodyPr anchor="ctr">
            <a:normAutofit/>
          </a:bodyPr>
          <a:lstStyle/>
          <a:p>
            <a:r>
              <a:rPr lang="en-US" sz="1800" dirty="0">
                <a:latin typeface="Iowan Old Style Roman" panose="02040602040506020204" pitchFamily="18" charset="77"/>
              </a:rPr>
              <a:t>DLCs</a:t>
            </a:r>
          </a:p>
          <a:p>
            <a:pPr lvl="1"/>
            <a:r>
              <a:rPr lang="en-US" sz="1600" dirty="0">
                <a:latin typeface="Iowan Old Style Roman" panose="02040602040506020204" pitchFamily="18" charset="77"/>
              </a:rPr>
              <a:t>The Betrayal of Jimmy</a:t>
            </a:r>
          </a:p>
          <a:p>
            <a:pPr lvl="1"/>
            <a:r>
              <a:rPr lang="en-US" sz="1600" dirty="0">
                <a:latin typeface="Iowan Old Style Roman" panose="02040602040506020204" pitchFamily="18" charset="77"/>
              </a:rPr>
              <a:t>Jimmy’s Vendetta</a:t>
            </a:r>
          </a:p>
          <a:p>
            <a:pPr lvl="1"/>
            <a:r>
              <a:rPr lang="en-US" sz="1600" dirty="0">
                <a:latin typeface="Iowan Old Style Roman" panose="02040602040506020204" pitchFamily="18" charset="77"/>
              </a:rPr>
              <a:t>Joe’s Adventures</a:t>
            </a:r>
          </a:p>
          <a:p>
            <a:pPr lvl="1"/>
            <a:r>
              <a:rPr lang="en-US" sz="1600" dirty="0">
                <a:latin typeface="Iowan Old Style Roman" panose="02040602040506020204" pitchFamily="18" charset="77"/>
              </a:rPr>
              <a:t>Bonus Content Packs (Greaser Pack, Renegade Pack, Vegas Pack, and War Hero Pack). Bonus pack content will unlock through chapter completion of the main story.</a:t>
            </a:r>
          </a:p>
          <a:p>
            <a:endParaRPr lang="en-US" sz="1600" dirty="0">
              <a:latin typeface="Iowan Old Style Roman" panose="02040602040506020204" pitchFamily="18" charset="77"/>
            </a:endParaRPr>
          </a:p>
          <a:p>
            <a:r>
              <a:rPr lang="en-US" sz="1800" dirty="0">
                <a:latin typeface="Iowan Old Style Roman" panose="02040602040506020204" pitchFamily="18" charset="77"/>
              </a:rPr>
              <a:t>Alternative Editions</a:t>
            </a:r>
          </a:p>
          <a:p>
            <a:pPr lvl="1"/>
            <a:r>
              <a:rPr lang="en-US" sz="1600" dirty="0">
                <a:latin typeface="Iowan Old Style Roman" panose="02040602040506020204" pitchFamily="18" charset="77"/>
              </a:rPr>
              <a:t>Mafia 2: Collector’s Edition</a:t>
            </a:r>
          </a:p>
          <a:p>
            <a:pPr lvl="1"/>
            <a:r>
              <a:rPr lang="en-US" sz="1600" dirty="0">
                <a:latin typeface="Iowan Old Style Roman" panose="02040602040506020204" pitchFamily="18" charset="77"/>
              </a:rPr>
              <a:t>Mafia 2: Special Extended Edition</a:t>
            </a:r>
          </a:p>
          <a:p>
            <a:endParaRPr lang="en-US" sz="1600" dirty="0">
              <a:latin typeface="Iowan Old Style Roman" panose="02040602040506020204" pitchFamily="18" charset="77"/>
            </a:endParaRPr>
          </a:p>
          <a:p>
            <a:r>
              <a:rPr lang="en-US" sz="1800" dirty="0">
                <a:latin typeface="Iowan Old Style Roman" panose="02040602040506020204" pitchFamily="18" charset="77"/>
              </a:rPr>
              <a:t>Mobile Version</a:t>
            </a:r>
          </a:p>
          <a:p>
            <a:endParaRPr lang="en-US" sz="1400" dirty="0"/>
          </a:p>
          <a:p>
            <a:endParaRPr lang="en-US" sz="1400" dirty="0"/>
          </a:p>
        </p:txBody>
      </p:sp>
      <p:pic>
        <p:nvPicPr>
          <p:cNvPr id="4" name="Audio Recording Sep 13, 2021 at 2:58:18 PM" descr="Audio Recording Sep 13, 2021 at 2:58:18 PM">
            <a:hlinkClick r:id="" action="ppaction://media"/>
            <a:extLst>
              <a:ext uri="{FF2B5EF4-FFF2-40B4-BE49-F238E27FC236}">
                <a16:creationId xmlns:a16="http://schemas.microsoft.com/office/drawing/2014/main" id="{ED3F34D4-520E-6544-A2AA-393049698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566" y="86731"/>
            <a:ext cx="812800" cy="812800"/>
          </a:xfrm>
          <a:prstGeom prst="rect">
            <a:avLst/>
          </a:prstGeom>
        </p:spPr>
      </p:pic>
    </p:spTree>
    <p:extLst>
      <p:ext uri="{BB962C8B-B14F-4D97-AF65-F5344CB8AC3E}">
        <p14:creationId xmlns:p14="http://schemas.microsoft.com/office/powerpoint/2010/main" val="40309075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DCB33C-A310-5B4F-BD36-ED02BAF9BB07}"/>
              </a:ext>
            </a:extLst>
          </p:cNvPr>
          <p:cNvSpPr>
            <a:spLocks noGrp="1"/>
          </p:cNvSpPr>
          <p:nvPr>
            <p:ph idx="1"/>
          </p:nvPr>
        </p:nvSpPr>
        <p:spPr>
          <a:xfrm>
            <a:off x="426785" y="2787656"/>
            <a:ext cx="4310315" cy="3871262"/>
          </a:xfrm>
        </p:spPr>
        <p:txBody>
          <a:bodyPr>
            <a:normAutofit/>
          </a:bodyPr>
          <a:lstStyle/>
          <a:p>
            <a:r>
              <a:rPr lang="en-US" sz="1800" dirty="0">
                <a:latin typeface="Iowan Old Style Roman" panose="02040602040506020204" pitchFamily="18" charset="77"/>
              </a:rPr>
              <a:t>Manual</a:t>
            </a:r>
          </a:p>
          <a:p>
            <a:pPr lvl="1"/>
            <a:r>
              <a:rPr lang="en-US" sz="1600" dirty="0">
                <a:latin typeface="Iowan Old Style Roman" panose="02040602040506020204" pitchFamily="18" charset="77"/>
              </a:rPr>
              <a:t>Setting Up</a:t>
            </a:r>
          </a:p>
          <a:p>
            <a:pPr lvl="1"/>
            <a:r>
              <a:rPr lang="en-US" sz="1600" dirty="0">
                <a:latin typeface="Iowan Old Style Roman" panose="02040602040506020204" pitchFamily="18" charset="77"/>
              </a:rPr>
              <a:t>Saving Game/ How to Play</a:t>
            </a:r>
          </a:p>
          <a:p>
            <a:pPr lvl="1"/>
            <a:r>
              <a:rPr lang="en-US" sz="1600" dirty="0">
                <a:latin typeface="Iowan Old Style Roman" panose="02040602040506020204" pitchFamily="18" charset="77"/>
              </a:rPr>
              <a:t>Character &amp; Weapon descriptions</a:t>
            </a:r>
          </a:p>
          <a:p>
            <a:pPr lvl="1"/>
            <a:r>
              <a:rPr lang="en-US" sz="1600" dirty="0">
                <a:latin typeface="Iowan Old Style Roman" panose="02040602040506020204" pitchFamily="18" charset="77"/>
              </a:rPr>
              <a:t>City map </a:t>
            </a:r>
          </a:p>
          <a:p>
            <a:pPr lvl="1"/>
            <a:r>
              <a:rPr lang="en-US" sz="1600" dirty="0">
                <a:latin typeface="Iowan Old Style Roman" panose="02040602040506020204" pitchFamily="18" charset="77"/>
              </a:rPr>
              <a:t>Controls</a:t>
            </a:r>
          </a:p>
          <a:p>
            <a:endParaRPr lang="en-US" sz="1800" dirty="0">
              <a:latin typeface="Iowan Old Style Roman" panose="02040602040506020204" pitchFamily="18" charset="77"/>
            </a:endParaRPr>
          </a:p>
          <a:p>
            <a:r>
              <a:rPr lang="en-US" sz="1800" dirty="0">
                <a:latin typeface="Iowan Old Style Roman" panose="02040602040506020204" pitchFamily="18" charset="77"/>
              </a:rPr>
              <a:t>Bugs</a:t>
            </a:r>
          </a:p>
          <a:p>
            <a:pPr lvl="1"/>
            <a:r>
              <a:rPr lang="en-US" sz="1600" dirty="0">
                <a:latin typeface="Iowan Old Style Roman" panose="02040602040506020204" pitchFamily="18" charset="77"/>
              </a:rPr>
              <a:t>Joe’s apartment door not opening</a:t>
            </a:r>
          </a:p>
          <a:p>
            <a:pPr lvl="1"/>
            <a:r>
              <a:rPr lang="en-US" sz="1600" dirty="0">
                <a:latin typeface="Iowan Old Style Roman" panose="02040602040506020204" pitchFamily="18" charset="77"/>
              </a:rPr>
              <a:t>Infinite loading screen</a:t>
            </a:r>
          </a:p>
          <a:p>
            <a:pPr lvl="1"/>
            <a:r>
              <a:rPr lang="en-US" sz="1600" dirty="0">
                <a:latin typeface="Iowan Old Style Roman" panose="02040602040506020204" pitchFamily="18" charset="77"/>
              </a:rPr>
              <a:t>Stuck in slow motion when being chased by police</a:t>
            </a:r>
          </a:p>
          <a:p>
            <a:endParaRPr lang="en-US" sz="1700" dirty="0"/>
          </a:p>
        </p:txBody>
      </p:sp>
      <p:pic>
        <p:nvPicPr>
          <p:cNvPr id="6146" name="Picture 2" descr="Empire Bay map | City, Map, Empire">
            <a:extLst>
              <a:ext uri="{FF2B5EF4-FFF2-40B4-BE49-F238E27FC236}">
                <a16:creationId xmlns:a16="http://schemas.microsoft.com/office/drawing/2014/main" id="{6883A568-643A-D341-82E0-88F09820BC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8" r="9929" b="-1"/>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Graphical user interface, website&#10;&#10;Description automatically generated">
            <a:extLst>
              <a:ext uri="{FF2B5EF4-FFF2-40B4-BE49-F238E27FC236}">
                <a16:creationId xmlns:a16="http://schemas.microsoft.com/office/drawing/2014/main" id="{80800E65-23A8-AA42-9785-0F90294322EE}"/>
              </a:ext>
            </a:extLst>
          </p:cNvPr>
          <p:cNvPicPr>
            <a:picLocks noChangeAspect="1"/>
          </p:cNvPicPr>
          <p:nvPr/>
        </p:nvPicPr>
        <p:blipFill>
          <a:blip r:embed="rId5"/>
          <a:stretch>
            <a:fillRect/>
          </a:stretch>
        </p:blipFill>
        <p:spPr>
          <a:xfrm>
            <a:off x="426785" y="199082"/>
            <a:ext cx="4213225" cy="2426818"/>
          </a:xfrm>
          <a:prstGeom prst="rect">
            <a:avLst/>
          </a:prstGeom>
        </p:spPr>
      </p:pic>
      <p:pic>
        <p:nvPicPr>
          <p:cNvPr id="2" name="Audio Recording Sep 13, 2021 at 2:59:20 PM" descr="Audio Recording Sep 13, 2021 at 2:59:20 PM">
            <a:hlinkClick r:id="" action="ppaction://media"/>
            <a:extLst>
              <a:ext uri="{FF2B5EF4-FFF2-40B4-BE49-F238E27FC236}">
                <a16:creationId xmlns:a16="http://schemas.microsoft.com/office/drawing/2014/main" id="{E0E623A8-F5BA-DE4E-B4F8-2120C2F3BF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9732" y="771522"/>
            <a:ext cx="812800" cy="812800"/>
          </a:xfrm>
          <a:prstGeom prst="rect">
            <a:avLst/>
          </a:prstGeom>
        </p:spPr>
      </p:pic>
    </p:spTree>
    <p:extLst>
      <p:ext uri="{BB962C8B-B14F-4D97-AF65-F5344CB8AC3E}">
        <p14:creationId xmlns:p14="http://schemas.microsoft.com/office/powerpoint/2010/main" val="35233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6A19-8F01-594F-ADFA-4534FAD75DBD}"/>
              </a:ext>
            </a:extLst>
          </p:cNvPr>
          <p:cNvSpPr>
            <a:spLocks noGrp="1"/>
          </p:cNvSpPr>
          <p:nvPr>
            <p:ph type="title"/>
          </p:nvPr>
        </p:nvSpPr>
        <p:spPr>
          <a:xfrm>
            <a:off x="838200" y="2766218"/>
            <a:ext cx="10515600" cy="1325563"/>
          </a:xfrm>
        </p:spPr>
        <p:txBody>
          <a:bodyPr/>
          <a:lstStyle/>
          <a:p>
            <a:pPr algn="ctr"/>
            <a:r>
              <a:rPr lang="en-US" dirty="0">
                <a:solidFill>
                  <a:schemeClr val="bg1"/>
                </a:solidFill>
                <a:latin typeface="Iowan Old Style Roman" panose="02040602040506020204" pitchFamily="18" charset="77"/>
              </a:rPr>
              <a:t>Game Review</a:t>
            </a:r>
          </a:p>
        </p:txBody>
      </p:sp>
    </p:spTree>
    <p:extLst>
      <p:ext uri="{BB962C8B-B14F-4D97-AF65-F5344CB8AC3E}">
        <p14:creationId xmlns:p14="http://schemas.microsoft.com/office/powerpoint/2010/main" val="115829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24" name="Freeform: Shape 138">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5" name="Freeform: Shape 140">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top 10 best mafia 2 cars cossack | Mafia 2, Antique cars, Strange cars">
            <a:extLst>
              <a:ext uri="{FF2B5EF4-FFF2-40B4-BE49-F238E27FC236}">
                <a16:creationId xmlns:a16="http://schemas.microsoft.com/office/drawing/2014/main" id="{CD9E7C93-30B9-3045-BD1C-F66586895C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4" r="16005" b="-1"/>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9222" name="Picture 6" descr="Mafia 2 – 1953 Chevrolet Corvette Car Mod - Mafia Game Mods">
            <a:extLst>
              <a:ext uri="{FF2B5EF4-FFF2-40B4-BE49-F238E27FC236}">
                <a16:creationId xmlns:a16="http://schemas.microsoft.com/office/drawing/2014/main" id="{EB3F9D5C-5D97-0E4B-A991-3F5CC74DAC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88" r="21542" b="2"/>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9218" name="Picture 2" descr="Mafia II: New screenshots released">
            <a:extLst>
              <a:ext uri="{FF2B5EF4-FFF2-40B4-BE49-F238E27FC236}">
                <a16:creationId xmlns:a16="http://schemas.microsoft.com/office/drawing/2014/main" id="{BF566F73-0669-C347-A624-ECE6111F06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89" r="6211" b="-1"/>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7C41BD3-3743-6F40-B3CB-484ED3B2431C}"/>
              </a:ext>
            </a:extLst>
          </p:cNvPr>
          <p:cNvSpPr>
            <a:spLocks noGrp="1"/>
          </p:cNvSpPr>
          <p:nvPr>
            <p:ph idx="1"/>
          </p:nvPr>
        </p:nvSpPr>
        <p:spPr>
          <a:xfrm>
            <a:off x="7002817" y="1449614"/>
            <a:ext cx="4668256" cy="4785146"/>
          </a:xfrm>
        </p:spPr>
        <p:txBody>
          <a:bodyPr anchor="t">
            <a:noAutofit/>
          </a:bodyPr>
          <a:lstStyle/>
          <a:p>
            <a:r>
              <a:rPr lang="en-US" sz="2000" dirty="0">
                <a:latin typeface="Iowan Old Style Roman" panose="02040602040506020204" pitchFamily="18" charset="77"/>
              </a:rPr>
              <a:t>What is good about the game?</a:t>
            </a:r>
          </a:p>
          <a:p>
            <a:pPr lvl="1"/>
            <a:r>
              <a:rPr lang="en-US" sz="2000" dirty="0">
                <a:latin typeface="Iowan Old Style Roman" panose="02040602040506020204" pitchFamily="18" charset="77"/>
              </a:rPr>
              <a:t>Driving around when not on task</a:t>
            </a:r>
          </a:p>
          <a:p>
            <a:pPr lvl="1"/>
            <a:r>
              <a:rPr lang="en-US" sz="2000" dirty="0">
                <a:latin typeface="Iowan Old Style Roman" panose="02040602040506020204" pitchFamily="18" charset="77"/>
              </a:rPr>
              <a:t>Realistic environment</a:t>
            </a:r>
          </a:p>
          <a:p>
            <a:pPr lvl="1"/>
            <a:r>
              <a:rPr lang="en-US" sz="2000" dirty="0">
                <a:latin typeface="Iowan Old Style Roman" panose="02040602040506020204" pitchFamily="18" charset="77"/>
              </a:rPr>
              <a:t>Storyline goes well with gameplay</a:t>
            </a:r>
          </a:p>
          <a:p>
            <a:pPr lvl="1"/>
            <a:r>
              <a:rPr lang="en-US" sz="2000" dirty="0">
                <a:latin typeface="Iowan Old Style Roman" panose="02040602040506020204" pitchFamily="18" charset="77"/>
              </a:rPr>
              <a:t>Music, cars, and clothes match the time period.</a:t>
            </a:r>
          </a:p>
          <a:p>
            <a:pPr lvl="1"/>
            <a:r>
              <a:rPr lang="en-US" sz="2000" dirty="0">
                <a:latin typeface="Iowan Old Style Roman" panose="02040602040506020204" pitchFamily="18" charset="77"/>
              </a:rPr>
              <a:t>Appropriate difficulty</a:t>
            </a:r>
          </a:p>
          <a:p>
            <a:endParaRPr lang="en-US" sz="2000" dirty="0">
              <a:latin typeface="Iowan Old Style Roman" panose="02040602040506020204" pitchFamily="18" charset="77"/>
            </a:endParaRPr>
          </a:p>
          <a:p>
            <a:r>
              <a:rPr lang="en-US" sz="2000" dirty="0">
                <a:latin typeface="Iowan Old Style Roman" panose="02040602040506020204" pitchFamily="18" charset="77"/>
              </a:rPr>
              <a:t>What is bad about the game?</a:t>
            </a:r>
          </a:p>
          <a:p>
            <a:pPr lvl="1"/>
            <a:r>
              <a:rPr lang="en-US" sz="2000" dirty="0">
                <a:latin typeface="Iowan Old Style Roman" panose="02040602040506020204" pitchFamily="18" charset="77"/>
              </a:rPr>
              <a:t>Forced to drive to task</a:t>
            </a:r>
          </a:p>
          <a:p>
            <a:pPr lvl="1"/>
            <a:r>
              <a:rPr lang="en-US" sz="2000" dirty="0">
                <a:latin typeface="Iowan Old Style Roman" panose="02040602040506020204" pitchFamily="18" charset="77"/>
              </a:rPr>
              <a:t>Animations in cutscenes/video clips were acceptable.</a:t>
            </a:r>
          </a:p>
          <a:p>
            <a:pPr lvl="1"/>
            <a:r>
              <a:rPr lang="en-US" sz="2000" dirty="0">
                <a:latin typeface="Iowan Old Style Roman" panose="02040602040506020204" pitchFamily="18" charset="77"/>
              </a:rPr>
              <a:t>Entry into some buildings.</a:t>
            </a:r>
          </a:p>
          <a:p>
            <a:pPr lvl="1"/>
            <a:r>
              <a:rPr lang="en-US" sz="2000" dirty="0">
                <a:latin typeface="Iowan Old Style Roman" panose="02040602040506020204" pitchFamily="18" charset="77"/>
              </a:rPr>
              <a:t>Not much car/clothes options</a:t>
            </a:r>
          </a:p>
        </p:txBody>
      </p:sp>
      <p:pic>
        <p:nvPicPr>
          <p:cNvPr id="2" name="Audio Recording Sep 13, 2021 at 3:05:42 PM" descr="Audio Recording Sep 13, 2021 at 3:05:42 PM">
            <a:hlinkClick r:id="" action="ppaction://media"/>
            <a:extLst>
              <a:ext uri="{FF2B5EF4-FFF2-40B4-BE49-F238E27FC236}">
                <a16:creationId xmlns:a16="http://schemas.microsoft.com/office/drawing/2014/main" id="{9243525A-D80A-B642-A8D0-B3D2A24760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4673" y="14287"/>
            <a:ext cx="812800" cy="812800"/>
          </a:xfrm>
          <a:prstGeom prst="rect">
            <a:avLst/>
          </a:prstGeom>
        </p:spPr>
      </p:pic>
    </p:spTree>
    <p:extLst>
      <p:ext uri="{BB962C8B-B14F-4D97-AF65-F5344CB8AC3E}">
        <p14:creationId xmlns:p14="http://schemas.microsoft.com/office/powerpoint/2010/main" val="408966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6" name="Picture 6" descr="Watch Dogs 2 User Screenshot #19 for PlayStation 4 - GameFAQs">
            <a:extLst>
              <a:ext uri="{FF2B5EF4-FFF2-40B4-BE49-F238E27FC236}">
                <a16:creationId xmlns:a16="http://schemas.microsoft.com/office/drawing/2014/main" id="{50E0AE61-11DB-A942-B264-C9D4D4F345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89" r="-3" b="28149"/>
          <a:stretch/>
        </p:blipFill>
        <p:spPr bwMode="auto">
          <a:xfrm>
            <a:off x="5926240" y="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noFill/>
          <a:extLst>
            <a:ext uri="{909E8E84-426E-40DD-AFC4-6F175D3DCCD1}">
              <a14:hiddenFill xmlns:a14="http://schemas.microsoft.com/office/drawing/2010/main">
                <a:solidFill>
                  <a:srgbClr val="FFFFFF"/>
                </a:solidFill>
              </a14:hiddenFill>
            </a:ext>
          </a:extLst>
        </p:spPr>
      </p:pic>
      <p:pic>
        <p:nvPicPr>
          <p:cNvPr id="10248" name="Picture 8" descr="Free Download Grand Theft Auto 5 PC Repack Highly Compressed Single Link">
            <a:extLst>
              <a:ext uri="{FF2B5EF4-FFF2-40B4-BE49-F238E27FC236}">
                <a16:creationId xmlns:a16="http://schemas.microsoft.com/office/drawing/2014/main" id="{9C231A79-F52B-D642-85CE-8176BC44FD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21960"/>
          <a:stretch/>
        </p:blipFill>
        <p:spPr bwMode="auto">
          <a:xfrm>
            <a:off x="6984273" y="2285990"/>
            <a:ext cx="5207727"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12 new pictures from Mafia 2">
            <a:extLst>
              <a:ext uri="{FF2B5EF4-FFF2-40B4-BE49-F238E27FC236}">
                <a16:creationId xmlns:a16="http://schemas.microsoft.com/office/drawing/2014/main" id="{11B7637A-FF9C-8A44-8B4F-CF7779BC53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73" b="8773"/>
          <a:stretch/>
        </p:blipFill>
        <p:spPr bwMode="auto">
          <a:xfrm>
            <a:off x="8047618" y="457199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noFill/>
          <a:extLst>
            <a:ext uri="{909E8E84-426E-40DD-AFC4-6F175D3DCCD1}">
              <a14:hiddenFill xmlns:a14="http://schemas.microsoft.com/office/drawing/2010/main">
                <a:solidFill>
                  <a:srgbClr val="FFFFFF"/>
                </a:solidFill>
              </a14:hiddenFill>
            </a:ext>
          </a:extLst>
        </p:spPr>
      </p:pic>
      <p:sp>
        <p:nvSpPr>
          <p:cNvPr id="77"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37E5032-5DCB-4E42-9156-CED1507845EB}"/>
              </a:ext>
            </a:extLst>
          </p:cNvPr>
          <p:cNvSpPr>
            <a:spLocks noGrp="1"/>
          </p:cNvSpPr>
          <p:nvPr>
            <p:ph idx="1"/>
          </p:nvPr>
        </p:nvSpPr>
        <p:spPr>
          <a:xfrm>
            <a:off x="838200" y="2021249"/>
            <a:ext cx="5707565" cy="4155713"/>
          </a:xfrm>
        </p:spPr>
        <p:txBody>
          <a:bodyPr>
            <a:normAutofit/>
          </a:bodyPr>
          <a:lstStyle/>
          <a:p>
            <a:r>
              <a:rPr lang="en-US" sz="2000" dirty="0">
                <a:latin typeface="Iowan Old Style Roman" panose="02040602040506020204" pitchFamily="18" charset="77"/>
              </a:rPr>
              <a:t>How does it compare to similar games in the same genre?</a:t>
            </a:r>
          </a:p>
          <a:p>
            <a:pPr lvl="1"/>
            <a:r>
              <a:rPr lang="en-US" sz="2000" dirty="0">
                <a:latin typeface="Iowan Old Style Roman" panose="02040602040506020204" pitchFamily="18" charset="77"/>
              </a:rPr>
              <a:t>Control the player to however you desire</a:t>
            </a:r>
          </a:p>
          <a:p>
            <a:pPr lvl="1"/>
            <a:r>
              <a:rPr lang="en-US" sz="2000" dirty="0">
                <a:latin typeface="Iowan Old Style Roman" panose="02040602040506020204" pitchFamily="18" charset="77"/>
              </a:rPr>
              <a:t>Similar to real life world</a:t>
            </a:r>
          </a:p>
          <a:p>
            <a:pPr marL="0" indent="0">
              <a:buNone/>
            </a:pPr>
            <a:endParaRPr lang="en-US" sz="2000" dirty="0">
              <a:latin typeface="Iowan Old Style Roman" panose="02040602040506020204" pitchFamily="18" charset="77"/>
            </a:endParaRPr>
          </a:p>
          <a:p>
            <a:r>
              <a:rPr lang="en-US" sz="2000" dirty="0">
                <a:latin typeface="Iowan Old Style Roman" panose="02040602040506020204" pitchFamily="18" charset="77"/>
              </a:rPr>
              <a:t>Why is it better or worse than similar games?</a:t>
            </a:r>
          </a:p>
          <a:p>
            <a:pPr lvl="1"/>
            <a:r>
              <a:rPr lang="en-US" sz="2000" dirty="0">
                <a:latin typeface="Iowan Old Style Roman" panose="02040602040506020204" pitchFamily="18" charset="77"/>
              </a:rPr>
              <a:t>Unique in its own way</a:t>
            </a:r>
          </a:p>
          <a:p>
            <a:pPr lvl="1"/>
            <a:r>
              <a:rPr lang="en-US" sz="2000" dirty="0">
                <a:latin typeface="Iowan Old Style Roman" panose="02040602040506020204" pitchFamily="18" charset="77"/>
              </a:rPr>
              <a:t>Interesting storyline</a:t>
            </a:r>
          </a:p>
          <a:p>
            <a:pPr lvl="1"/>
            <a:r>
              <a:rPr lang="en-US" sz="2000" dirty="0">
                <a:latin typeface="Iowan Old Style Roman" panose="02040602040506020204" pitchFamily="18" charset="77"/>
              </a:rPr>
              <a:t>Single player without multiplayer option</a:t>
            </a:r>
          </a:p>
          <a:p>
            <a:pPr lvl="1"/>
            <a:endParaRPr lang="en-US" sz="2000" dirty="0">
              <a:latin typeface="Iowan Old Style Roman" panose="02040602040506020204" pitchFamily="18" charset="77"/>
            </a:endParaRPr>
          </a:p>
          <a:p>
            <a:pPr lvl="1"/>
            <a:endParaRPr lang="en-US" sz="2000" dirty="0">
              <a:latin typeface="Iowan Old Style Roman" panose="02040602040506020204" pitchFamily="18" charset="77"/>
            </a:endParaRPr>
          </a:p>
        </p:txBody>
      </p:sp>
      <p:sp>
        <p:nvSpPr>
          <p:cNvPr id="4" name="TextBox 3">
            <a:extLst>
              <a:ext uri="{FF2B5EF4-FFF2-40B4-BE49-F238E27FC236}">
                <a16:creationId xmlns:a16="http://schemas.microsoft.com/office/drawing/2014/main" id="{FA64B07A-1728-5A43-85D7-E4FE5F8CA1CE}"/>
              </a:ext>
            </a:extLst>
          </p:cNvPr>
          <p:cNvSpPr txBox="1"/>
          <p:nvPr/>
        </p:nvSpPr>
        <p:spPr>
          <a:xfrm>
            <a:off x="10119809" y="114300"/>
            <a:ext cx="1879600" cy="369332"/>
          </a:xfrm>
          <a:prstGeom prst="rect">
            <a:avLst/>
          </a:prstGeom>
          <a:solidFill>
            <a:schemeClr val="tx1"/>
          </a:solidFill>
        </p:spPr>
        <p:txBody>
          <a:bodyPr wrap="square" rtlCol="0">
            <a:spAutoFit/>
          </a:bodyPr>
          <a:lstStyle/>
          <a:p>
            <a:r>
              <a:rPr lang="en-US" dirty="0">
                <a:solidFill>
                  <a:sysClr val="windowText" lastClr="000000"/>
                </a:solidFill>
                <a:latin typeface="Bodoni 72 Smallcaps Book" pitchFamily="2" charset="0"/>
              </a:rPr>
              <a:t>WATCH DOGS 2</a:t>
            </a:r>
          </a:p>
        </p:txBody>
      </p:sp>
      <p:sp>
        <p:nvSpPr>
          <p:cNvPr id="11" name="TextBox 10">
            <a:extLst>
              <a:ext uri="{FF2B5EF4-FFF2-40B4-BE49-F238E27FC236}">
                <a16:creationId xmlns:a16="http://schemas.microsoft.com/office/drawing/2014/main" id="{585E7D9B-E83C-8443-99D2-A9D3D444D251}"/>
              </a:ext>
            </a:extLst>
          </p:cNvPr>
          <p:cNvSpPr txBox="1"/>
          <p:nvPr/>
        </p:nvSpPr>
        <p:spPr>
          <a:xfrm>
            <a:off x="11146418" y="2400290"/>
            <a:ext cx="852991" cy="369332"/>
          </a:xfrm>
          <a:prstGeom prst="rect">
            <a:avLst/>
          </a:prstGeom>
          <a:solidFill>
            <a:schemeClr val="tx1"/>
          </a:solidFill>
        </p:spPr>
        <p:txBody>
          <a:bodyPr wrap="square" rtlCol="0">
            <a:spAutoFit/>
          </a:bodyPr>
          <a:lstStyle/>
          <a:p>
            <a:r>
              <a:rPr lang="en-US" dirty="0">
                <a:solidFill>
                  <a:sysClr val="windowText" lastClr="000000"/>
                </a:solidFill>
                <a:latin typeface="Bodoni 72 Smallcaps Book" pitchFamily="2" charset="0"/>
              </a:rPr>
              <a:t>GTA V</a:t>
            </a:r>
          </a:p>
        </p:txBody>
      </p:sp>
      <p:sp>
        <p:nvSpPr>
          <p:cNvPr id="12" name="TextBox 11">
            <a:extLst>
              <a:ext uri="{FF2B5EF4-FFF2-40B4-BE49-F238E27FC236}">
                <a16:creationId xmlns:a16="http://schemas.microsoft.com/office/drawing/2014/main" id="{93B06F97-9236-D948-95D1-886E16C2DB84}"/>
              </a:ext>
            </a:extLst>
          </p:cNvPr>
          <p:cNvSpPr txBox="1"/>
          <p:nvPr/>
        </p:nvSpPr>
        <p:spPr>
          <a:xfrm>
            <a:off x="10972800" y="4686290"/>
            <a:ext cx="1026609" cy="369332"/>
          </a:xfrm>
          <a:prstGeom prst="rect">
            <a:avLst/>
          </a:prstGeom>
          <a:solidFill>
            <a:schemeClr val="tx1"/>
          </a:solidFill>
        </p:spPr>
        <p:txBody>
          <a:bodyPr wrap="square" rtlCol="0">
            <a:spAutoFit/>
          </a:bodyPr>
          <a:lstStyle/>
          <a:p>
            <a:r>
              <a:rPr lang="en-US" dirty="0">
                <a:solidFill>
                  <a:sysClr val="windowText" lastClr="000000"/>
                </a:solidFill>
                <a:latin typeface="Bodoni 72 Smallcaps Book" pitchFamily="2" charset="0"/>
              </a:rPr>
              <a:t>MAFIA 2</a:t>
            </a:r>
          </a:p>
        </p:txBody>
      </p:sp>
      <p:pic>
        <p:nvPicPr>
          <p:cNvPr id="2" name="Audio Recording Sep 13, 2021 at 3:08:51 PM" descr="Audio Recording Sep 13, 2021 at 3:08:51 PM">
            <a:hlinkClick r:id="" action="ppaction://media"/>
            <a:extLst>
              <a:ext uri="{FF2B5EF4-FFF2-40B4-BE49-F238E27FC236}">
                <a16:creationId xmlns:a16="http://schemas.microsoft.com/office/drawing/2014/main" id="{9DEEBAC7-7E3D-3B45-AC7B-F9EF15401A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5870" y="-76210"/>
            <a:ext cx="812800" cy="812800"/>
          </a:xfrm>
          <a:prstGeom prst="rect">
            <a:avLst/>
          </a:prstGeom>
        </p:spPr>
      </p:pic>
    </p:spTree>
    <p:extLst>
      <p:ext uri="{BB962C8B-B14F-4D97-AF65-F5344CB8AC3E}">
        <p14:creationId xmlns:p14="http://schemas.microsoft.com/office/powerpoint/2010/main" val="35210631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495B34-172E-724E-8526-68DE311906BE}"/>
              </a:ext>
            </a:extLst>
          </p:cNvPr>
          <p:cNvSpPr>
            <a:spLocks noGrp="1"/>
          </p:cNvSpPr>
          <p:nvPr>
            <p:ph idx="1"/>
          </p:nvPr>
        </p:nvSpPr>
        <p:spPr>
          <a:xfrm>
            <a:off x="838200" y="898525"/>
            <a:ext cx="10515600" cy="4351338"/>
          </a:xfrm>
        </p:spPr>
        <p:txBody>
          <a:bodyPr>
            <a:normAutofit lnSpcReduction="10000"/>
          </a:bodyPr>
          <a:lstStyle/>
          <a:p>
            <a:r>
              <a:rPr lang="en-US" dirty="0">
                <a:solidFill>
                  <a:schemeClr val="bg1"/>
                </a:solidFill>
                <a:latin typeface="Iowan Old Style Roman" panose="02040602040506020204" pitchFamily="18" charset="77"/>
              </a:rPr>
              <a:t>What is the appropriate audience for this game?</a:t>
            </a:r>
          </a:p>
          <a:p>
            <a:pPr lvl="1"/>
            <a:r>
              <a:rPr lang="en-US" dirty="0">
                <a:solidFill>
                  <a:schemeClr val="bg1"/>
                </a:solidFill>
                <a:latin typeface="Iowan Old Style Roman" panose="02040602040506020204" pitchFamily="18" charset="77"/>
              </a:rPr>
              <a:t>Adults</a:t>
            </a:r>
          </a:p>
          <a:p>
            <a:pPr lvl="1"/>
            <a:r>
              <a:rPr lang="en-US" dirty="0">
                <a:solidFill>
                  <a:schemeClr val="bg1"/>
                </a:solidFill>
                <a:latin typeface="Iowan Old Style Roman" panose="02040602040506020204" pitchFamily="18" charset="77"/>
              </a:rPr>
              <a:t>Nudity, intense violence, sexual content, blood, strong language, use of drugs and alcohol (Mature 17+)</a:t>
            </a:r>
          </a:p>
          <a:p>
            <a:pPr marL="0" indent="0">
              <a:buNone/>
            </a:pP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Are there any design mistakes present?</a:t>
            </a:r>
          </a:p>
          <a:p>
            <a:pPr lvl="1"/>
            <a:r>
              <a:rPr lang="en-US" dirty="0">
                <a:solidFill>
                  <a:schemeClr val="bg1"/>
                </a:solidFill>
                <a:latin typeface="Iowan Old Style Roman" panose="02040602040506020204" pitchFamily="18" charset="77"/>
              </a:rPr>
              <a:t>Story Length</a:t>
            </a:r>
          </a:p>
          <a:p>
            <a:pPr lvl="1"/>
            <a:r>
              <a:rPr lang="en-US" dirty="0">
                <a:solidFill>
                  <a:schemeClr val="bg1"/>
                </a:solidFill>
                <a:latin typeface="Iowan Old Style Roman" panose="02040602040506020204" pitchFamily="18" charset="77"/>
              </a:rPr>
              <a:t>Not open world</a:t>
            </a:r>
          </a:p>
          <a:p>
            <a:pPr lvl="1"/>
            <a:r>
              <a:rPr lang="en-US" dirty="0">
                <a:solidFill>
                  <a:schemeClr val="bg1"/>
                </a:solidFill>
                <a:latin typeface="Iowan Old Style Roman" panose="02040602040506020204" pitchFamily="18" charset="77"/>
              </a:rPr>
              <a:t>Not enough weapons</a:t>
            </a:r>
          </a:p>
          <a:p>
            <a:pPr lvl="1"/>
            <a:r>
              <a:rPr lang="en-US" dirty="0">
                <a:solidFill>
                  <a:schemeClr val="bg1"/>
                </a:solidFill>
                <a:latin typeface="Iowan Old Style Roman" panose="02040602040506020204" pitchFamily="18" charset="77"/>
              </a:rPr>
              <a:t>Too many cops</a:t>
            </a:r>
          </a:p>
          <a:p>
            <a:pPr lvl="1"/>
            <a:r>
              <a:rPr lang="en-US" dirty="0">
                <a:solidFill>
                  <a:schemeClr val="bg1"/>
                </a:solidFill>
                <a:latin typeface="Iowan Old Style Roman" panose="02040602040506020204" pitchFamily="18" charset="77"/>
              </a:rPr>
              <a:t>Small map</a:t>
            </a:r>
          </a:p>
        </p:txBody>
      </p:sp>
      <p:pic>
        <p:nvPicPr>
          <p:cNvPr id="11266" name="Picture 2" descr="Rated T Logo">
            <a:extLst>
              <a:ext uri="{FF2B5EF4-FFF2-40B4-BE49-F238E27FC236}">
                <a16:creationId xmlns:a16="http://schemas.microsoft.com/office/drawing/2014/main" id="{5C49C8E3-FE1E-6341-BAD1-1D5D2D63A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0167" y="3719514"/>
            <a:ext cx="1896666" cy="252888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fia 2 / II Demo Cops / Police Gameplay - YouTube">
            <a:extLst>
              <a:ext uri="{FF2B5EF4-FFF2-40B4-BE49-F238E27FC236}">
                <a16:creationId xmlns:a16="http://schemas.microsoft.com/office/drawing/2014/main" id="{DE81CEB3-9F65-E14D-A9EF-16E52CB40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767" y="3719513"/>
            <a:ext cx="44958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Sep 13, 2021 at 3:14:02 PM" descr="Audio Recording Sep 13, 2021 at 3:14:02 PM">
            <a:hlinkClick r:id="" action="ppaction://media"/>
            <a:extLst>
              <a:ext uri="{FF2B5EF4-FFF2-40B4-BE49-F238E27FC236}">
                <a16:creationId xmlns:a16="http://schemas.microsoft.com/office/drawing/2014/main" id="{7A55ABD0-FA85-8A43-A0AD-B4D860FA06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6292" y="85725"/>
            <a:ext cx="812800" cy="812800"/>
          </a:xfrm>
          <a:prstGeom prst="rect">
            <a:avLst/>
          </a:prstGeom>
        </p:spPr>
      </p:pic>
    </p:spTree>
    <p:extLst>
      <p:ext uri="{BB962C8B-B14F-4D97-AF65-F5344CB8AC3E}">
        <p14:creationId xmlns:p14="http://schemas.microsoft.com/office/powerpoint/2010/main" val="243575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ACE2-BC3A-1B44-82DD-9FBAF273DA76}"/>
              </a:ext>
            </a:extLst>
          </p:cNvPr>
          <p:cNvSpPr>
            <a:spLocks noGrp="1"/>
          </p:cNvSpPr>
          <p:nvPr>
            <p:ph type="title"/>
          </p:nvPr>
        </p:nvSpPr>
        <p:spPr>
          <a:xfrm>
            <a:off x="838200" y="2766218"/>
            <a:ext cx="10515600" cy="1325563"/>
          </a:xfrm>
        </p:spPr>
        <p:txBody>
          <a:bodyPr/>
          <a:lstStyle/>
          <a:p>
            <a:pPr algn="ctr"/>
            <a:r>
              <a:rPr lang="en-US" dirty="0">
                <a:solidFill>
                  <a:schemeClr val="bg1"/>
                </a:solidFill>
                <a:latin typeface="Iowan Old Style Roman" panose="02040602040506020204" pitchFamily="18" charset="77"/>
              </a:rPr>
              <a:t>Summary</a:t>
            </a:r>
          </a:p>
        </p:txBody>
      </p:sp>
    </p:spTree>
    <p:extLst>
      <p:ext uri="{BB962C8B-B14F-4D97-AF65-F5344CB8AC3E}">
        <p14:creationId xmlns:p14="http://schemas.microsoft.com/office/powerpoint/2010/main" val="2546754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53267E-E080-5649-B1B1-B25ADD77D7A4}"/>
              </a:ext>
            </a:extLst>
          </p:cNvPr>
          <p:cNvSpPr>
            <a:spLocks noGrp="1"/>
          </p:cNvSpPr>
          <p:nvPr>
            <p:ph idx="1"/>
          </p:nvPr>
        </p:nvSpPr>
        <p:spPr>
          <a:xfrm>
            <a:off x="838200" y="1139824"/>
            <a:ext cx="10490200" cy="5413376"/>
          </a:xfrm>
        </p:spPr>
        <p:txBody>
          <a:bodyPr>
            <a:normAutofit/>
          </a:bodyPr>
          <a:lstStyle/>
          <a:p>
            <a:r>
              <a:rPr lang="en-US" sz="2000" dirty="0">
                <a:solidFill>
                  <a:schemeClr val="bg1"/>
                </a:solidFill>
                <a:latin typeface="Iowan Old Style Roman" panose="02040602040506020204" pitchFamily="18" charset="77"/>
              </a:rPr>
              <a:t>Strengths</a:t>
            </a:r>
          </a:p>
          <a:p>
            <a:pPr lvl="1"/>
            <a:r>
              <a:rPr lang="en-US" sz="2000" dirty="0">
                <a:solidFill>
                  <a:schemeClr val="bg1"/>
                </a:solidFill>
                <a:latin typeface="Iowan Old Style Roman" panose="02040602040506020204" pitchFamily="18" charset="77"/>
              </a:rPr>
              <a:t>Storyline very well incorporated with gameplay</a:t>
            </a:r>
          </a:p>
          <a:p>
            <a:pPr lvl="1"/>
            <a:r>
              <a:rPr lang="en-US" sz="2000" dirty="0">
                <a:solidFill>
                  <a:schemeClr val="bg1"/>
                </a:solidFill>
                <a:latin typeface="Iowan Old Style Roman" panose="02040602040506020204" pitchFamily="18" charset="77"/>
              </a:rPr>
              <a:t>Realistic environment</a:t>
            </a:r>
          </a:p>
          <a:p>
            <a:pPr lvl="1"/>
            <a:r>
              <a:rPr lang="en-US" sz="2000" dirty="0">
                <a:solidFill>
                  <a:schemeClr val="bg1"/>
                </a:solidFill>
                <a:latin typeface="Iowan Old Style Roman" panose="02040602040506020204" pitchFamily="18" charset="77"/>
              </a:rPr>
              <a:t>Interesting Story</a:t>
            </a:r>
          </a:p>
          <a:p>
            <a:r>
              <a:rPr lang="en-US" sz="2000" dirty="0">
                <a:solidFill>
                  <a:schemeClr val="bg1"/>
                </a:solidFill>
                <a:latin typeface="Iowan Old Style Roman" panose="02040602040506020204" pitchFamily="18" charset="77"/>
              </a:rPr>
              <a:t>Weaknesses</a:t>
            </a:r>
          </a:p>
          <a:p>
            <a:pPr lvl="1"/>
            <a:r>
              <a:rPr lang="en-US" sz="2000" dirty="0">
                <a:solidFill>
                  <a:schemeClr val="bg1"/>
                </a:solidFill>
                <a:latin typeface="Iowan Old Style Roman" panose="02040602040506020204" pitchFamily="18" charset="77"/>
              </a:rPr>
              <a:t>Animations</a:t>
            </a:r>
          </a:p>
          <a:p>
            <a:pPr lvl="1"/>
            <a:r>
              <a:rPr lang="en-US" sz="2000" dirty="0">
                <a:solidFill>
                  <a:schemeClr val="bg1"/>
                </a:solidFill>
                <a:latin typeface="Iowan Old Style Roman" panose="02040602040506020204" pitchFamily="18" charset="77"/>
              </a:rPr>
              <a:t>Small map</a:t>
            </a:r>
          </a:p>
          <a:p>
            <a:pPr lvl="1"/>
            <a:r>
              <a:rPr lang="en-US" sz="2000" dirty="0">
                <a:solidFill>
                  <a:schemeClr val="bg1"/>
                </a:solidFill>
                <a:latin typeface="Iowan Old Style Roman" panose="02040602040506020204" pitchFamily="18" charset="77"/>
              </a:rPr>
              <a:t>Not much to do in city.</a:t>
            </a:r>
          </a:p>
          <a:p>
            <a:r>
              <a:rPr lang="en-US" sz="2000" dirty="0">
                <a:solidFill>
                  <a:schemeClr val="bg1"/>
                </a:solidFill>
                <a:latin typeface="Iowan Old Style Roman" panose="02040602040506020204" pitchFamily="18" charset="77"/>
              </a:rPr>
              <a:t>Is the game worth purchasing?</a:t>
            </a:r>
          </a:p>
          <a:p>
            <a:pPr lvl="1"/>
            <a:r>
              <a:rPr lang="en-US" sz="2000" dirty="0">
                <a:solidFill>
                  <a:schemeClr val="bg1"/>
                </a:solidFill>
                <a:latin typeface="Iowan Old Style Roman" panose="02040602040506020204" pitchFamily="18" charset="77"/>
              </a:rPr>
              <a:t>Worth it.</a:t>
            </a:r>
          </a:p>
          <a:p>
            <a:r>
              <a:rPr lang="en-US" sz="2000" dirty="0">
                <a:solidFill>
                  <a:schemeClr val="bg1"/>
                </a:solidFill>
                <a:latin typeface="Iowan Old Style Roman" panose="02040602040506020204" pitchFamily="18" charset="77"/>
              </a:rPr>
              <a:t>How could it be improved?</a:t>
            </a:r>
          </a:p>
          <a:p>
            <a:pPr lvl="1"/>
            <a:r>
              <a:rPr lang="en-US" sz="2000" dirty="0">
                <a:solidFill>
                  <a:schemeClr val="bg1"/>
                </a:solidFill>
                <a:latin typeface="Iowan Old Style Roman" panose="02040602040506020204" pitchFamily="18" charset="77"/>
              </a:rPr>
              <a:t>More weapons, cars, clothes, etc.</a:t>
            </a:r>
          </a:p>
          <a:p>
            <a:pPr lvl="1"/>
            <a:r>
              <a:rPr lang="en-US" sz="2000" dirty="0">
                <a:solidFill>
                  <a:schemeClr val="bg1"/>
                </a:solidFill>
                <a:latin typeface="Iowan Old Style Roman" panose="02040602040506020204" pitchFamily="18" charset="77"/>
              </a:rPr>
              <a:t>Bigger map</a:t>
            </a:r>
          </a:p>
          <a:p>
            <a:pPr lvl="1"/>
            <a:r>
              <a:rPr lang="en-US" sz="2000" dirty="0">
                <a:solidFill>
                  <a:schemeClr val="bg1"/>
                </a:solidFill>
                <a:latin typeface="Iowan Old Style Roman" panose="02040602040506020204" pitchFamily="18" charset="77"/>
              </a:rPr>
              <a:t>Open World</a:t>
            </a:r>
          </a:p>
          <a:p>
            <a:endParaRPr lang="en-US" dirty="0"/>
          </a:p>
        </p:txBody>
      </p:sp>
      <p:pic>
        <p:nvPicPr>
          <p:cNvPr id="2" name="Audio Recording Sep 13, 2021 at 3:16:26 PM" descr="Audio Recording Sep 13, 2021 at 3:16:26 PM">
            <a:hlinkClick r:id="" action="ppaction://media"/>
            <a:extLst>
              <a:ext uri="{FF2B5EF4-FFF2-40B4-BE49-F238E27FC236}">
                <a16:creationId xmlns:a16="http://schemas.microsoft.com/office/drawing/2014/main" id="{130169E4-87F0-3542-9A4C-0A903E847C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1713" y="122238"/>
            <a:ext cx="812800" cy="812800"/>
          </a:xfrm>
          <a:prstGeom prst="rect">
            <a:avLst/>
          </a:prstGeom>
        </p:spPr>
      </p:pic>
    </p:spTree>
    <p:extLst>
      <p:ext uri="{BB962C8B-B14F-4D97-AF65-F5344CB8AC3E}">
        <p14:creationId xmlns:p14="http://schemas.microsoft.com/office/powerpoint/2010/main" val="393454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61EB52-0FE4-C742-BEFB-3CAAA430B5DE}"/>
              </a:ext>
            </a:extLst>
          </p:cNvPr>
          <p:cNvSpPr txBox="1"/>
          <p:nvPr/>
        </p:nvSpPr>
        <p:spPr>
          <a:xfrm>
            <a:off x="2710248" y="3075057"/>
            <a:ext cx="6771503" cy="769441"/>
          </a:xfrm>
          <a:prstGeom prst="rect">
            <a:avLst/>
          </a:prstGeom>
          <a:noFill/>
        </p:spPr>
        <p:txBody>
          <a:bodyPr wrap="square" rtlCol="0">
            <a:spAutoFit/>
          </a:bodyPr>
          <a:lstStyle/>
          <a:p>
            <a:pPr algn="ctr"/>
            <a:r>
              <a:rPr lang="en-US" sz="4400" dirty="0">
                <a:solidFill>
                  <a:schemeClr val="bg1"/>
                </a:solidFill>
                <a:latin typeface="Iowan Old Style Roman" panose="02040602040506020204" pitchFamily="18" charset="77"/>
              </a:rPr>
              <a:t>Basic Information</a:t>
            </a:r>
          </a:p>
        </p:txBody>
      </p:sp>
    </p:spTree>
    <p:extLst>
      <p:ext uri="{BB962C8B-B14F-4D97-AF65-F5344CB8AC3E}">
        <p14:creationId xmlns:p14="http://schemas.microsoft.com/office/powerpoint/2010/main" val="318830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A685-CBF0-DA44-AB96-900D72C16E37}"/>
              </a:ext>
            </a:extLst>
          </p:cNvPr>
          <p:cNvSpPr>
            <a:spLocks noGrp="1"/>
          </p:cNvSpPr>
          <p:nvPr>
            <p:ph type="title"/>
          </p:nvPr>
        </p:nvSpPr>
        <p:spPr>
          <a:xfrm>
            <a:off x="838200" y="2766218"/>
            <a:ext cx="10515600" cy="1325563"/>
          </a:xfrm>
        </p:spPr>
        <p:txBody>
          <a:bodyPr/>
          <a:lstStyle/>
          <a:p>
            <a:pPr algn="ctr"/>
            <a:r>
              <a:rPr lang="en-US" dirty="0">
                <a:solidFill>
                  <a:schemeClr val="bg1"/>
                </a:solidFill>
                <a:latin typeface="Iowan Old Style Roman" panose="02040602040506020204" pitchFamily="18" charset="77"/>
              </a:rPr>
              <a:t>Thank you!</a:t>
            </a:r>
          </a:p>
        </p:txBody>
      </p:sp>
      <p:pic>
        <p:nvPicPr>
          <p:cNvPr id="3" name="Audio Recording Sep 13, 2021 at 3:18:44 PM" descr="Audio Recording Sep 13, 2021 at 3:18:44 PM">
            <a:hlinkClick r:id="" action="ppaction://media"/>
            <a:extLst>
              <a:ext uri="{FF2B5EF4-FFF2-40B4-BE49-F238E27FC236}">
                <a16:creationId xmlns:a16="http://schemas.microsoft.com/office/drawing/2014/main" id="{EDEC9DEB-4266-6547-8405-6EA4D24D9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1712" y="0"/>
            <a:ext cx="812800" cy="812800"/>
          </a:xfrm>
          <a:prstGeom prst="rect">
            <a:avLst/>
          </a:prstGeom>
        </p:spPr>
      </p:pic>
    </p:spTree>
    <p:extLst>
      <p:ext uri="{BB962C8B-B14F-4D97-AF65-F5344CB8AC3E}">
        <p14:creationId xmlns:p14="http://schemas.microsoft.com/office/powerpoint/2010/main" val="389405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Amazon.com: Mafia II - PC : Video Games">
            <a:extLst>
              <a:ext uri="{FF2B5EF4-FFF2-40B4-BE49-F238E27FC236}">
                <a16:creationId xmlns:a16="http://schemas.microsoft.com/office/drawing/2014/main" id="{1821368E-F144-684A-A47C-7CF47B0E2E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6" r="4" b="4"/>
          <a:stretch/>
        </p:blipFill>
        <p:spPr bwMode="auto">
          <a:xfrm>
            <a:off x="400847" y="630936"/>
            <a:ext cx="3785616" cy="5495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y Mafia II - Microsoft Store">
            <a:extLst>
              <a:ext uri="{FF2B5EF4-FFF2-40B4-BE49-F238E27FC236}">
                <a16:creationId xmlns:a16="http://schemas.microsoft.com/office/drawing/2014/main" id="{6FDE4C8E-19BF-4C4A-B042-2AEBC26F25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61" r="3" b="30201"/>
          <a:stretch/>
        </p:blipFill>
        <p:spPr bwMode="auto">
          <a:xfrm>
            <a:off x="4361688" y="630936"/>
            <a:ext cx="2651760" cy="26791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fia 2 playstation 3 OFF 64% - Online Shopping Site for Fashion &amp;amp;  Lifestyle.">
            <a:extLst>
              <a:ext uri="{FF2B5EF4-FFF2-40B4-BE49-F238E27FC236}">
                <a16:creationId xmlns:a16="http://schemas.microsoft.com/office/drawing/2014/main" id="{9C848FD7-5074-3549-BA01-2F03C73418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02" r="1" b="11151"/>
          <a:stretch/>
        </p:blipFill>
        <p:spPr bwMode="auto">
          <a:xfrm>
            <a:off x="4361688" y="3447288"/>
            <a:ext cx="2651760" cy="2679192"/>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CE36C5-87E7-6E45-96E0-CE4BC8F289DC}"/>
              </a:ext>
            </a:extLst>
          </p:cNvPr>
          <p:cNvSpPr>
            <a:spLocks noGrp="1"/>
          </p:cNvSpPr>
          <p:nvPr>
            <p:ph idx="1"/>
          </p:nvPr>
        </p:nvSpPr>
        <p:spPr>
          <a:xfrm>
            <a:off x="7545834" y="1789176"/>
            <a:ext cx="3769855" cy="3651504"/>
          </a:xfrm>
        </p:spPr>
        <p:txBody>
          <a:bodyPr>
            <a:normAutofit/>
          </a:bodyPr>
          <a:lstStyle/>
          <a:p>
            <a:pPr marL="0" indent="0" algn="ctr">
              <a:buNone/>
            </a:pPr>
            <a:r>
              <a:rPr lang="en-US" sz="3600" dirty="0">
                <a:latin typeface="Iowan Old Style Roman" panose="02040602040506020204" pitchFamily="18" charset="77"/>
              </a:rPr>
              <a:t>Mafia 2</a:t>
            </a:r>
          </a:p>
          <a:p>
            <a:pPr marL="0" indent="0" algn="ctr">
              <a:buNone/>
            </a:pPr>
            <a:endParaRPr lang="en-US" sz="2400" dirty="0">
              <a:latin typeface="Iowan Old Style Roman" panose="02040602040506020204" pitchFamily="18" charset="77"/>
            </a:endParaRPr>
          </a:p>
          <a:p>
            <a:pPr marL="0" indent="0" algn="ctr">
              <a:buNone/>
            </a:pPr>
            <a:r>
              <a:rPr lang="en-US" sz="2400" dirty="0">
                <a:latin typeface="Iowan Old Style Roman" panose="02040602040506020204" pitchFamily="18" charset="77"/>
              </a:rPr>
              <a:t>Developed by 2K Czech</a:t>
            </a:r>
          </a:p>
          <a:p>
            <a:pPr marL="0" indent="0" algn="ctr">
              <a:lnSpc>
                <a:spcPct val="150000"/>
              </a:lnSpc>
              <a:buNone/>
            </a:pPr>
            <a:r>
              <a:rPr lang="en-US" sz="2400" dirty="0">
                <a:latin typeface="Iowan Old Style Roman" panose="02040602040506020204" pitchFamily="18" charset="77"/>
              </a:rPr>
              <a:t>Published by 2K Games</a:t>
            </a:r>
          </a:p>
          <a:p>
            <a:pPr marL="0" indent="0" algn="ctr">
              <a:buNone/>
            </a:pPr>
            <a:r>
              <a:rPr lang="en-US" sz="2400" dirty="0">
                <a:latin typeface="Iowan Old Style Roman" panose="02040602040506020204" pitchFamily="18" charset="77"/>
              </a:rPr>
              <a:t>Single Player Action-Adventure Game</a:t>
            </a:r>
          </a:p>
          <a:p>
            <a:pPr marL="0" indent="0" algn="ctr">
              <a:lnSpc>
                <a:spcPct val="150000"/>
              </a:lnSpc>
              <a:buNone/>
            </a:pPr>
            <a:r>
              <a:rPr lang="en-US" sz="2400" dirty="0">
                <a:latin typeface="Iowan Old Style Roman" panose="02040602040506020204" pitchFamily="18" charset="77"/>
              </a:rPr>
              <a:t>Price: $29.99</a:t>
            </a:r>
          </a:p>
          <a:p>
            <a:pPr marL="0" indent="0">
              <a:buNone/>
            </a:pPr>
            <a:endParaRPr lang="en-US" sz="1700" dirty="0">
              <a:latin typeface="Iowan Old Style Roman" panose="02040602040506020204" pitchFamily="18" charset="77"/>
            </a:endParaRPr>
          </a:p>
        </p:txBody>
      </p:sp>
      <p:pic>
        <p:nvPicPr>
          <p:cNvPr id="2" name="Audio Recording Sep 13, 2021 at 2:38:32 PM" descr="Audio Recording Sep 13, 2021 at 2:38:32 PM">
            <a:hlinkClick r:id="" action="ppaction://media"/>
            <a:extLst>
              <a:ext uri="{FF2B5EF4-FFF2-40B4-BE49-F238E27FC236}">
                <a16:creationId xmlns:a16="http://schemas.microsoft.com/office/drawing/2014/main" id="{D7D6865C-A75C-B240-9784-75EE59E661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3079" y="81788"/>
            <a:ext cx="812800" cy="812800"/>
          </a:xfrm>
          <a:prstGeom prst="rect">
            <a:avLst/>
          </a:prstGeom>
        </p:spPr>
      </p:pic>
    </p:spTree>
    <p:extLst>
      <p:ext uri="{BB962C8B-B14F-4D97-AF65-F5344CB8AC3E}">
        <p14:creationId xmlns:p14="http://schemas.microsoft.com/office/powerpoint/2010/main" val="26735859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C3BB-E1E5-2B4F-BB0E-086C708E4AB6}"/>
              </a:ext>
            </a:extLst>
          </p:cNvPr>
          <p:cNvSpPr>
            <a:spLocks noGrp="1"/>
          </p:cNvSpPr>
          <p:nvPr>
            <p:ph type="title"/>
          </p:nvPr>
        </p:nvSpPr>
        <p:spPr/>
        <p:txBody>
          <a:bodyPr/>
          <a:lstStyle/>
          <a:p>
            <a:pPr algn="ctr"/>
            <a:r>
              <a:rPr lang="en-US" dirty="0">
                <a:solidFill>
                  <a:schemeClr val="bg1"/>
                </a:solidFill>
                <a:latin typeface="Iowan Old Style Roman" panose="02040602040506020204" pitchFamily="18" charset="77"/>
              </a:rPr>
              <a:t>Minimum Hardware Requirements</a:t>
            </a:r>
          </a:p>
        </p:txBody>
      </p:sp>
      <p:sp>
        <p:nvSpPr>
          <p:cNvPr id="3" name="Content Placeholder 2">
            <a:extLst>
              <a:ext uri="{FF2B5EF4-FFF2-40B4-BE49-F238E27FC236}">
                <a16:creationId xmlns:a16="http://schemas.microsoft.com/office/drawing/2014/main" id="{39B77097-7A73-9C45-90D4-AD3B8C85856E}"/>
              </a:ext>
            </a:extLst>
          </p:cNvPr>
          <p:cNvSpPr>
            <a:spLocks noGrp="1"/>
          </p:cNvSpPr>
          <p:nvPr>
            <p:ph idx="1"/>
          </p:nvPr>
        </p:nvSpPr>
        <p:spPr>
          <a:xfrm>
            <a:off x="838200" y="2079625"/>
            <a:ext cx="10515600" cy="4351338"/>
          </a:xfrm>
        </p:spPr>
        <p:txBody>
          <a:bodyPr>
            <a:normAutofit fontScale="77500" lnSpcReduction="20000"/>
          </a:bodyPr>
          <a:lstStyle/>
          <a:p>
            <a:r>
              <a:rPr lang="en-US" dirty="0">
                <a:solidFill>
                  <a:schemeClr val="bg1"/>
                </a:solidFill>
                <a:latin typeface="Iowan Old Style Roman" panose="02040602040506020204" pitchFamily="18" charset="77"/>
              </a:rPr>
              <a:t>OS: Microsoft Windows XP (SP2 or later) / Windows Vista / Windows 7</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Processor: Pentium D 3Ghz or AMD Athlon 64 X2 3600+ (Dual core) or higher</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RAM: 1.5 GB RAM</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Hard Disk Space: 8GB</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Video Card: </a:t>
            </a:r>
            <a:r>
              <a:rPr lang="en-US" dirty="0" err="1">
                <a:solidFill>
                  <a:schemeClr val="bg1"/>
                </a:solidFill>
                <a:latin typeface="Iowan Old Style Roman" panose="02040602040506020204" pitchFamily="18" charset="77"/>
              </a:rPr>
              <a:t>nVidia</a:t>
            </a:r>
            <a:r>
              <a:rPr lang="en-US" dirty="0">
                <a:solidFill>
                  <a:schemeClr val="bg1"/>
                </a:solidFill>
                <a:latin typeface="Iowan Old Style Roman" panose="02040602040506020204" pitchFamily="18" charset="77"/>
              </a:rPr>
              <a:t> GeForce 8600 / ATI HD2600 Pro or better</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Sound Card: 100% DirectX 9.0c compatible sound card</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Keyboard and mouse or Windows compatible gamepad</a:t>
            </a:r>
            <a:br>
              <a:rPr lang="en-US" dirty="0">
                <a:solidFill>
                  <a:schemeClr val="bg1"/>
                </a:solidFill>
              </a:rPr>
            </a:br>
            <a:endParaRPr lang="en-US" dirty="0">
              <a:solidFill>
                <a:schemeClr val="bg1"/>
              </a:solidFill>
            </a:endParaRPr>
          </a:p>
          <a:p>
            <a:pPr marL="0" indent="0">
              <a:buNone/>
            </a:pPr>
            <a:endParaRPr lang="en-US" dirty="0">
              <a:latin typeface="Iowan Old Style Roman" panose="02040602040506020204" pitchFamily="18" charset="77"/>
            </a:endParaRPr>
          </a:p>
        </p:txBody>
      </p:sp>
      <p:pic>
        <p:nvPicPr>
          <p:cNvPr id="4" name="Audio Recording Sep 13, 2021 at 2:39:24 PM" descr="Audio Recording Sep 13, 2021 at 2:39:24 PM">
            <a:hlinkClick r:id="" action="ppaction://media"/>
            <a:extLst>
              <a:ext uri="{FF2B5EF4-FFF2-40B4-BE49-F238E27FC236}">
                <a16:creationId xmlns:a16="http://schemas.microsoft.com/office/drawing/2014/main" id="{8C773F7E-2A6B-F440-BF4E-FE33AA1B5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0288" y="20637"/>
            <a:ext cx="812800" cy="812800"/>
          </a:xfrm>
          <a:prstGeom prst="rect">
            <a:avLst/>
          </a:prstGeom>
        </p:spPr>
      </p:pic>
    </p:spTree>
    <p:extLst>
      <p:ext uri="{BB962C8B-B14F-4D97-AF65-F5344CB8AC3E}">
        <p14:creationId xmlns:p14="http://schemas.microsoft.com/office/powerpoint/2010/main" val="106321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3C75-E5B3-5443-9BD6-394BCDB718CC}"/>
              </a:ext>
            </a:extLst>
          </p:cNvPr>
          <p:cNvSpPr>
            <a:spLocks noGrp="1"/>
          </p:cNvSpPr>
          <p:nvPr>
            <p:ph type="title"/>
          </p:nvPr>
        </p:nvSpPr>
        <p:spPr/>
        <p:txBody>
          <a:bodyPr/>
          <a:lstStyle/>
          <a:p>
            <a:pPr algn="ctr"/>
            <a:r>
              <a:rPr lang="en-US" dirty="0">
                <a:solidFill>
                  <a:schemeClr val="bg1"/>
                </a:solidFill>
                <a:latin typeface="Iowan Old Style Roman" panose="02040602040506020204" pitchFamily="18" charset="77"/>
              </a:rPr>
              <a:t>Actual Hardware Required</a:t>
            </a:r>
          </a:p>
        </p:txBody>
      </p:sp>
      <p:sp>
        <p:nvSpPr>
          <p:cNvPr id="3" name="Content Placeholder 2">
            <a:extLst>
              <a:ext uri="{FF2B5EF4-FFF2-40B4-BE49-F238E27FC236}">
                <a16:creationId xmlns:a16="http://schemas.microsoft.com/office/drawing/2014/main" id="{CAF8295A-6C66-434B-A4DF-544BBB17B0BA}"/>
              </a:ext>
            </a:extLst>
          </p:cNvPr>
          <p:cNvSpPr>
            <a:spLocks noGrp="1"/>
          </p:cNvSpPr>
          <p:nvPr>
            <p:ph idx="1"/>
          </p:nvPr>
        </p:nvSpPr>
        <p:spPr/>
        <p:txBody>
          <a:bodyPr>
            <a:normAutofit fontScale="77500" lnSpcReduction="20000"/>
          </a:bodyPr>
          <a:lstStyle/>
          <a:p>
            <a:pPr marL="0" indent="0">
              <a:buNone/>
            </a:pPr>
            <a:endParaRPr lang="en-US" dirty="0"/>
          </a:p>
          <a:p>
            <a:r>
              <a:rPr lang="en-US" dirty="0">
                <a:solidFill>
                  <a:schemeClr val="bg1"/>
                </a:solidFill>
                <a:latin typeface="Iowan Old Style Roman" panose="02040602040506020204" pitchFamily="18" charset="77"/>
              </a:rPr>
              <a:t>OS: Microsoft Windows XP (SP2 or later) / Windows Vista / Windows 7</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Processor: 2.4 GHz Quad Core processor</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RAM: 2GB</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Hard Disk Space: 10GB</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Video Card: </a:t>
            </a:r>
            <a:r>
              <a:rPr lang="en-US" dirty="0" err="1">
                <a:solidFill>
                  <a:schemeClr val="bg1"/>
                </a:solidFill>
                <a:latin typeface="Iowan Old Style Roman" panose="02040602040506020204" pitchFamily="18" charset="77"/>
              </a:rPr>
              <a:t>nVidia</a:t>
            </a:r>
            <a:r>
              <a:rPr lang="en-US" dirty="0">
                <a:solidFill>
                  <a:schemeClr val="bg1"/>
                </a:solidFill>
                <a:latin typeface="Iowan Old Style Roman" panose="02040602040506020204" pitchFamily="18" charset="77"/>
              </a:rPr>
              <a:t> GeForce 9800 GTX / ATI Radeon HD 3870 or better</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Sound Card: 100% DirectX 9.0c compatible sound card</a:t>
            </a:r>
            <a:br>
              <a:rPr lang="en-US" dirty="0">
                <a:solidFill>
                  <a:schemeClr val="bg1"/>
                </a:solidFill>
                <a:latin typeface="Iowan Old Style Roman" panose="02040602040506020204" pitchFamily="18" charset="77"/>
              </a:rPr>
            </a:br>
            <a:endParaRPr lang="en-US" dirty="0">
              <a:solidFill>
                <a:schemeClr val="bg1"/>
              </a:solidFill>
              <a:latin typeface="Iowan Old Style Roman" panose="02040602040506020204" pitchFamily="18" charset="77"/>
            </a:endParaRPr>
          </a:p>
          <a:p>
            <a:r>
              <a:rPr lang="en-US" dirty="0">
                <a:solidFill>
                  <a:schemeClr val="bg1"/>
                </a:solidFill>
                <a:latin typeface="Iowan Old Style Roman" panose="02040602040506020204" pitchFamily="18" charset="77"/>
              </a:rPr>
              <a:t>Keyboard and mouse or Windows compatible gamepad</a:t>
            </a:r>
          </a:p>
          <a:p>
            <a:endParaRPr lang="en-US" dirty="0"/>
          </a:p>
        </p:txBody>
      </p:sp>
      <p:pic>
        <p:nvPicPr>
          <p:cNvPr id="4" name="Audio Recording Sep 13, 2021 at 2:40:25 PM" descr="Audio Recording Sep 13, 2021 at 2:40:25 PM">
            <a:hlinkClick r:id="" action="ppaction://media"/>
            <a:extLst>
              <a:ext uri="{FF2B5EF4-FFF2-40B4-BE49-F238E27FC236}">
                <a16:creationId xmlns:a16="http://schemas.microsoft.com/office/drawing/2014/main" id="{EC0B0D44-34DE-D44A-96A3-0680C70D31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8863" y="172243"/>
            <a:ext cx="812800" cy="812800"/>
          </a:xfrm>
          <a:prstGeom prst="rect">
            <a:avLst/>
          </a:prstGeom>
        </p:spPr>
      </p:pic>
    </p:spTree>
    <p:extLst>
      <p:ext uri="{BB962C8B-B14F-4D97-AF65-F5344CB8AC3E}">
        <p14:creationId xmlns:p14="http://schemas.microsoft.com/office/powerpoint/2010/main" val="32001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2B9B-C9B7-E441-8196-86652F8423C9}"/>
              </a:ext>
            </a:extLst>
          </p:cNvPr>
          <p:cNvSpPr>
            <a:spLocks noGrp="1"/>
          </p:cNvSpPr>
          <p:nvPr>
            <p:ph type="title"/>
          </p:nvPr>
        </p:nvSpPr>
        <p:spPr>
          <a:xfrm>
            <a:off x="838200" y="2766218"/>
            <a:ext cx="10515600" cy="1325563"/>
          </a:xfrm>
        </p:spPr>
        <p:txBody>
          <a:bodyPr/>
          <a:lstStyle/>
          <a:p>
            <a:pPr algn="ctr"/>
            <a:r>
              <a:rPr lang="en-US" dirty="0">
                <a:solidFill>
                  <a:schemeClr val="bg1"/>
                </a:solidFill>
                <a:latin typeface="Iowan Old Style Roman" panose="02040602040506020204" pitchFamily="18" charset="77"/>
              </a:rPr>
              <a:t>Game Summary</a:t>
            </a:r>
          </a:p>
        </p:txBody>
      </p:sp>
    </p:spTree>
    <p:extLst>
      <p:ext uri="{BB962C8B-B14F-4D97-AF65-F5344CB8AC3E}">
        <p14:creationId xmlns:p14="http://schemas.microsoft.com/office/powerpoint/2010/main" val="110906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Mafia 2 Review | bit-tech.net">
            <a:extLst>
              <a:ext uri="{FF2B5EF4-FFF2-40B4-BE49-F238E27FC236}">
                <a16:creationId xmlns:a16="http://schemas.microsoft.com/office/drawing/2014/main" id="{347069B6-6CD3-9E4A-9EB2-E66E257D31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9" b="4762"/>
          <a:stretch/>
        </p:blipFill>
        <p:spPr bwMode="auto">
          <a:xfrm>
            <a:off x="15028" y="0"/>
            <a:ext cx="12161944" cy="686527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
        <p:nvSpPr>
          <p:cNvPr id="7175"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1DE62C-D399-F34F-8E59-C30DC9965EF1}"/>
              </a:ext>
            </a:extLst>
          </p:cNvPr>
          <p:cNvSpPr>
            <a:spLocks noGrp="1"/>
          </p:cNvSpPr>
          <p:nvPr>
            <p:ph idx="1"/>
          </p:nvPr>
        </p:nvSpPr>
        <p:spPr>
          <a:xfrm>
            <a:off x="620624" y="1383042"/>
            <a:ext cx="3764826" cy="3773010"/>
          </a:xfrm>
        </p:spPr>
        <p:txBody>
          <a:bodyPr>
            <a:normAutofit lnSpcReduction="10000"/>
          </a:bodyPr>
          <a:lstStyle/>
          <a:p>
            <a:r>
              <a:rPr lang="en-US" sz="1800" dirty="0">
                <a:latin typeface="Iowan Old Style Roman" panose="02040602040506020204" pitchFamily="18" charset="77"/>
              </a:rPr>
              <a:t>Quick Overview:</a:t>
            </a:r>
          </a:p>
          <a:p>
            <a:pPr lvl="1"/>
            <a:r>
              <a:rPr lang="en-US" sz="1800" dirty="0">
                <a:latin typeface="Iowan Old Style Roman" panose="02040602040506020204" pitchFamily="18" charset="77"/>
              </a:rPr>
              <a:t>Vito Scaletta (the character you play as) wants to make a name for himself on the streets of Empire Bay as someone who can be trusted to get a job done. He works with his best friend Joe to prove himself to the Mafia.</a:t>
            </a:r>
          </a:p>
          <a:p>
            <a:pPr lvl="1"/>
            <a:endParaRPr lang="en-US" sz="1800" dirty="0">
              <a:latin typeface="Iowan Old Style Roman" panose="02040602040506020204" pitchFamily="18" charset="77"/>
            </a:endParaRPr>
          </a:p>
          <a:p>
            <a:r>
              <a:rPr lang="en-US" sz="1800" dirty="0">
                <a:latin typeface="Iowan Old Style Roman" panose="02040602040506020204" pitchFamily="18" charset="77"/>
              </a:rPr>
              <a:t>Player’s Role:</a:t>
            </a:r>
          </a:p>
          <a:p>
            <a:pPr lvl="1"/>
            <a:r>
              <a:rPr lang="en-US" sz="1800" dirty="0">
                <a:latin typeface="Iowan Old Style Roman" panose="02040602040506020204" pitchFamily="18" charset="77"/>
              </a:rPr>
              <a:t>Complete tasks for the mafia in order to pay off debts.</a:t>
            </a:r>
          </a:p>
          <a:p>
            <a:pPr lvl="1"/>
            <a:endParaRPr lang="en-US" sz="1800" dirty="0">
              <a:latin typeface="Iowan Old Style Roman" panose="02040602040506020204" pitchFamily="18" charset="77"/>
            </a:endParaRPr>
          </a:p>
        </p:txBody>
      </p:sp>
      <p:pic>
        <p:nvPicPr>
          <p:cNvPr id="2" name="Audio Recording Sep 13, 2021 at 2:44:30 PM" descr="Audio Recording Sep 13, 2021 at 2:44:30 PM">
            <a:hlinkClick r:id="" action="ppaction://media"/>
            <a:extLst>
              <a:ext uri="{FF2B5EF4-FFF2-40B4-BE49-F238E27FC236}">
                <a16:creationId xmlns:a16="http://schemas.microsoft.com/office/drawing/2014/main" id="{900BDD1E-8E9F-2B47-9D33-AD6C65B581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437" y="0"/>
            <a:ext cx="812800" cy="812800"/>
          </a:xfrm>
          <a:prstGeom prst="rect">
            <a:avLst/>
          </a:prstGeom>
        </p:spPr>
      </p:pic>
    </p:spTree>
    <p:extLst>
      <p:ext uri="{BB962C8B-B14F-4D97-AF65-F5344CB8AC3E}">
        <p14:creationId xmlns:p14="http://schemas.microsoft.com/office/powerpoint/2010/main" val="33754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Mafia II: Definitive Edition Rated For Nintendo Switch In South Korea |  NintendoSoup">
            <a:extLst>
              <a:ext uri="{FF2B5EF4-FFF2-40B4-BE49-F238E27FC236}">
                <a16:creationId xmlns:a16="http://schemas.microsoft.com/office/drawing/2014/main" id="{E123DA1C-71A3-8642-A51B-A72DE089F7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49" r="2430" b="2011"/>
          <a:stretch/>
        </p:blipFill>
        <p:spPr bwMode="auto">
          <a:xfrm>
            <a:off x="-84950" y="0"/>
            <a:ext cx="12276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39E83E-3D04-B44B-AEA0-016965B99508}"/>
              </a:ext>
            </a:extLst>
          </p:cNvPr>
          <p:cNvSpPr>
            <a:spLocks noGrp="1"/>
          </p:cNvSpPr>
          <p:nvPr>
            <p:ph idx="1"/>
          </p:nvPr>
        </p:nvSpPr>
        <p:spPr>
          <a:xfrm>
            <a:off x="620624" y="1383042"/>
            <a:ext cx="3764826" cy="3773010"/>
          </a:xfrm>
        </p:spPr>
        <p:txBody>
          <a:bodyPr>
            <a:normAutofit/>
          </a:bodyPr>
          <a:lstStyle/>
          <a:p>
            <a:r>
              <a:rPr lang="en-US" sz="1500" dirty="0">
                <a:latin typeface="Iowan Old Style Roman" panose="02040602040506020204" pitchFamily="18" charset="77"/>
              </a:rPr>
              <a:t>Installation:</a:t>
            </a:r>
          </a:p>
          <a:p>
            <a:pPr lvl="1"/>
            <a:r>
              <a:rPr lang="en-US" sz="1500" dirty="0">
                <a:latin typeface="Iowan Old Style Roman" panose="02040602040506020204" pitchFamily="18" charset="77"/>
              </a:rPr>
              <a:t>Game is available for download on Microsoft Windows, PlayStation 3, Xbox 360, Mac OS X, PlayStation 4, and Xbox One. </a:t>
            </a:r>
          </a:p>
          <a:p>
            <a:pPr lvl="1"/>
            <a:r>
              <a:rPr lang="en-US" sz="1500" dirty="0">
                <a:latin typeface="Iowan Old Style Roman" panose="02040602040506020204" pitchFamily="18" charset="77"/>
              </a:rPr>
              <a:t>The game also comes in CDs.</a:t>
            </a:r>
          </a:p>
          <a:p>
            <a:endParaRPr lang="en-US" sz="1500" dirty="0">
              <a:latin typeface="Iowan Old Style Roman" panose="02040602040506020204" pitchFamily="18" charset="77"/>
            </a:endParaRPr>
          </a:p>
          <a:p>
            <a:r>
              <a:rPr lang="en-US" sz="1500" dirty="0">
                <a:latin typeface="Iowan Old Style Roman" panose="02040602040506020204" pitchFamily="18" charset="77"/>
              </a:rPr>
              <a:t>User Interface:</a:t>
            </a:r>
          </a:p>
          <a:p>
            <a:pPr lvl="1"/>
            <a:r>
              <a:rPr lang="en-US" sz="1500" dirty="0">
                <a:latin typeface="Iowan Old Style Roman" panose="02040602040506020204" pitchFamily="18" charset="77"/>
              </a:rPr>
              <a:t>Health, Map, Weapon, Point of View (changeable), Time Remaining on Task, Speedometer.</a:t>
            </a:r>
          </a:p>
          <a:p>
            <a:pPr lvl="1"/>
            <a:r>
              <a:rPr lang="en-US" sz="1500" dirty="0">
                <a:latin typeface="Iowan Old Style Roman" panose="02040602040506020204" pitchFamily="18" charset="77"/>
              </a:rPr>
              <a:t>Interacted with mouse and keyboard/remote controller.</a:t>
            </a:r>
          </a:p>
        </p:txBody>
      </p:sp>
      <p:pic>
        <p:nvPicPr>
          <p:cNvPr id="2" name="Audio Recording Sep 13, 2021 at 2:47:36 PM" descr="Audio Recording Sep 13, 2021 at 2:47:36 PM">
            <a:hlinkClick r:id="" action="ppaction://media"/>
            <a:extLst>
              <a:ext uri="{FF2B5EF4-FFF2-40B4-BE49-F238E27FC236}">
                <a16:creationId xmlns:a16="http://schemas.microsoft.com/office/drawing/2014/main" id="{5DF7EF72-783F-7241-BA63-7F4F3589B9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6141" y="129089"/>
            <a:ext cx="812800" cy="812800"/>
          </a:xfrm>
          <a:prstGeom prst="rect">
            <a:avLst/>
          </a:prstGeom>
        </p:spPr>
      </p:pic>
    </p:spTree>
    <p:extLst>
      <p:ext uri="{BB962C8B-B14F-4D97-AF65-F5344CB8AC3E}">
        <p14:creationId xmlns:p14="http://schemas.microsoft.com/office/powerpoint/2010/main" val="18221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445A-527F-314E-9EC3-8D2A425A096F}"/>
              </a:ext>
            </a:extLst>
          </p:cNvPr>
          <p:cNvSpPr>
            <a:spLocks noGrp="1"/>
          </p:cNvSpPr>
          <p:nvPr>
            <p:ph type="title"/>
          </p:nvPr>
        </p:nvSpPr>
        <p:spPr/>
        <p:txBody>
          <a:bodyPr/>
          <a:lstStyle/>
          <a:p>
            <a:pPr algn="ctr"/>
            <a:r>
              <a:rPr lang="en-US" dirty="0">
                <a:solidFill>
                  <a:schemeClr val="bg1"/>
                </a:solidFill>
                <a:latin typeface="Iowan Old Style Roman" panose="02040602040506020204" pitchFamily="18" charset="77"/>
              </a:rPr>
              <a:t>Storyline</a:t>
            </a:r>
          </a:p>
        </p:txBody>
      </p:sp>
      <p:sp>
        <p:nvSpPr>
          <p:cNvPr id="3" name="Content Placeholder 2">
            <a:extLst>
              <a:ext uri="{FF2B5EF4-FFF2-40B4-BE49-F238E27FC236}">
                <a16:creationId xmlns:a16="http://schemas.microsoft.com/office/drawing/2014/main" id="{7CFD42A8-C560-B144-9137-0C39DCA2E2E6}"/>
              </a:ext>
            </a:extLst>
          </p:cNvPr>
          <p:cNvSpPr>
            <a:spLocks noGrp="1"/>
          </p:cNvSpPr>
          <p:nvPr>
            <p:ph idx="1"/>
          </p:nvPr>
        </p:nvSpPr>
        <p:spPr>
          <a:xfrm>
            <a:off x="838200" y="1690688"/>
            <a:ext cx="10515600" cy="4691063"/>
          </a:xfrm>
        </p:spPr>
        <p:txBody>
          <a:bodyPr>
            <a:normAutofit fontScale="47500" lnSpcReduction="20000"/>
          </a:bodyPr>
          <a:lstStyle/>
          <a:p>
            <a:r>
              <a:rPr lang="en-US" sz="4500" dirty="0">
                <a:solidFill>
                  <a:schemeClr val="bg1"/>
                </a:solidFill>
                <a:latin typeface="Iowan Old Style Roman" panose="02040602040506020204" pitchFamily="18" charset="77"/>
              </a:rPr>
              <a:t>Vito Scaletta is arrested during a robbery and opts to join the United States Army to avoid jail.</a:t>
            </a:r>
          </a:p>
          <a:p>
            <a:r>
              <a:rPr lang="en-US" sz="4500" dirty="0">
                <a:solidFill>
                  <a:schemeClr val="bg1"/>
                </a:solidFill>
                <a:latin typeface="Iowan Old Style Roman" panose="02040602040506020204" pitchFamily="18" charset="77"/>
              </a:rPr>
              <a:t>Vito returns home on leave to Empire Bay and reunites with his childhood friend Joe Barbaro, who has joined the Clemente crime family in his absence, and supplies Vito with counterfeit discharge papers.</a:t>
            </a:r>
          </a:p>
          <a:p>
            <a:r>
              <a:rPr lang="en-US" sz="4500" dirty="0">
                <a:solidFill>
                  <a:schemeClr val="bg1"/>
                </a:solidFill>
                <a:latin typeface="Iowan Old Style Roman" panose="02040602040506020204" pitchFamily="18" charset="77"/>
              </a:rPr>
              <a:t>Vito and Joe eventually become made men within Falcone's organization, allowing them to secure a better lifestyle.</a:t>
            </a:r>
          </a:p>
          <a:p>
            <a:r>
              <a:rPr lang="en-US" sz="4500" dirty="0">
                <a:solidFill>
                  <a:schemeClr val="bg1"/>
                </a:solidFill>
                <a:latin typeface="Iowan Old Style Roman" panose="02040602040506020204" pitchFamily="18" charset="77"/>
              </a:rPr>
              <a:t>Vito’s sister, Francesca distances herself from him because of his mobster lifestyle, and his house is destroyed in a firebombing by the Irish Mob. </a:t>
            </a:r>
          </a:p>
          <a:p>
            <a:r>
              <a:rPr lang="en-US" sz="4500" dirty="0">
                <a:solidFill>
                  <a:schemeClr val="bg1"/>
                </a:solidFill>
                <a:latin typeface="Iowan Old Style Roman" panose="02040602040506020204" pitchFamily="18" charset="77"/>
              </a:rPr>
              <a:t>Vito and Joe take on jobs to pay off the debt, including the assassination of retired mobster Tommy Angelo.</a:t>
            </a:r>
          </a:p>
          <a:p>
            <a:r>
              <a:rPr lang="en-US" sz="4500" dirty="0">
                <a:solidFill>
                  <a:schemeClr val="bg1"/>
                </a:solidFill>
                <a:latin typeface="Iowan Old Style Roman" panose="02040602040506020204" pitchFamily="18" charset="77"/>
              </a:rPr>
              <a:t>Vito and Joe’s actions have sparked a war between the Mafia and the Triads.</a:t>
            </a:r>
          </a:p>
          <a:p>
            <a:r>
              <a:rPr lang="en-US" sz="4500" dirty="0">
                <a:solidFill>
                  <a:schemeClr val="bg1"/>
                </a:solidFill>
                <a:latin typeface="Iowan Old Style Roman" panose="02040602040506020204" pitchFamily="18" charset="77"/>
              </a:rPr>
              <a:t>Vito finally pays off his debt to Bruno, (the same loan shark his father was indebted to).</a:t>
            </a:r>
          </a:p>
          <a:p>
            <a:r>
              <a:rPr lang="en-US" sz="4500" dirty="0">
                <a:solidFill>
                  <a:schemeClr val="bg1"/>
                </a:solidFill>
                <a:latin typeface="Iowan Old Style Roman" panose="02040602040506020204" pitchFamily="18" charset="77"/>
              </a:rPr>
              <a:t>In order to stay alive, the Triads order Vito to kill their common enemy: Carlo. </a:t>
            </a:r>
          </a:p>
        </p:txBody>
      </p:sp>
      <p:pic>
        <p:nvPicPr>
          <p:cNvPr id="4" name="Audio Recording Sep 13, 2021 at 2:49:20 PM" descr="Audio Recording Sep 13, 2021 at 2:49:20 PM">
            <a:hlinkClick r:id="" action="ppaction://media"/>
            <a:extLst>
              <a:ext uri="{FF2B5EF4-FFF2-40B4-BE49-F238E27FC236}">
                <a16:creationId xmlns:a16="http://schemas.microsoft.com/office/drawing/2014/main" id="{7D8A2470-5AB7-894D-AEB1-C945AE9A6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4562" y="129381"/>
            <a:ext cx="812800" cy="812800"/>
          </a:xfrm>
          <a:prstGeom prst="rect">
            <a:avLst/>
          </a:prstGeom>
        </p:spPr>
      </p:pic>
    </p:spTree>
    <p:extLst>
      <p:ext uri="{BB962C8B-B14F-4D97-AF65-F5344CB8AC3E}">
        <p14:creationId xmlns:p14="http://schemas.microsoft.com/office/powerpoint/2010/main" val="32946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10315</TotalTime>
  <Words>1020</Words>
  <Application>Microsoft Macintosh PowerPoint</Application>
  <PresentationFormat>Widescreen</PresentationFormat>
  <Paragraphs>145</Paragraphs>
  <Slides>20</Slides>
  <Notes>1</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Bodoni 72 Smallcaps Book</vt:lpstr>
      <vt:lpstr>Calibri</vt:lpstr>
      <vt:lpstr>Calibri Light</vt:lpstr>
      <vt:lpstr>Iowan Old Style Roman</vt:lpstr>
      <vt:lpstr>Office Theme</vt:lpstr>
      <vt:lpstr>PowerPoint Presentation</vt:lpstr>
      <vt:lpstr>PowerPoint Presentation</vt:lpstr>
      <vt:lpstr>PowerPoint Presentation</vt:lpstr>
      <vt:lpstr>Minimum Hardware Requirements</vt:lpstr>
      <vt:lpstr>Actual Hardware Required</vt:lpstr>
      <vt:lpstr>Game Summary</vt:lpstr>
      <vt:lpstr>PowerPoint Presentation</vt:lpstr>
      <vt:lpstr>PowerPoint Presentation</vt:lpstr>
      <vt:lpstr>Storyline</vt:lpstr>
      <vt:lpstr>Gameplay</vt:lpstr>
      <vt:lpstr>PowerPoint Presentation</vt:lpstr>
      <vt:lpstr>Special Features</vt:lpstr>
      <vt:lpstr>PowerPoint Presentation</vt:lpstr>
      <vt:lpstr>Game Review</vt:lpstr>
      <vt:lpstr>PowerPoint Presentation</vt:lpstr>
      <vt:lpstr>PowerPoint Presentation</vt:lpstr>
      <vt:lpstr>PowerPoint Presentation</vt:lpstr>
      <vt:lpstr>Summary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Tasneem Obeid</dc:creator>
  <cp:lastModifiedBy>Tasneem Obeid</cp:lastModifiedBy>
  <cp:revision>13</cp:revision>
  <dcterms:created xsi:type="dcterms:W3CDTF">2021-09-05T12:43:58Z</dcterms:created>
  <dcterms:modified xsi:type="dcterms:W3CDTF">2021-09-14T15:15:53Z</dcterms:modified>
</cp:coreProperties>
</file>