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MS Gothic" panose="020B0609070205080204" pitchFamily="49" charset="-128"/>
      <p:regular r:id="rId13"/>
    </p:embeddedFont>
    <p:embeddedFont>
      <p:font typeface="Merriweather" panose="00000500000000000000" pitchFamily="2" charset="0"/>
      <p:regular r:id="rId14"/>
      <p:bold r:id="rId15"/>
      <p:italic r:id="rId16"/>
      <p:boldItalic r:id="rId17"/>
    </p:embeddedFont>
    <p:embeddedFont>
      <p:font typeface="Roboto" panose="020000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13" d="100"/>
          <a:sy n="213" d="100"/>
        </p:scale>
        <p:origin x="300"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f069f3b055_0_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f069f3b055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f069f3b055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f069f3b055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f069f3b055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f069f3b055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f069f3b055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f069f3b055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f069f3b055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f069f3b055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cdef2a0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cdef2a0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ecdef2a0b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ecdef2a0b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cdef2a0bd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cdef2a0bd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075d2d53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075d2d53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www.sporcle.com/games/mushymisha/slay-the-spire-starter-common-and-uncommon-relics" TargetMode="External"/><Relationship Id="rId3" Type="http://schemas.openxmlformats.org/officeDocument/2006/relationships/hyperlink" Target="http://www.reddit.com/r/bindingofisaac/comments/ple039/3_stone_chests_3_heads/" TargetMode="External"/><Relationship Id="rId7" Type="http://schemas.openxmlformats.org/officeDocument/2006/relationships/hyperlink" Target="http://www.reddit.com/r/bindingofisaac/comments/2lce53/i_made_a_background_transparent_rebirth_logo_feel/" TargetMode="External"/><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bazaar.tf/thread/5708/3" TargetMode="External"/><Relationship Id="rId11" Type="http://schemas.openxmlformats.org/officeDocument/2006/relationships/hyperlink" Target="http://drive.google.com/file/d/1tkHKX4ts59XjKU5F2j_XMtB5wDjOIhUB/view" TargetMode="External"/><Relationship Id="rId5" Type="http://schemas.openxmlformats.org/officeDocument/2006/relationships/hyperlink" Target="https://steamcommunity.com/sharedfiles/filedetails/?id=340478000" TargetMode="External"/><Relationship Id="rId10" Type="http://schemas.openxmlformats.org/officeDocument/2006/relationships/hyperlink" Target="http://www.imgur.com/gallery/BCcE9iS" TargetMode="External"/><Relationship Id="rId4" Type="http://schemas.openxmlformats.org/officeDocument/2006/relationships/hyperlink" Target="http://www.reddit.com/r/bindingofisaac/comments/p7jw0p/possibly_the_hardest_choice_in_my_entire_life/" TargetMode="External"/><Relationship Id="rId9" Type="http://schemas.openxmlformats.org/officeDocument/2006/relationships/hyperlink" Target="http://www.streamscheme.com/resources/biblethump-meanin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hyperlink" Target="https://store.steampowered.com/app/250900/The_Binding_of_Isaac_Rebirth/"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jpg"/><Relationship Id="rId5" Type="http://schemas.openxmlformats.org/officeDocument/2006/relationships/hyperlink" Target="http://www.youtube.com/watch?v=gXzJFoaQxsU"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6.mp3"/><Relationship Id="rId7" Type="http://schemas.openxmlformats.org/officeDocument/2006/relationships/hyperlink" Target="https://bindingofisaacrebirth.fandom.com/wiki/Daily_Challenges"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audio" Target="../media/media6.mp3"/></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body" idx="1"/>
          </p:nvPr>
        </p:nvSpPr>
        <p:spPr>
          <a:xfrm>
            <a:off x="582300" y="4535550"/>
            <a:ext cx="7979400" cy="460500"/>
          </a:xfrm>
          <a:prstGeom prst="rect">
            <a:avLst/>
          </a:prstGeom>
        </p:spPr>
        <p:txBody>
          <a:bodyPr spcFirstLastPara="1" wrap="square" lIns="91425" tIns="91425" rIns="91425" bIns="91425" anchor="ctr" anchorCtr="0">
            <a:normAutofit fontScale="85000" lnSpcReduction="20000"/>
          </a:bodyPr>
          <a:lstStyle/>
          <a:p>
            <a:pPr marL="0" lvl="0" indent="0" algn="ctr" rtl="0">
              <a:spcBef>
                <a:spcPts val="0"/>
              </a:spcBef>
              <a:spcAft>
                <a:spcPts val="0"/>
              </a:spcAft>
              <a:buNone/>
            </a:pPr>
            <a:r>
              <a:rPr lang="en"/>
              <a:t>Christopher Hill </a:t>
            </a:r>
            <a:endParaRPr/>
          </a:p>
          <a:p>
            <a:pPr marL="0" lvl="0" indent="0" algn="ctr" rtl="0">
              <a:spcBef>
                <a:spcPts val="0"/>
              </a:spcBef>
              <a:spcAft>
                <a:spcPts val="0"/>
              </a:spcAft>
              <a:buNone/>
            </a:pPr>
            <a:r>
              <a:rPr lang="en"/>
              <a:t>CIS 487 - Fall 2021</a:t>
            </a:r>
            <a:endParaRPr/>
          </a:p>
        </p:txBody>
      </p:sp>
      <p:pic>
        <p:nvPicPr>
          <p:cNvPr id="65" name="Google Shape;65;p13"/>
          <p:cNvPicPr preferRelativeResize="0"/>
          <p:nvPr/>
        </p:nvPicPr>
        <p:blipFill>
          <a:blip r:embed="rId5">
            <a:alphaModFix/>
          </a:blip>
          <a:stretch>
            <a:fillRect/>
          </a:stretch>
        </p:blipFill>
        <p:spPr>
          <a:xfrm>
            <a:off x="286237" y="517575"/>
            <a:ext cx="8571525" cy="2761275"/>
          </a:xfrm>
          <a:prstGeom prst="rect">
            <a:avLst/>
          </a:prstGeom>
          <a:noFill/>
          <a:ln>
            <a:noFill/>
          </a:ln>
        </p:spPr>
      </p:pic>
      <p:pic>
        <p:nvPicPr>
          <p:cNvPr id="2" name="Title Slide">
            <a:hlinkClick r:id="" action="ppaction://media"/>
            <a:extLst>
              <a:ext uri="{FF2B5EF4-FFF2-40B4-BE49-F238E27FC236}">
                <a16:creationId xmlns:a16="http://schemas.microsoft.com/office/drawing/2014/main" id="{3EE8FB94-44CE-4A55-86A9-E5E31E03CC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8500" y="3364287"/>
            <a:ext cx="628276" cy="628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Image Credits</a:t>
            </a:r>
            <a:endParaRPr/>
          </a:p>
        </p:txBody>
      </p:sp>
      <p:sp>
        <p:nvSpPr>
          <p:cNvPr id="145" name="Google Shape;145;p22"/>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 sz="1100">
                <a:solidFill>
                  <a:srgbClr val="000000"/>
                </a:solidFill>
                <a:latin typeface="Arial"/>
                <a:ea typeface="Arial"/>
                <a:cs typeface="Arial"/>
                <a:sym typeface="Arial"/>
              </a:rPr>
              <a:t>User Interface - </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a:solidFill>
                  <a:srgbClr val="000000"/>
                </a:solidFill>
                <a:latin typeface="Arial"/>
                <a:ea typeface="Arial"/>
                <a:cs typeface="Arial"/>
                <a:sym typeface="Arial"/>
              </a:rPr>
              <a:t>Screenshot 1: u/comrade_dyngus. “R/Bindingofisaac - 3 Stone CHESTS, 3 Heads.” </a:t>
            </a:r>
            <a:r>
              <a:rPr lang="en" sz="1100" i="1">
                <a:solidFill>
                  <a:srgbClr val="000000"/>
                </a:solidFill>
                <a:latin typeface="Arial"/>
                <a:ea typeface="Arial"/>
                <a:cs typeface="Arial"/>
                <a:sym typeface="Arial"/>
              </a:rPr>
              <a:t>Reddit</a:t>
            </a:r>
            <a:r>
              <a:rPr lang="en" sz="1100">
                <a:solidFill>
                  <a:srgbClr val="000000"/>
                </a:solidFill>
                <a:latin typeface="Arial"/>
                <a:ea typeface="Arial"/>
                <a:cs typeface="Arial"/>
                <a:sym typeface="Arial"/>
              </a:rPr>
              <a:t>, 9 Sept. 2021, </a:t>
            </a:r>
            <a:r>
              <a:rPr lang="en" sz="1100" u="sng">
                <a:solidFill>
                  <a:schemeClr val="hlink"/>
                </a:solidFill>
                <a:latin typeface="Arial"/>
                <a:ea typeface="Arial"/>
                <a:cs typeface="Arial"/>
                <a:sym typeface="Arial"/>
                <a:hlinkClick r:id="rId3"/>
              </a:rPr>
              <a:t>www.reddit.com/r/bindingofisaac/comments/ple039/3_stone_chests_3_heads/</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a:solidFill>
                  <a:srgbClr val="000000"/>
                </a:solidFill>
                <a:latin typeface="Arial"/>
                <a:ea typeface="Arial"/>
                <a:cs typeface="Arial"/>
                <a:sym typeface="Arial"/>
              </a:rPr>
              <a:t>Screenshot 2: u/_lemonnsex_. “R/Bindingofisaac - Possibly the Hardest Choice in My Entire Life.” </a:t>
            </a:r>
            <a:r>
              <a:rPr lang="en" sz="1100" i="1">
                <a:solidFill>
                  <a:srgbClr val="000000"/>
                </a:solidFill>
                <a:latin typeface="Arial"/>
                <a:ea typeface="Arial"/>
                <a:cs typeface="Arial"/>
                <a:sym typeface="Arial"/>
              </a:rPr>
              <a:t>Reddit</a:t>
            </a:r>
            <a:r>
              <a:rPr lang="en" sz="1100">
                <a:solidFill>
                  <a:srgbClr val="000000"/>
                </a:solidFill>
                <a:latin typeface="Arial"/>
                <a:ea typeface="Arial"/>
                <a:cs typeface="Arial"/>
                <a:sym typeface="Arial"/>
              </a:rPr>
              <a:t>, 19 Aug. 2021, </a:t>
            </a:r>
            <a:r>
              <a:rPr lang="en" sz="1100" u="sng">
                <a:solidFill>
                  <a:schemeClr val="hlink"/>
                </a:solidFill>
                <a:latin typeface="Arial"/>
                <a:ea typeface="Arial"/>
                <a:cs typeface="Arial"/>
                <a:sym typeface="Arial"/>
                <a:hlinkClick r:id="rId4"/>
              </a:rPr>
              <a:t>www.reddit.com/r/bindingofisaac/comments/p7jw0p/possibly_the_hardest_choice_in_my_entire_life/</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a:solidFill>
                  <a:srgbClr val="000000"/>
                </a:solidFill>
                <a:latin typeface="Arial"/>
                <a:ea typeface="Arial"/>
                <a:cs typeface="Arial"/>
                <a:sym typeface="Arial"/>
              </a:rPr>
              <a:t>Why is it fun - </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a:solidFill>
                  <a:srgbClr val="000000"/>
                </a:solidFill>
                <a:latin typeface="Arial"/>
                <a:ea typeface="Arial"/>
                <a:cs typeface="Arial"/>
                <a:sym typeface="Arial"/>
              </a:rPr>
              <a:t>Darth_Pokey. (2014, November 11). </a:t>
            </a:r>
            <a:r>
              <a:rPr lang="en" sz="1100" i="1">
                <a:solidFill>
                  <a:srgbClr val="000000"/>
                </a:solidFill>
                <a:latin typeface="Arial"/>
                <a:ea typeface="Arial"/>
                <a:cs typeface="Arial"/>
                <a:sym typeface="Arial"/>
              </a:rPr>
              <a:t>Screenshot :: I love it when i get crazy item combos like this</a:t>
            </a:r>
            <a:r>
              <a:rPr lang="en" sz="1100">
                <a:solidFill>
                  <a:srgbClr val="000000"/>
                </a:solidFill>
                <a:latin typeface="Arial"/>
                <a:ea typeface="Arial"/>
                <a:cs typeface="Arial"/>
                <a:sym typeface="Arial"/>
              </a:rPr>
              <a:t>. Steam Community. Retrieved September 16, 2021, from </a:t>
            </a:r>
            <a:r>
              <a:rPr lang="en" sz="1100" u="sng">
                <a:solidFill>
                  <a:schemeClr val="hlink"/>
                </a:solidFill>
                <a:latin typeface="Arial"/>
                <a:ea typeface="Arial"/>
                <a:cs typeface="Arial"/>
                <a:sym typeface="Arial"/>
                <a:hlinkClick r:id="rId5"/>
              </a:rPr>
              <a:t>https://steamcommunity.com/sharedfiles/filedetails/?id=340478000</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0" lvl="0" indent="0" algn="l" rtl="0">
              <a:spcBef>
                <a:spcPts val="1200"/>
              </a:spcBef>
              <a:spcAft>
                <a:spcPts val="1200"/>
              </a:spcAft>
              <a:buNone/>
            </a:pPr>
            <a:r>
              <a:rPr lang="en" sz="1100">
                <a:solidFill>
                  <a:srgbClr val="000000"/>
                </a:solidFill>
                <a:latin typeface="Arial"/>
                <a:ea typeface="Arial"/>
                <a:cs typeface="Arial"/>
                <a:sym typeface="Arial"/>
              </a:rPr>
              <a:t>Meowzerz. (2014, November 7). </a:t>
            </a:r>
            <a:r>
              <a:rPr lang="en" sz="1100" i="1">
                <a:solidFill>
                  <a:srgbClr val="000000"/>
                </a:solidFill>
                <a:latin typeface="Arial"/>
                <a:ea typeface="Arial"/>
                <a:cs typeface="Arial"/>
                <a:sym typeface="Arial"/>
              </a:rPr>
              <a:t>The binding Of ISAAC REBIRTH</a:t>
            </a:r>
            <a:r>
              <a:rPr lang="en" sz="1100">
                <a:solidFill>
                  <a:srgbClr val="000000"/>
                </a:solidFill>
                <a:latin typeface="Arial"/>
                <a:ea typeface="Arial"/>
                <a:cs typeface="Arial"/>
                <a:sym typeface="Arial"/>
              </a:rPr>
              <a:t>. The Binding Of Isaac Rebirth - Bazaar.tf. Retrieved September 16, 2021, from </a:t>
            </a:r>
            <a:r>
              <a:rPr lang="en" sz="1100" u="sng">
                <a:solidFill>
                  <a:schemeClr val="hlink"/>
                </a:solidFill>
                <a:latin typeface="Arial"/>
                <a:ea typeface="Arial"/>
                <a:cs typeface="Arial"/>
                <a:sym typeface="Arial"/>
                <a:hlinkClick r:id="rId6"/>
              </a:rPr>
              <a:t>https://bazaar.tf/thread/5708/3</a:t>
            </a:r>
            <a:endParaRPr sz="1100">
              <a:solidFill>
                <a:srgbClr val="000000"/>
              </a:solidFill>
              <a:latin typeface="Arial"/>
              <a:ea typeface="Arial"/>
              <a:cs typeface="Arial"/>
              <a:sym typeface="Arial"/>
            </a:endParaRPr>
          </a:p>
        </p:txBody>
      </p:sp>
      <p:sp>
        <p:nvSpPr>
          <p:cNvPr id="146" name="Google Shape;146;p22"/>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fontScale="70000" lnSpcReduction="10000"/>
          </a:bodyPr>
          <a:lstStyle/>
          <a:p>
            <a:pPr marL="0" lvl="0" indent="0" algn="l" rtl="0">
              <a:spcBef>
                <a:spcPts val="0"/>
              </a:spcBef>
              <a:spcAft>
                <a:spcPts val="0"/>
              </a:spcAft>
              <a:buNone/>
            </a:pPr>
            <a:r>
              <a:rPr lang="en" sz="1100">
                <a:solidFill>
                  <a:schemeClr val="dk1"/>
                </a:solidFill>
                <a:latin typeface="Arial"/>
                <a:ea typeface="Arial"/>
                <a:cs typeface="Arial"/>
                <a:sym typeface="Arial"/>
              </a:rPr>
              <a:t>Title slide art -</a:t>
            </a:r>
            <a:r>
              <a:rPr lang="en"/>
              <a:t> </a:t>
            </a:r>
            <a:endParaRPr/>
          </a:p>
          <a:p>
            <a:pPr marL="0" lvl="0" indent="0" algn="l" rtl="0">
              <a:spcBef>
                <a:spcPts val="1200"/>
              </a:spcBef>
              <a:spcAft>
                <a:spcPts val="0"/>
              </a:spcAft>
              <a:buNone/>
            </a:pPr>
            <a:r>
              <a:rPr lang="en" sz="1100">
                <a:solidFill>
                  <a:srgbClr val="000000"/>
                </a:solidFill>
                <a:latin typeface="Arial"/>
                <a:ea typeface="Arial"/>
                <a:cs typeface="Arial"/>
                <a:sym typeface="Arial"/>
              </a:rPr>
              <a:t>u/Remschied. “R/Bindingofisaac - i Made a Background Transparent Rebirth Logo Feel Free to Use It for Video Thumbs or Art!” </a:t>
            </a:r>
            <a:r>
              <a:rPr lang="en" sz="1100" i="1">
                <a:solidFill>
                  <a:srgbClr val="000000"/>
                </a:solidFill>
                <a:latin typeface="Arial"/>
                <a:ea typeface="Arial"/>
                <a:cs typeface="Arial"/>
                <a:sym typeface="Arial"/>
              </a:rPr>
              <a:t>Reddit</a:t>
            </a:r>
            <a:r>
              <a:rPr lang="en" sz="1100">
                <a:solidFill>
                  <a:srgbClr val="000000"/>
                </a:solidFill>
                <a:latin typeface="Arial"/>
                <a:ea typeface="Arial"/>
                <a:cs typeface="Arial"/>
                <a:sym typeface="Arial"/>
              </a:rPr>
              <a:t>, 5 Nov. 2014, </a:t>
            </a:r>
            <a:r>
              <a:rPr lang="en" sz="1100" u="sng">
                <a:solidFill>
                  <a:schemeClr val="hlink"/>
                </a:solidFill>
                <a:latin typeface="Arial"/>
                <a:ea typeface="Arial"/>
                <a:cs typeface="Arial"/>
                <a:sym typeface="Arial"/>
                <a:hlinkClick r:id="rId7"/>
              </a:rPr>
              <a:t>www.reddit.com/r/bindingofisaac/comments/2lce53/i_made_a_background_transparent_rebirth_logo_feel/</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a:solidFill>
                  <a:srgbClr val="000000"/>
                </a:solidFill>
                <a:latin typeface="Arial"/>
                <a:ea typeface="Arial"/>
                <a:cs typeface="Arial"/>
                <a:sym typeface="Arial"/>
              </a:rPr>
              <a:t>Similar genre games - </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a:solidFill>
                  <a:srgbClr val="000000"/>
                </a:solidFill>
                <a:latin typeface="Arial"/>
                <a:ea typeface="Arial"/>
                <a:cs typeface="Arial"/>
                <a:sym typeface="Arial"/>
              </a:rPr>
              <a:t>mushymisha. “Slay the Spire Starter, Common and Uncommon Relics.” </a:t>
            </a:r>
            <a:r>
              <a:rPr lang="en" sz="1100" i="1">
                <a:solidFill>
                  <a:srgbClr val="000000"/>
                </a:solidFill>
                <a:latin typeface="Arial"/>
                <a:ea typeface="Arial"/>
                <a:cs typeface="Arial"/>
                <a:sym typeface="Arial"/>
              </a:rPr>
              <a:t>Sporcle</a:t>
            </a:r>
            <a:r>
              <a:rPr lang="en" sz="1100">
                <a:solidFill>
                  <a:srgbClr val="000000"/>
                </a:solidFill>
                <a:latin typeface="Arial"/>
                <a:ea typeface="Arial"/>
                <a:cs typeface="Arial"/>
                <a:sym typeface="Arial"/>
              </a:rPr>
              <a:t>, </a:t>
            </a:r>
            <a:r>
              <a:rPr lang="en" sz="1100" u="sng">
                <a:solidFill>
                  <a:schemeClr val="hlink"/>
                </a:solidFill>
                <a:latin typeface="Arial"/>
                <a:ea typeface="Arial"/>
                <a:cs typeface="Arial"/>
                <a:sym typeface="Arial"/>
                <a:hlinkClick r:id="rId8"/>
              </a:rPr>
              <a:t>www.sporcle.com/games/mushymisha/slay-the-spire-starter-common-and-uncommon-relics</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a:solidFill>
                  <a:srgbClr val="000000"/>
                </a:solidFill>
                <a:latin typeface="Arial"/>
                <a:ea typeface="Arial"/>
                <a:cs typeface="Arial"/>
                <a:sym typeface="Arial"/>
              </a:rPr>
              <a:t>Summary - </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a:solidFill>
                  <a:srgbClr val="000000"/>
                </a:solidFill>
                <a:latin typeface="Arial"/>
                <a:ea typeface="Arial"/>
                <a:cs typeface="Arial"/>
                <a:sym typeface="Arial"/>
              </a:rPr>
              <a:t>Grayson, Christopher. “BibleThump Meaning &amp; Origin - TWITCH Emote Explained.” </a:t>
            </a:r>
            <a:r>
              <a:rPr lang="en" sz="1100" i="1">
                <a:solidFill>
                  <a:srgbClr val="000000"/>
                </a:solidFill>
                <a:latin typeface="Arial"/>
                <a:ea typeface="Arial"/>
                <a:cs typeface="Arial"/>
                <a:sym typeface="Arial"/>
              </a:rPr>
              <a:t>StreamScheme</a:t>
            </a:r>
            <a:r>
              <a:rPr lang="en" sz="1100">
                <a:solidFill>
                  <a:srgbClr val="000000"/>
                </a:solidFill>
                <a:latin typeface="Arial"/>
                <a:ea typeface="Arial"/>
                <a:cs typeface="Arial"/>
                <a:sym typeface="Arial"/>
              </a:rPr>
              <a:t>, 13 July 2020, </a:t>
            </a:r>
            <a:r>
              <a:rPr lang="en" sz="1100" u="sng">
                <a:solidFill>
                  <a:schemeClr val="hlink"/>
                </a:solidFill>
                <a:latin typeface="Arial"/>
                <a:ea typeface="Arial"/>
                <a:cs typeface="Arial"/>
                <a:sym typeface="Arial"/>
                <a:hlinkClick r:id="rId9"/>
              </a:rPr>
              <a:t>www.streamscheme.com/resources/biblethump-meaning/</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0" lvl="0" indent="0" algn="l" rtl="0">
              <a:spcBef>
                <a:spcPts val="1200"/>
              </a:spcBef>
              <a:spcAft>
                <a:spcPts val="1200"/>
              </a:spcAft>
              <a:buNone/>
            </a:pPr>
            <a:r>
              <a:rPr lang="en" sz="1100">
                <a:solidFill>
                  <a:srgbClr val="000000"/>
                </a:solidFill>
                <a:latin typeface="Arial"/>
                <a:ea typeface="Arial"/>
                <a:cs typeface="Arial"/>
                <a:sym typeface="Arial"/>
              </a:rPr>
              <a:t>Maxxify. “Isaac Buddy Does a Pog.” </a:t>
            </a:r>
            <a:r>
              <a:rPr lang="en" sz="1100" i="1">
                <a:solidFill>
                  <a:srgbClr val="000000"/>
                </a:solidFill>
                <a:latin typeface="Arial"/>
                <a:ea typeface="Arial"/>
                <a:cs typeface="Arial"/>
                <a:sym typeface="Arial"/>
              </a:rPr>
              <a:t>Imgur</a:t>
            </a:r>
            <a:r>
              <a:rPr lang="en" sz="1100">
                <a:solidFill>
                  <a:srgbClr val="000000"/>
                </a:solidFill>
                <a:latin typeface="Arial"/>
                <a:ea typeface="Arial"/>
                <a:cs typeface="Arial"/>
                <a:sym typeface="Arial"/>
              </a:rPr>
              <a:t>, 11 Apr. 2021, </a:t>
            </a:r>
            <a:r>
              <a:rPr lang="en" sz="1100" u="sng">
                <a:solidFill>
                  <a:schemeClr val="hlink"/>
                </a:solidFill>
                <a:latin typeface="Arial"/>
                <a:ea typeface="Arial"/>
                <a:cs typeface="Arial"/>
                <a:sym typeface="Arial"/>
                <a:hlinkClick r:id="rId10"/>
              </a:rPr>
              <a:t>www.imgur.com/gallery/BCcE9iS</a:t>
            </a:r>
            <a:endParaRPr sz="1100">
              <a:solidFill>
                <a:srgbClr val="000000"/>
              </a:solidFill>
              <a:latin typeface="Arial"/>
              <a:ea typeface="Arial"/>
              <a:cs typeface="Arial"/>
              <a:sym typeface="Arial"/>
            </a:endParaRPr>
          </a:p>
        </p:txBody>
      </p:sp>
      <p:pic>
        <p:nvPicPr>
          <p:cNvPr id="147" name="Google Shape;147;p22" title="Slide 8 comparison.mp3">
            <a:hlinkClick r:id="rId11"/>
          </p:cNvPr>
          <p:cNvPicPr preferRelativeResize="0"/>
          <p:nvPr/>
        </p:nvPicPr>
        <p:blipFill>
          <a:blip r:embed="rId12">
            <a:alphaModFix/>
          </a:blip>
          <a:stretch>
            <a:fillRect/>
          </a:stretch>
        </p:blipFill>
        <p:spPr>
          <a:xfrm>
            <a:off x="152400" y="4734300"/>
            <a:ext cx="256800" cy="256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1100" b="1" dirty="0">
                <a:solidFill>
                  <a:srgbClr val="000000"/>
                </a:solidFill>
                <a:latin typeface="Arial"/>
                <a:ea typeface="Arial"/>
                <a:cs typeface="Arial"/>
                <a:sym typeface="Arial"/>
              </a:rPr>
              <a:t>Game title – </a:t>
            </a:r>
            <a:r>
              <a:rPr lang="en" sz="1100" dirty="0">
                <a:solidFill>
                  <a:srgbClr val="000000"/>
                </a:solidFill>
                <a:latin typeface="Arial"/>
                <a:ea typeface="Arial"/>
                <a:cs typeface="Arial"/>
                <a:sym typeface="Arial"/>
              </a:rPr>
              <a:t>The Binding of Isaac: Rebirth</a:t>
            </a:r>
            <a:endParaRPr sz="1100" dirty="0">
              <a:solidFill>
                <a:srgbClr val="000000"/>
              </a:solidFill>
              <a:latin typeface="Arial"/>
              <a:ea typeface="Arial"/>
              <a:cs typeface="Arial"/>
              <a:sym typeface="Arial"/>
            </a:endParaRPr>
          </a:p>
          <a:p>
            <a:pPr marL="0" lvl="0" indent="0" algn="l" rtl="0">
              <a:spcBef>
                <a:spcPts val="1200"/>
              </a:spcBef>
              <a:spcAft>
                <a:spcPts val="0"/>
              </a:spcAft>
              <a:buNone/>
            </a:pPr>
            <a:r>
              <a:rPr lang="en" sz="1100" b="1" dirty="0">
                <a:solidFill>
                  <a:srgbClr val="000000"/>
                </a:solidFill>
                <a:latin typeface="Arial"/>
                <a:ea typeface="Arial"/>
                <a:cs typeface="Arial"/>
                <a:sym typeface="Arial"/>
              </a:rPr>
              <a:t>Company &amp; Author – </a:t>
            </a:r>
            <a:r>
              <a:rPr lang="en" sz="1100" dirty="0">
                <a:solidFill>
                  <a:srgbClr val="000000"/>
                </a:solidFill>
                <a:latin typeface="Arial"/>
                <a:ea typeface="Arial"/>
                <a:cs typeface="Arial"/>
                <a:sym typeface="Arial"/>
              </a:rPr>
              <a:t>Nicalis Inc, Edmund McMillen</a:t>
            </a:r>
            <a:endParaRPr sz="1100" dirty="0">
              <a:solidFill>
                <a:srgbClr val="000000"/>
              </a:solidFill>
              <a:latin typeface="Arial"/>
              <a:ea typeface="Arial"/>
              <a:cs typeface="Arial"/>
              <a:sym typeface="Arial"/>
            </a:endParaRPr>
          </a:p>
          <a:p>
            <a:pPr marL="0" lvl="0" indent="0" algn="l" rtl="0">
              <a:spcBef>
                <a:spcPts val="1200"/>
              </a:spcBef>
              <a:spcAft>
                <a:spcPts val="0"/>
              </a:spcAft>
              <a:buNone/>
            </a:pPr>
            <a:r>
              <a:rPr lang="en" sz="1100" b="1" dirty="0">
                <a:solidFill>
                  <a:srgbClr val="000000"/>
                </a:solidFill>
                <a:latin typeface="Arial"/>
                <a:ea typeface="Arial"/>
                <a:cs typeface="Arial"/>
                <a:sym typeface="Arial"/>
              </a:rPr>
              <a:t>Type of game – </a:t>
            </a:r>
            <a:r>
              <a:rPr lang="en" sz="1100" dirty="0">
                <a:solidFill>
                  <a:srgbClr val="000000"/>
                </a:solidFill>
                <a:latin typeface="Arial"/>
                <a:ea typeface="Arial"/>
                <a:cs typeface="Arial"/>
                <a:sym typeface="Arial"/>
              </a:rPr>
              <a:t>Roguelike</a:t>
            </a:r>
            <a:endParaRPr sz="1100" dirty="0">
              <a:solidFill>
                <a:srgbClr val="000000"/>
              </a:solidFill>
              <a:latin typeface="Arial"/>
              <a:ea typeface="Arial"/>
              <a:cs typeface="Arial"/>
              <a:sym typeface="Arial"/>
            </a:endParaRPr>
          </a:p>
          <a:p>
            <a:pPr marL="0" lvl="0" indent="0" algn="l" rtl="0">
              <a:spcBef>
                <a:spcPts val="1200"/>
              </a:spcBef>
              <a:spcAft>
                <a:spcPts val="0"/>
              </a:spcAft>
              <a:buNone/>
            </a:pPr>
            <a:r>
              <a:rPr lang="en" sz="1100" b="1" dirty="0">
                <a:solidFill>
                  <a:srgbClr val="000000"/>
                </a:solidFill>
                <a:latin typeface="Arial"/>
                <a:ea typeface="Arial"/>
                <a:cs typeface="Arial"/>
                <a:sym typeface="Arial"/>
              </a:rPr>
              <a:t>Price – </a:t>
            </a:r>
            <a:r>
              <a:rPr lang="en" sz="1100" dirty="0">
                <a:solidFill>
                  <a:srgbClr val="000000"/>
                </a:solidFill>
                <a:latin typeface="Arial"/>
                <a:ea typeface="Arial"/>
                <a:cs typeface="Arial"/>
                <a:sym typeface="Arial"/>
              </a:rPr>
              <a:t>14.99 for base game, additional 10.99 for afterbirth DLC, 9.99 for Afterbirth Plus, 14.99 for Repentance</a:t>
            </a:r>
            <a:endParaRPr sz="1100" dirty="0">
              <a:solidFill>
                <a:srgbClr val="000000"/>
              </a:solidFill>
              <a:latin typeface="Arial"/>
              <a:ea typeface="Arial"/>
              <a:cs typeface="Arial"/>
              <a:sym typeface="Arial"/>
            </a:endParaRPr>
          </a:p>
          <a:p>
            <a:pPr marL="0" lvl="0" indent="0" algn="l" rtl="0">
              <a:spcBef>
                <a:spcPts val="1200"/>
              </a:spcBef>
              <a:spcAft>
                <a:spcPts val="0"/>
              </a:spcAft>
              <a:buNone/>
            </a:pPr>
            <a:r>
              <a:rPr lang="en" sz="800" dirty="0">
                <a:solidFill>
                  <a:srgbClr val="000000"/>
                </a:solidFill>
                <a:latin typeface="Arial"/>
                <a:ea typeface="Arial"/>
                <a:cs typeface="Arial"/>
                <a:sym typeface="Arial"/>
              </a:rPr>
              <a:t>Information obtained from the Steam store page: </a:t>
            </a:r>
            <a:r>
              <a:rPr lang="en" sz="800" u="sng" dirty="0">
                <a:solidFill>
                  <a:schemeClr val="hlink"/>
                </a:solidFill>
                <a:latin typeface="Arial"/>
                <a:ea typeface="Arial"/>
                <a:cs typeface="Arial"/>
                <a:sym typeface="Arial"/>
                <a:hlinkClick r:id="rId5"/>
              </a:rPr>
              <a:t>https://store.steampowered.com/app/250900/The_Binding_of_Isaac_Rebirth/</a:t>
            </a:r>
            <a:endParaRPr sz="800" dirty="0">
              <a:solidFill>
                <a:srgbClr val="000000"/>
              </a:solidFill>
              <a:latin typeface="Arial"/>
              <a:ea typeface="Arial"/>
              <a:cs typeface="Arial"/>
              <a:sym typeface="Arial"/>
            </a:endParaRPr>
          </a:p>
          <a:p>
            <a:pPr marL="0" lvl="0" indent="0" algn="l" rtl="0">
              <a:spcBef>
                <a:spcPts val="1200"/>
              </a:spcBef>
              <a:spcAft>
                <a:spcPts val="1200"/>
              </a:spcAft>
              <a:buNone/>
            </a:pPr>
            <a:r>
              <a:rPr lang="en" sz="1100" dirty="0">
                <a:solidFill>
                  <a:srgbClr val="000000"/>
                </a:solidFill>
                <a:latin typeface="Arial"/>
                <a:ea typeface="Arial"/>
                <a:cs typeface="Arial"/>
                <a:sym typeface="Arial"/>
              </a:rPr>
              <a:t>Available on Steam, Epic, Mac, Linux, Nintendo Switch, PS Vita, PS4 and PS5, Xbox One, New Nintendo 3DS and Wii U, and iOS devices</a:t>
            </a:r>
            <a:endParaRPr sz="1100" dirty="0">
              <a:solidFill>
                <a:srgbClr val="000000"/>
              </a:solidFill>
              <a:latin typeface="Arial"/>
              <a:ea typeface="Arial"/>
              <a:cs typeface="Arial"/>
              <a:sym typeface="Arial"/>
            </a:endParaRPr>
          </a:p>
        </p:txBody>
      </p:sp>
      <p:sp>
        <p:nvSpPr>
          <p:cNvPr id="72" name="Google Shape;72;p1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Basic Information</a:t>
            </a:r>
            <a:endParaRPr/>
          </a:p>
        </p:txBody>
      </p:sp>
      <p:sp>
        <p:nvSpPr>
          <p:cNvPr id="73" name="Google Shape;73;p14"/>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1100" b="1">
                <a:solidFill>
                  <a:srgbClr val="000000"/>
                </a:solidFill>
                <a:latin typeface="Arial"/>
                <a:ea typeface="Arial"/>
                <a:cs typeface="Arial"/>
                <a:sym typeface="Arial"/>
              </a:rPr>
              <a:t>Minimum stated hardware requirements –</a:t>
            </a:r>
            <a:endParaRPr sz="1100" b="1">
              <a:solidFill>
                <a:srgbClr val="000000"/>
              </a:solidFill>
              <a:latin typeface="Arial"/>
              <a:ea typeface="Arial"/>
              <a:cs typeface="Arial"/>
              <a:sym typeface="Arial"/>
            </a:endParaRPr>
          </a:p>
          <a:p>
            <a:pPr marL="0" lvl="0" indent="0" algn="l" rtl="0">
              <a:spcBef>
                <a:spcPts val="1200"/>
              </a:spcBef>
              <a:spcAft>
                <a:spcPts val="0"/>
              </a:spcAft>
              <a:buNone/>
            </a:pPr>
            <a:r>
              <a:rPr lang="en" sz="1100">
                <a:solidFill>
                  <a:srgbClr val="000000"/>
                </a:solidFill>
                <a:latin typeface="Arial"/>
                <a:ea typeface="Arial"/>
                <a:cs typeface="Arial"/>
                <a:sym typeface="Arial"/>
              </a:rPr>
              <a:t>OS: Windows 10, Processor: i7, Memory: 4 GB RAM, Graphics: GeForce 900 Series, Storage: 666 MB available space, Sound Card: Yes, Additional Notes: ༼</a:t>
            </a:r>
            <a:r>
              <a:rPr lang="en" sz="1100">
                <a:solidFill>
                  <a:srgbClr val="000000"/>
                </a:solidFill>
                <a:latin typeface="MS Gothic"/>
                <a:ea typeface="MS Gothic"/>
                <a:cs typeface="MS Gothic"/>
                <a:sym typeface="MS Gothic"/>
              </a:rPr>
              <a:t>つ</a:t>
            </a:r>
            <a:r>
              <a:rPr lang="en" sz="1100">
                <a:solidFill>
                  <a:srgbClr val="000000"/>
                </a:solidFill>
                <a:latin typeface="Arial"/>
                <a:ea typeface="Arial"/>
                <a:cs typeface="Arial"/>
                <a:sym typeface="Arial"/>
              </a:rPr>
              <a:t> </a:t>
            </a:r>
            <a:r>
              <a:rPr lang="en" sz="1100">
                <a:solidFill>
                  <a:srgbClr val="000000"/>
                </a:solidFill>
                <a:latin typeface="Times New Roman"/>
                <a:ea typeface="Times New Roman"/>
                <a:cs typeface="Times New Roman"/>
                <a:sym typeface="Times New Roman"/>
              </a:rPr>
              <a:t>◕</a:t>
            </a:r>
            <a:r>
              <a:rPr lang="en" sz="1100">
                <a:solidFill>
                  <a:srgbClr val="000000"/>
                </a:solidFill>
                <a:latin typeface="Arial"/>
                <a:ea typeface="Arial"/>
                <a:cs typeface="Arial"/>
                <a:sym typeface="Arial"/>
              </a:rPr>
              <a:t>_</a:t>
            </a:r>
            <a:r>
              <a:rPr lang="en" sz="1100">
                <a:solidFill>
                  <a:srgbClr val="000000"/>
                </a:solidFill>
                <a:latin typeface="Times New Roman"/>
                <a:ea typeface="Times New Roman"/>
                <a:cs typeface="Times New Roman"/>
                <a:sym typeface="Times New Roman"/>
              </a:rPr>
              <a:t>◕</a:t>
            </a:r>
            <a:r>
              <a:rPr lang="en" sz="1100">
                <a:solidFill>
                  <a:srgbClr val="000000"/>
                </a:solidFill>
                <a:latin typeface="Arial"/>
                <a:ea typeface="Arial"/>
                <a:cs typeface="Arial"/>
                <a:sym typeface="Arial"/>
              </a:rPr>
              <a:t> ༽</a:t>
            </a:r>
            <a:r>
              <a:rPr lang="en" sz="1100">
                <a:solidFill>
                  <a:srgbClr val="000000"/>
                </a:solidFill>
                <a:latin typeface="MS Gothic"/>
                <a:ea typeface="MS Gothic"/>
                <a:cs typeface="MS Gothic"/>
                <a:sym typeface="MS Gothic"/>
              </a:rPr>
              <a:t>つ</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b="1">
                <a:solidFill>
                  <a:srgbClr val="000000"/>
                </a:solidFill>
                <a:latin typeface="Arial"/>
                <a:ea typeface="Arial"/>
                <a:cs typeface="Arial"/>
                <a:sym typeface="Arial"/>
              </a:rPr>
              <a:t>Actual hardware required –</a:t>
            </a:r>
            <a:endParaRPr sz="1100" b="1">
              <a:solidFill>
                <a:srgbClr val="000000"/>
              </a:solidFill>
              <a:latin typeface="Arial"/>
              <a:ea typeface="Arial"/>
              <a:cs typeface="Arial"/>
              <a:sym typeface="Arial"/>
            </a:endParaRPr>
          </a:p>
          <a:p>
            <a:pPr marL="0" lvl="0" indent="0" algn="l" rtl="0">
              <a:spcBef>
                <a:spcPts val="1200"/>
              </a:spcBef>
              <a:spcAft>
                <a:spcPts val="0"/>
              </a:spcAft>
              <a:buNone/>
            </a:pPr>
            <a:r>
              <a:rPr lang="en" sz="1100">
                <a:solidFill>
                  <a:srgbClr val="000000"/>
                </a:solidFill>
                <a:latin typeface="Arial"/>
                <a:ea typeface="Arial"/>
                <a:cs typeface="Arial"/>
                <a:sym typeface="Arial"/>
              </a:rPr>
              <a:t>OS: Windows 10, Processor: i9, Memory: 8 GB RAM, Storage: 666 MB available space, Sound Card: Yes, Additional Notes: ༼</a:t>
            </a:r>
            <a:r>
              <a:rPr lang="en" sz="1100">
                <a:solidFill>
                  <a:srgbClr val="000000"/>
                </a:solidFill>
                <a:latin typeface="MS Gothic"/>
                <a:ea typeface="MS Gothic"/>
                <a:cs typeface="MS Gothic"/>
                <a:sym typeface="MS Gothic"/>
              </a:rPr>
              <a:t>つ</a:t>
            </a:r>
            <a:r>
              <a:rPr lang="en" sz="1100">
                <a:solidFill>
                  <a:srgbClr val="000000"/>
                </a:solidFill>
                <a:latin typeface="Arial"/>
                <a:ea typeface="Arial"/>
                <a:cs typeface="Arial"/>
                <a:sym typeface="Arial"/>
              </a:rPr>
              <a:t> </a:t>
            </a:r>
            <a:r>
              <a:rPr lang="en" sz="1100">
                <a:solidFill>
                  <a:srgbClr val="000000"/>
                </a:solidFill>
                <a:latin typeface="Times New Roman"/>
                <a:ea typeface="Times New Roman"/>
                <a:cs typeface="Times New Roman"/>
                <a:sym typeface="Times New Roman"/>
              </a:rPr>
              <a:t>◕</a:t>
            </a:r>
            <a:r>
              <a:rPr lang="en" sz="1100">
                <a:solidFill>
                  <a:srgbClr val="000000"/>
                </a:solidFill>
                <a:latin typeface="Arial"/>
                <a:ea typeface="Arial"/>
                <a:cs typeface="Arial"/>
                <a:sym typeface="Arial"/>
              </a:rPr>
              <a:t>_</a:t>
            </a:r>
            <a:r>
              <a:rPr lang="en" sz="1100">
                <a:solidFill>
                  <a:srgbClr val="000000"/>
                </a:solidFill>
                <a:latin typeface="Times New Roman"/>
                <a:ea typeface="Times New Roman"/>
                <a:cs typeface="Times New Roman"/>
                <a:sym typeface="Times New Roman"/>
              </a:rPr>
              <a:t>◕</a:t>
            </a:r>
            <a:r>
              <a:rPr lang="en" sz="1100">
                <a:solidFill>
                  <a:srgbClr val="000000"/>
                </a:solidFill>
                <a:latin typeface="Arial"/>
                <a:ea typeface="Arial"/>
                <a:cs typeface="Arial"/>
                <a:sym typeface="Arial"/>
              </a:rPr>
              <a:t> ༽</a:t>
            </a:r>
            <a:r>
              <a:rPr lang="en" sz="1100">
                <a:solidFill>
                  <a:srgbClr val="000000"/>
                </a:solidFill>
                <a:latin typeface="MS Gothic"/>
                <a:ea typeface="MS Gothic"/>
                <a:cs typeface="MS Gothic"/>
                <a:sym typeface="MS Gothic"/>
              </a:rPr>
              <a:t>つ</a:t>
            </a:r>
            <a:endParaRPr sz="1100">
              <a:solidFill>
                <a:srgbClr val="000000"/>
              </a:solidFill>
              <a:latin typeface="MS Gothic"/>
              <a:ea typeface="MS Gothic"/>
              <a:cs typeface="MS Gothic"/>
              <a:sym typeface="MS Gothic"/>
            </a:endParaRPr>
          </a:p>
          <a:p>
            <a:pPr marL="0" lvl="0" indent="0" algn="l" rtl="0">
              <a:spcBef>
                <a:spcPts val="1200"/>
              </a:spcBef>
              <a:spcAft>
                <a:spcPts val="0"/>
              </a:spcAft>
              <a:buNone/>
            </a:pPr>
            <a:endParaRPr sz="1100">
              <a:solidFill>
                <a:srgbClr val="000000"/>
              </a:solidFill>
              <a:latin typeface="MS Gothic"/>
              <a:ea typeface="MS Gothic"/>
              <a:cs typeface="MS Gothic"/>
              <a:sym typeface="MS Gothic"/>
            </a:endParaRPr>
          </a:p>
          <a:p>
            <a:pPr marL="0" lvl="0" indent="0" algn="l" rtl="0">
              <a:spcBef>
                <a:spcPts val="1200"/>
              </a:spcBef>
              <a:spcAft>
                <a:spcPts val="1200"/>
              </a:spcAft>
              <a:buNone/>
            </a:pPr>
            <a:r>
              <a:rPr lang="en" sz="800">
                <a:solidFill>
                  <a:srgbClr val="000000"/>
                </a:solidFill>
                <a:latin typeface="Arial"/>
                <a:ea typeface="Arial"/>
                <a:cs typeface="Arial"/>
                <a:sym typeface="Arial"/>
              </a:rPr>
              <a:t>Information obtained from the Steam store page: </a:t>
            </a:r>
            <a:r>
              <a:rPr lang="en" sz="800" u="sng">
                <a:solidFill>
                  <a:schemeClr val="hlink"/>
                </a:solidFill>
                <a:latin typeface="Arial"/>
                <a:ea typeface="Arial"/>
                <a:cs typeface="Arial"/>
                <a:sym typeface="Arial"/>
                <a:hlinkClick r:id="rId5"/>
              </a:rPr>
              <a:t>https://store.steampowered.com/app/250900/The_Binding_of_Isaac_Rebirth/</a:t>
            </a:r>
            <a:endParaRPr sz="800">
              <a:solidFill>
                <a:srgbClr val="000000"/>
              </a:solidFill>
              <a:latin typeface="Arial"/>
              <a:ea typeface="Arial"/>
              <a:cs typeface="Arial"/>
              <a:sym typeface="Arial"/>
            </a:endParaRPr>
          </a:p>
        </p:txBody>
      </p:sp>
      <p:pic>
        <p:nvPicPr>
          <p:cNvPr id="74" name="Google Shape;74;p14"/>
          <p:cNvPicPr preferRelativeResize="0"/>
          <p:nvPr/>
        </p:nvPicPr>
        <p:blipFill>
          <a:blip r:embed="rId6">
            <a:alphaModFix/>
          </a:blip>
          <a:stretch>
            <a:fillRect/>
          </a:stretch>
        </p:blipFill>
        <p:spPr>
          <a:xfrm>
            <a:off x="5715850" y="80950"/>
            <a:ext cx="2233000" cy="1043675"/>
          </a:xfrm>
          <a:prstGeom prst="rect">
            <a:avLst/>
          </a:prstGeom>
          <a:noFill/>
          <a:ln>
            <a:noFill/>
          </a:ln>
        </p:spPr>
      </p:pic>
      <p:sp>
        <p:nvSpPr>
          <p:cNvPr id="76" name="Google Shape;76;p14"/>
          <p:cNvSpPr txBox="1"/>
          <p:nvPr/>
        </p:nvSpPr>
        <p:spPr>
          <a:xfrm>
            <a:off x="8042100" y="356488"/>
            <a:ext cx="992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a:solidFill>
                  <a:schemeClr val="lt1"/>
                </a:solidFill>
              </a:rPr>
              <a:t>Image Credit: https://store.steampowered.com/app/250900/The_Binding_of_Isaac_Rebirth/</a:t>
            </a:r>
            <a:endParaRPr sz="500">
              <a:solidFill>
                <a:schemeClr val="lt1"/>
              </a:solidFill>
            </a:endParaRPr>
          </a:p>
        </p:txBody>
      </p:sp>
      <p:pic>
        <p:nvPicPr>
          <p:cNvPr id="2" name="Slide 2 basic info">
            <a:hlinkClick r:id="" action="ppaction://media"/>
            <a:extLst>
              <a:ext uri="{FF2B5EF4-FFF2-40B4-BE49-F238E27FC236}">
                <a16:creationId xmlns:a16="http://schemas.microsoft.com/office/drawing/2014/main" id="{236D125A-770A-4520-846A-68E292945D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794" y="4352669"/>
            <a:ext cx="579812" cy="5798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Game Summary</a:t>
            </a:r>
            <a:endParaRPr/>
          </a:p>
        </p:txBody>
      </p:sp>
      <p:sp>
        <p:nvSpPr>
          <p:cNvPr id="82" name="Google Shape;82;p15"/>
          <p:cNvSpPr txBox="1">
            <a:spLocks noGrp="1"/>
          </p:cNvSpPr>
          <p:nvPr>
            <p:ph type="body" idx="2"/>
          </p:nvPr>
        </p:nvSpPr>
        <p:spPr>
          <a:xfrm>
            <a:off x="5073725" y="1735875"/>
            <a:ext cx="3758700" cy="31368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1100" b="1">
                <a:solidFill>
                  <a:srgbClr val="000000"/>
                </a:solidFill>
                <a:latin typeface="Arial"/>
                <a:ea typeface="Arial"/>
                <a:cs typeface="Arial"/>
                <a:sym typeface="Arial"/>
              </a:rPr>
              <a:t>Quick Overview - </a:t>
            </a:r>
            <a:r>
              <a:rPr lang="en" sz="1100">
                <a:solidFill>
                  <a:srgbClr val="000000"/>
                </a:solidFill>
                <a:latin typeface="Arial"/>
                <a:ea typeface="Arial"/>
                <a:cs typeface="Arial"/>
                <a:sym typeface="Arial"/>
              </a:rPr>
              <a:t>TBOI:R is a rougelike that was rebuilt from the ground-up as a sequel to the original The Binding of Isaac flash game</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b="1">
                <a:solidFill>
                  <a:srgbClr val="000000"/>
                </a:solidFill>
                <a:latin typeface="Arial"/>
                <a:ea typeface="Arial"/>
                <a:cs typeface="Arial"/>
                <a:sym typeface="Arial"/>
              </a:rPr>
              <a:t>Player's role – </a:t>
            </a:r>
            <a:r>
              <a:rPr lang="en" sz="1100">
                <a:solidFill>
                  <a:srgbClr val="000000"/>
                </a:solidFill>
                <a:latin typeface="Arial"/>
                <a:ea typeface="Arial"/>
                <a:cs typeface="Arial"/>
                <a:sym typeface="Arial"/>
              </a:rPr>
              <a:t>In the game, you play as Isaac once he falls down into the basement. You must defeat enemies and gather items to become strong enough to defeat mom and escape. </a:t>
            </a:r>
            <a:endParaRPr sz="1100">
              <a:solidFill>
                <a:srgbClr val="000000"/>
              </a:solidFill>
              <a:latin typeface="Arial"/>
              <a:ea typeface="Arial"/>
              <a:cs typeface="Arial"/>
              <a:sym typeface="Arial"/>
            </a:endParaRPr>
          </a:p>
          <a:p>
            <a:pPr marL="0" lvl="0" indent="0" algn="l" rtl="0">
              <a:spcBef>
                <a:spcPts val="1200"/>
              </a:spcBef>
              <a:spcAft>
                <a:spcPts val="1200"/>
              </a:spcAft>
              <a:buNone/>
            </a:pPr>
            <a:r>
              <a:rPr lang="en" sz="1100" b="1">
                <a:solidFill>
                  <a:srgbClr val="000000"/>
                </a:solidFill>
                <a:latin typeface="Arial"/>
                <a:ea typeface="Arial"/>
                <a:cs typeface="Arial"/>
                <a:sym typeface="Arial"/>
              </a:rPr>
              <a:t>Installation – </a:t>
            </a:r>
            <a:r>
              <a:rPr lang="en" sz="1100">
                <a:solidFill>
                  <a:srgbClr val="000000"/>
                </a:solidFill>
                <a:latin typeface="Arial"/>
                <a:ea typeface="Arial"/>
                <a:cs typeface="Arial"/>
                <a:sym typeface="Arial"/>
              </a:rPr>
              <a:t>Done automatically once downloaded via Steam or any other game distribution store.</a:t>
            </a:r>
            <a:endParaRPr/>
          </a:p>
        </p:txBody>
      </p:sp>
      <p:pic>
        <p:nvPicPr>
          <p:cNvPr id="83" name="Google Shape;83;p15" descr="Game: http://store.steampowered.com/app/250900/&#10;&#10;This is the introduction to The Binding of Isaac: Rebirth." title="The Binding of Isaac: Rebirth Intro">
            <a:hlinkClick r:id="rId5"/>
          </p:cNvPr>
          <p:cNvPicPr preferRelativeResize="0"/>
          <p:nvPr/>
        </p:nvPicPr>
        <p:blipFill>
          <a:blip r:embed="rId6">
            <a:alphaModFix/>
          </a:blip>
          <a:stretch>
            <a:fillRect/>
          </a:stretch>
        </p:blipFill>
        <p:spPr>
          <a:xfrm>
            <a:off x="311725" y="1735875"/>
            <a:ext cx="4182550" cy="3136900"/>
          </a:xfrm>
          <a:prstGeom prst="rect">
            <a:avLst/>
          </a:prstGeom>
          <a:noFill/>
          <a:ln>
            <a:noFill/>
          </a:ln>
        </p:spPr>
      </p:pic>
      <p:sp>
        <p:nvSpPr>
          <p:cNvPr id="84" name="Google Shape;84;p15"/>
          <p:cNvSpPr txBox="1"/>
          <p:nvPr/>
        </p:nvSpPr>
        <p:spPr>
          <a:xfrm>
            <a:off x="367800" y="1335675"/>
            <a:ext cx="407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Storyline:</a:t>
            </a:r>
            <a:endParaRPr>
              <a:latin typeface="Roboto"/>
              <a:ea typeface="Roboto"/>
              <a:cs typeface="Roboto"/>
              <a:sym typeface="Roboto"/>
            </a:endParaRPr>
          </a:p>
        </p:txBody>
      </p:sp>
      <p:pic>
        <p:nvPicPr>
          <p:cNvPr id="2" name="Slide 3 game summ">
            <a:hlinkClick r:id="" action="ppaction://media"/>
            <a:extLst>
              <a:ext uri="{FF2B5EF4-FFF2-40B4-BE49-F238E27FC236}">
                <a16:creationId xmlns:a16="http://schemas.microsoft.com/office/drawing/2014/main" id="{8834AAE5-8914-447C-892D-ECA21CFDA7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1675" y="27308"/>
            <a:ext cx="547034" cy="5470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User Interface</a:t>
            </a:r>
            <a:endParaRPr/>
          </a:p>
        </p:txBody>
      </p:sp>
      <p:pic>
        <p:nvPicPr>
          <p:cNvPr id="91" name="Google Shape;91;p16"/>
          <p:cNvPicPr preferRelativeResize="0"/>
          <p:nvPr/>
        </p:nvPicPr>
        <p:blipFill>
          <a:blip r:embed="rId5">
            <a:alphaModFix/>
          </a:blip>
          <a:stretch>
            <a:fillRect/>
          </a:stretch>
        </p:blipFill>
        <p:spPr>
          <a:xfrm>
            <a:off x="0" y="1264900"/>
            <a:ext cx="5101200" cy="3878600"/>
          </a:xfrm>
          <a:prstGeom prst="rect">
            <a:avLst/>
          </a:prstGeom>
          <a:noFill/>
          <a:ln>
            <a:noFill/>
          </a:ln>
        </p:spPr>
      </p:pic>
      <p:pic>
        <p:nvPicPr>
          <p:cNvPr id="92" name="Google Shape;92;p16"/>
          <p:cNvPicPr preferRelativeResize="0"/>
          <p:nvPr/>
        </p:nvPicPr>
        <p:blipFill>
          <a:blip r:embed="rId6">
            <a:alphaModFix/>
          </a:blip>
          <a:stretch>
            <a:fillRect/>
          </a:stretch>
        </p:blipFill>
        <p:spPr>
          <a:xfrm>
            <a:off x="4861725" y="1264900"/>
            <a:ext cx="4282274" cy="3878600"/>
          </a:xfrm>
          <a:prstGeom prst="rect">
            <a:avLst/>
          </a:prstGeom>
          <a:noFill/>
          <a:ln>
            <a:noFill/>
          </a:ln>
        </p:spPr>
      </p:pic>
      <p:pic>
        <p:nvPicPr>
          <p:cNvPr id="2" name="User interface">
            <a:hlinkClick r:id="" action="ppaction://media"/>
            <a:extLst>
              <a:ext uri="{FF2B5EF4-FFF2-40B4-BE49-F238E27FC236}">
                <a16:creationId xmlns:a16="http://schemas.microsoft.com/office/drawing/2014/main" id="{6229700B-E36F-43F4-A9BA-2C807E8745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9770" y="173319"/>
            <a:ext cx="738747" cy="73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1100" b="1">
                <a:solidFill>
                  <a:srgbClr val="000000"/>
                </a:solidFill>
                <a:latin typeface="Arial"/>
                <a:ea typeface="Arial"/>
                <a:cs typeface="Arial"/>
                <a:sym typeface="Arial"/>
              </a:rPr>
              <a:t>Game Play - </a:t>
            </a:r>
            <a:r>
              <a:rPr lang="en" sz="1100">
                <a:solidFill>
                  <a:srgbClr val="000000"/>
                </a:solidFill>
                <a:latin typeface="Arial"/>
                <a:ea typeface="Arial"/>
                <a:cs typeface="Arial"/>
                <a:sym typeface="Arial"/>
              </a:rPr>
              <a:t>You need only your keyboard. Standard WASD is used to control your character, and arrow keys to aim the direction of your projectiles. </a:t>
            </a:r>
            <a:endParaRPr sz="1100">
              <a:solidFill>
                <a:srgbClr val="000000"/>
              </a:solidFill>
              <a:latin typeface="Arial"/>
              <a:ea typeface="Arial"/>
              <a:cs typeface="Arial"/>
              <a:sym typeface="Arial"/>
            </a:endParaRPr>
          </a:p>
          <a:p>
            <a:pPr marL="0" lvl="0" indent="0" algn="l" rtl="0">
              <a:spcBef>
                <a:spcPts val="1200"/>
              </a:spcBef>
              <a:spcAft>
                <a:spcPts val="0"/>
              </a:spcAft>
              <a:buNone/>
            </a:pPr>
            <a:r>
              <a:rPr lang="en" sz="1100" b="1">
                <a:solidFill>
                  <a:srgbClr val="000000"/>
                </a:solidFill>
                <a:latin typeface="Arial"/>
                <a:ea typeface="Arial"/>
                <a:cs typeface="Arial"/>
                <a:sym typeface="Arial"/>
              </a:rPr>
              <a:t>Scoring - </a:t>
            </a:r>
            <a:r>
              <a:rPr lang="en" sz="1100">
                <a:solidFill>
                  <a:srgbClr val="000000"/>
                </a:solidFill>
                <a:latin typeface="Arial"/>
                <a:ea typeface="Arial"/>
                <a:cs typeface="Arial"/>
                <a:sym typeface="Arial"/>
              </a:rPr>
              <a:t>Discussed in more detail here: </a:t>
            </a:r>
            <a:r>
              <a:rPr lang="en" sz="1100" u="sng">
                <a:solidFill>
                  <a:schemeClr val="hlink"/>
                </a:solidFill>
                <a:latin typeface="Arial"/>
                <a:ea typeface="Arial"/>
                <a:cs typeface="Arial"/>
                <a:sym typeface="Arial"/>
                <a:hlinkClick r:id="rId7"/>
              </a:rPr>
              <a:t>https://bindingofisaacrebirth.fandom.com/wiki/Daily_Challenges</a:t>
            </a:r>
            <a:r>
              <a:rPr lang="en" sz="1100">
                <a:solidFill>
                  <a:srgbClr val="000000"/>
                </a:solidFill>
                <a:latin typeface="Arial"/>
                <a:ea typeface="Arial"/>
                <a:cs typeface="Arial"/>
                <a:sym typeface="Arial"/>
              </a:rPr>
              <a:t> but the basic idea is that for each floor reached and subsequently cleared, certain rooms entered and cleared, enemies killed and items picked up your score goes up by the specified amount for that achievement. </a:t>
            </a:r>
            <a:endParaRPr sz="1100">
              <a:solidFill>
                <a:srgbClr val="000000"/>
              </a:solidFill>
              <a:latin typeface="Arial"/>
              <a:ea typeface="Arial"/>
              <a:cs typeface="Arial"/>
              <a:sym typeface="Arial"/>
            </a:endParaRPr>
          </a:p>
          <a:p>
            <a:pPr marL="0" lvl="0" indent="0" algn="l" rtl="0">
              <a:spcBef>
                <a:spcPts val="1200"/>
              </a:spcBef>
              <a:spcAft>
                <a:spcPts val="1200"/>
              </a:spcAft>
              <a:buNone/>
            </a:pPr>
            <a:r>
              <a:rPr lang="en" sz="1100" b="1">
                <a:solidFill>
                  <a:srgbClr val="000000"/>
                </a:solidFill>
                <a:latin typeface="Arial"/>
                <a:ea typeface="Arial"/>
                <a:cs typeface="Arial"/>
                <a:sym typeface="Arial"/>
              </a:rPr>
              <a:t>Artwork - </a:t>
            </a:r>
            <a:r>
              <a:rPr lang="en" sz="1100">
                <a:solidFill>
                  <a:srgbClr val="000000"/>
                </a:solidFill>
                <a:latin typeface="Arial"/>
                <a:ea typeface="Arial"/>
                <a:cs typeface="Arial"/>
                <a:sym typeface="Arial"/>
              </a:rPr>
              <a:t>Pixel art except for cutscenes </a:t>
            </a:r>
            <a:endParaRPr sz="1100">
              <a:solidFill>
                <a:srgbClr val="000000"/>
              </a:solidFill>
              <a:latin typeface="Arial"/>
              <a:ea typeface="Arial"/>
              <a:cs typeface="Arial"/>
              <a:sym typeface="Arial"/>
            </a:endParaRPr>
          </a:p>
        </p:txBody>
      </p:sp>
      <p:sp>
        <p:nvSpPr>
          <p:cNvPr id="99" name="Google Shape;99;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Game Summary Continued</a:t>
            </a:r>
            <a:endParaRPr/>
          </a:p>
        </p:txBody>
      </p:sp>
      <p:sp>
        <p:nvSpPr>
          <p:cNvPr id="100" name="Google Shape;100;p1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1100" b="1" dirty="0">
                <a:solidFill>
                  <a:srgbClr val="000000"/>
                </a:solidFill>
                <a:latin typeface="Arial"/>
                <a:ea typeface="Arial"/>
                <a:cs typeface="Arial"/>
                <a:sym typeface="Arial"/>
              </a:rPr>
              <a:t>Sound and Music – </a:t>
            </a:r>
            <a:r>
              <a:rPr lang="en" sz="1100" dirty="0">
                <a:solidFill>
                  <a:srgbClr val="000000"/>
                </a:solidFill>
                <a:latin typeface="Arial"/>
                <a:ea typeface="Arial"/>
                <a:cs typeface="Arial"/>
                <a:sym typeface="Arial"/>
              </a:rPr>
              <a:t>Easily considered one of the best and most engaging parts of the game</a:t>
            </a:r>
            <a:endParaRPr sz="1100" dirty="0">
              <a:solidFill>
                <a:srgbClr val="000000"/>
              </a:solidFill>
              <a:latin typeface="Arial"/>
              <a:ea typeface="Arial"/>
              <a:cs typeface="Arial"/>
              <a:sym typeface="Arial"/>
            </a:endParaRPr>
          </a:p>
          <a:p>
            <a:pPr marL="0" lvl="0" indent="0" algn="l" rtl="0">
              <a:spcBef>
                <a:spcPts val="1200"/>
              </a:spcBef>
              <a:spcAft>
                <a:spcPts val="0"/>
              </a:spcAft>
              <a:buNone/>
            </a:pPr>
            <a:r>
              <a:rPr lang="en" sz="1100" b="1" dirty="0">
                <a:solidFill>
                  <a:srgbClr val="000000"/>
                </a:solidFill>
                <a:latin typeface="Arial"/>
                <a:ea typeface="Arial"/>
                <a:cs typeface="Arial"/>
                <a:sym typeface="Arial"/>
              </a:rPr>
              <a:t>Manual - </a:t>
            </a:r>
            <a:r>
              <a:rPr lang="en" sz="1100" dirty="0">
                <a:solidFill>
                  <a:srgbClr val="000000"/>
                </a:solidFill>
                <a:latin typeface="Arial"/>
                <a:ea typeface="Arial"/>
                <a:cs typeface="Arial"/>
                <a:sym typeface="Arial"/>
              </a:rPr>
              <a:t>No manual included</a:t>
            </a:r>
            <a:endParaRPr sz="1100" dirty="0">
              <a:solidFill>
                <a:srgbClr val="000000"/>
              </a:solidFill>
              <a:latin typeface="Arial"/>
              <a:ea typeface="Arial"/>
              <a:cs typeface="Arial"/>
              <a:sym typeface="Arial"/>
            </a:endParaRPr>
          </a:p>
          <a:p>
            <a:pPr marL="0" lvl="0" indent="0" algn="l" rtl="0">
              <a:spcBef>
                <a:spcPts val="1200"/>
              </a:spcBef>
              <a:spcAft>
                <a:spcPts val="1200"/>
              </a:spcAft>
              <a:buNone/>
            </a:pPr>
            <a:r>
              <a:rPr lang="en" sz="1100" b="1" dirty="0">
                <a:solidFill>
                  <a:srgbClr val="000000"/>
                </a:solidFill>
                <a:latin typeface="Arial"/>
                <a:ea typeface="Arial"/>
                <a:cs typeface="Arial"/>
                <a:sym typeface="Arial"/>
              </a:rPr>
              <a:t>Bugs - </a:t>
            </a:r>
            <a:r>
              <a:rPr lang="en" sz="1100" dirty="0">
                <a:solidFill>
                  <a:srgbClr val="000000"/>
                </a:solidFill>
                <a:latin typeface="Arial"/>
                <a:ea typeface="Arial"/>
                <a:cs typeface="Arial"/>
                <a:sym typeface="Arial"/>
              </a:rPr>
              <a:t>No major game breaking bugs </a:t>
            </a:r>
          </a:p>
          <a:p>
            <a:pPr marL="0" lvl="0" indent="0" algn="l" rtl="0">
              <a:spcBef>
                <a:spcPts val="1200"/>
              </a:spcBef>
              <a:spcAft>
                <a:spcPts val="1200"/>
              </a:spcAft>
              <a:buNone/>
            </a:pPr>
            <a:r>
              <a:rPr lang="en" sz="1100" b="1" dirty="0">
                <a:solidFill>
                  <a:srgbClr val="000000"/>
                </a:solidFill>
                <a:latin typeface="Arial"/>
                <a:ea typeface="Arial"/>
                <a:cs typeface="Arial"/>
                <a:sym typeface="Arial"/>
              </a:rPr>
              <a:t>Appropriate Audiences – </a:t>
            </a:r>
            <a:r>
              <a:rPr lang="en" sz="1100" dirty="0">
                <a:solidFill>
                  <a:srgbClr val="000000"/>
                </a:solidFill>
                <a:latin typeface="Arial"/>
                <a:ea typeface="Arial"/>
                <a:cs typeface="Arial"/>
                <a:sym typeface="Arial"/>
              </a:rPr>
              <a:t>Anyone over the age of 13 due to graphic content, although the difficulty level is much lower.</a:t>
            </a:r>
            <a:endParaRPr sz="1100" b="1" dirty="0">
              <a:solidFill>
                <a:srgbClr val="000000"/>
              </a:solidFill>
              <a:latin typeface="Arial"/>
              <a:ea typeface="Arial"/>
              <a:cs typeface="Arial"/>
              <a:sym typeface="Arial"/>
            </a:endParaRPr>
          </a:p>
        </p:txBody>
      </p:sp>
      <p:pic>
        <p:nvPicPr>
          <p:cNvPr id="2" name="Slide 5 Game Summary">
            <a:hlinkClick r:id="" action="ppaction://media"/>
            <a:extLst>
              <a:ext uri="{FF2B5EF4-FFF2-40B4-BE49-F238E27FC236}">
                <a16:creationId xmlns:a16="http://schemas.microsoft.com/office/drawing/2014/main" id="{59FCE910-D5E5-4624-805E-205B3743AE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0992" y="4147670"/>
            <a:ext cx="726422" cy="726422"/>
          </a:xfrm>
          <a:prstGeom prst="rect">
            <a:avLst/>
          </a:prstGeom>
        </p:spPr>
      </p:pic>
      <p:pic>
        <p:nvPicPr>
          <p:cNvPr id="3" name="Appropriate audiences ">
            <a:hlinkClick r:id="" action="ppaction://media"/>
            <a:extLst>
              <a:ext uri="{FF2B5EF4-FFF2-40B4-BE49-F238E27FC236}">
                <a16:creationId xmlns:a16="http://schemas.microsoft.com/office/drawing/2014/main" id="{E98D4DE7-17C1-4E5A-89BF-6836DA58A56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801815" y="4147670"/>
            <a:ext cx="726422" cy="7264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Why is it fun?</a:t>
            </a:r>
            <a:endParaRPr/>
          </a:p>
        </p:txBody>
      </p:sp>
      <p:sp>
        <p:nvSpPr>
          <p:cNvPr id="107" name="Google Shape;107;p18"/>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sz="2300" dirty="0">
              <a:solidFill>
                <a:schemeClr val="dk1"/>
              </a:solidFill>
              <a:latin typeface="Arial"/>
              <a:ea typeface="Arial"/>
              <a:cs typeface="Arial"/>
              <a:sym typeface="Arial"/>
            </a:endParaRPr>
          </a:p>
          <a:p>
            <a:pPr marL="457200" lvl="0" indent="-374650" algn="l" rtl="0">
              <a:spcBef>
                <a:spcPts val="1200"/>
              </a:spcBef>
              <a:spcAft>
                <a:spcPts val="0"/>
              </a:spcAft>
              <a:buClr>
                <a:schemeClr val="dk1"/>
              </a:buClr>
              <a:buSzPts val="2300"/>
              <a:buFont typeface="Arial"/>
              <a:buChar char="●"/>
            </a:pPr>
            <a:r>
              <a:rPr lang="en" sz="2300" dirty="0">
                <a:solidFill>
                  <a:schemeClr val="dk1"/>
                </a:solidFill>
                <a:latin typeface="Arial"/>
                <a:ea typeface="Arial"/>
                <a:cs typeface="Arial"/>
                <a:sym typeface="Arial"/>
              </a:rPr>
              <a:t>The biggest “mechanic” in TBOI:R - luck</a:t>
            </a:r>
            <a:endParaRPr sz="2300" dirty="0">
              <a:solidFill>
                <a:schemeClr val="dk1"/>
              </a:solidFill>
              <a:latin typeface="Arial"/>
              <a:ea typeface="Arial"/>
              <a:cs typeface="Arial"/>
              <a:sym typeface="Arial"/>
            </a:endParaRPr>
          </a:p>
          <a:p>
            <a:pPr marL="457200" lvl="0" indent="0" algn="l" rtl="0">
              <a:spcBef>
                <a:spcPts val="1200"/>
              </a:spcBef>
              <a:spcAft>
                <a:spcPts val="0"/>
              </a:spcAft>
              <a:buNone/>
            </a:pPr>
            <a:endParaRPr sz="2300" dirty="0">
              <a:solidFill>
                <a:schemeClr val="dk1"/>
              </a:solidFill>
              <a:latin typeface="Arial"/>
              <a:ea typeface="Arial"/>
              <a:cs typeface="Arial"/>
              <a:sym typeface="Arial"/>
            </a:endParaRPr>
          </a:p>
          <a:p>
            <a:pPr marL="457200" lvl="0" indent="-374650" algn="l" rtl="0">
              <a:spcBef>
                <a:spcPts val="1200"/>
              </a:spcBef>
              <a:spcAft>
                <a:spcPts val="0"/>
              </a:spcAft>
              <a:buClr>
                <a:schemeClr val="dk1"/>
              </a:buClr>
              <a:buSzPts val="2300"/>
              <a:buFont typeface="Arial"/>
              <a:buChar char="●"/>
            </a:pPr>
            <a:r>
              <a:rPr lang="en" sz="2300" dirty="0">
                <a:solidFill>
                  <a:schemeClr val="dk1"/>
                </a:solidFill>
                <a:latin typeface="Arial"/>
                <a:ea typeface="Arial"/>
                <a:cs typeface="Arial"/>
                <a:sym typeface="Arial"/>
              </a:rPr>
              <a:t>Wacky combos</a:t>
            </a:r>
            <a:endParaRPr sz="2300" dirty="0">
              <a:solidFill>
                <a:schemeClr val="dk1"/>
              </a:solidFill>
              <a:latin typeface="Arial"/>
              <a:ea typeface="Arial"/>
              <a:cs typeface="Arial"/>
              <a:sym typeface="Arial"/>
            </a:endParaRPr>
          </a:p>
          <a:p>
            <a:pPr marL="457200" lvl="0" indent="0" algn="l" rtl="0">
              <a:spcBef>
                <a:spcPts val="1200"/>
              </a:spcBef>
              <a:spcAft>
                <a:spcPts val="1200"/>
              </a:spcAft>
              <a:buNone/>
            </a:pPr>
            <a:endParaRPr dirty="0"/>
          </a:p>
        </p:txBody>
      </p:sp>
      <p:pic>
        <p:nvPicPr>
          <p:cNvPr id="109" name="Google Shape;109;p18"/>
          <p:cNvPicPr preferRelativeResize="0"/>
          <p:nvPr/>
        </p:nvPicPr>
        <p:blipFill>
          <a:blip r:embed="rId5">
            <a:alphaModFix/>
          </a:blip>
          <a:stretch>
            <a:fillRect/>
          </a:stretch>
        </p:blipFill>
        <p:spPr>
          <a:xfrm>
            <a:off x="5765625" y="3173044"/>
            <a:ext cx="3222398" cy="1812607"/>
          </a:xfrm>
          <a:prstGeom prst="rect">
            <a:avLst/>
          </a:prstGeom>
          <a:noFill/>
          <a:ln>
            <a:noFill/>
          </a:ln>
        </p:spPr>
      </p:pic>
      <p:pic>
        <p:nvPicPr>
          <p:cNvPr id="110" name="Google Shape;110;p18"/>
          <p:cNvPicPr preferRelativeResize="0"/>
          <p:nvPr/>
        </p:nvPicPr>
        <p:blipFill>
          <a:blip r:embed="rId6">
            <a:alphaModFix/>
          </a:blip>
          <a:stretch>
            <a:fillRect/>
          </a:stretch>
        </p:blipFill>
        <p:spPr>
          <a:xfrm>
            <a:off x="4148950" y="1283775"/>
            <a:ext cx="3004891" cy="1889274"/>
          </a:xfrm>
          <a:prstGeom prst="rect">
            <a:avLst/>
          </a:prstGeom>
          <a:noFill/>
          <a:ln>
            <a:noFill/>
          </a:ln>
        </p:spPr>
      </p:pic>
      <p:pic>
        <p:nvPicPr>
          <p:cNvPr id="2" name="Slide 6 fun">
            <a:hlinkClick r:id="" action="ppaction://media"/>
            <a:extLst>
              <a:ext uri="{FF2B5EF4-FFF2-40B4-BE49-F238E27FC236}">
                <a16:creationId xmlns:a16="http://schemas.microsoft.com/office/drawing/2014/main" id="{09099D3A-FE7F-408F-93DC-D2830DB369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2422" y="4195279"/>
            <a:ext cx="767696" cy="767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Why is it not fun?</a:t>
            </a:r>
            <a:endParaRPr/>
          </a:p>
        </p:txBody>
      </p:sp>
      <p:sp>
        <p:nvSpPr>
          <p:cNvPr id="116" name="Google Shape;116;p19"/>
          <p:cNvSpPr txBox="1">
            <a:spLocks noGrp="1"/>
          </p:cNvSpPr>
          <p:nvPr>
            <p:ph type="body" idx="1"/>
          </p:nvPr>
        </p:nvSpPr>
        <p:spPr>
          <a:xfrm>
            <a:off x="4644675" y="500925"/>
            <a:ext cx="2794800" cy="40986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2300">
              <a:solidFill>
                <a:schemeClr val="dk1"/>
              </a:solidFill>
              <a:latin typeface="Arial"/>
              <a:ea typeface="Arial"/>
              <a:cs typeface="Arial"/>
              <a:sym typeface="Arial"/>
            </a:endParaRPr>
          </a:p>
          <a:p>
            <a:pPr marL="457200" lvl="0" indent="-374650" algn="l" rtl="0">
              <a:spcBef>
                <a:spcPts val="1200"/>
              </a:spcBef>
              <a:spcAft>
                <a:spcPts val="0"/>
              </a:spcAft>
              <a:buClr>
                <a:schemeClr val="dk1"/>
              </a:buClr>
              <a:buSzPts val="2300"/>
              <a:buFont typeface="Arial"/>
              <a:buChar char="●"/>
            </a:pPr>
            <a:r>
              <a:rPr lang="en" sz="2300">
                <a:solidFill>
                  <a:schemeClr val="dk1"/>
                </a:solidFill>
                <a:latin typeface="Arial"/>
                <a:ea typeface="Arial"/>
                <a:cs typeface="Arial"/>
                <a:sym typeface="Arial"/>
              </a:rPr>
              <a:t>The biggest mechanic: luck</a:t>
            </a:r>
            <a:endParaRPr sz="2300">
              <a:solidFill>
                <a:schemeClr val="dk1"/>
              </a:solidFill>
              <a:latin typeface="Arial"/>
              <a:ea typeface="Arial"/>
              <a:cs typeface="Arial"/>
              <a:sym typeface="Arial"/>
            </a:endParaRPr>
          </a:p>
          <a:p>
            <a:pPr marL="457200" lvl="0" indent="0" algn="l" rtl="0">
              <a:spcBef>
                <a:spcPts val="1200"/>
              </a:spcBef>
              <a:spcAft>
                <a:spcPts val="0"/>
              </a:spcAft>
              <a:buNone/>
            </a:pPr>
            <a:endParaRPr sz="2300">
              <a:solidFill>
                <a:schemeClr val="dk1"/>
              </a:solidFill>
              <a:latin typeface="Arial"/>
              <a:ea typeface="Arial"/>
              <a:cs typeface="Arial"/>
              <a:sym typeface="Arial"/>
            </a:endParaRPr>
          </a:p>
          <a:p>
            <a:pPr marL="457200" lvl="0" indent="-374650" algn="l" rtl="0">
              <a:spcBef>
                <a:spcPts val="1200"/>
              </a:spcBef>
              <a:spcAft>
                <a:spcPts val="0"/>
              </a:spcAft>
              <a:buClr>
                <a:schemeClr val="dk1"/>
              </a:buClr>
              <a:buSzPts val="2300"/>
              <a:buFont typeface="Arial"/>
              <a:buChar char="●"/>
            </a:pPr>
            <a:r>
              <a:rPr lang="en" sz="2300">
                <a:solidFill>
                  <a:schemeClr val="dk1"/>
                </a:solidFill>
                <a:latin typeface="Arial"/>
                <a:ea typeface="Arial"/>
                <a:cs typeface="Arial"/>
                <a:sym typeface="Arial"/>
              </a:rPr>
              <a:t>Lack of synergy</a:t>
            </a:r>
            <a:endParaRPr sz="2300">
              <a:solidFill>
                <a:schemeClr val="dk1"/>
              </a:solidFill>
              <a:latin typeface="Arial"/>
              <a:ea typeface="Arial"/>
              <a:cs typeface="Arial"/>
              <a:sym typeface="Arial"/>
            </a:endParaRPr>
          </a:p>
        </p:txBody>
      </p:sp>
      <p:pic>
        <p:nvPicPr>
          <p:cNvPr id="118" name="Google Shape;118;p19"/>
          <p:cNvPicPr preferRelativeResize="0"/>
          <p:nvPr/>
        </p:nvPicPr>
        <p:blipFill>
          <a:blip r:embed="rId5">
            <a:alphaModFix/>
          </a:blip>
          <a:stretch>
            <a:fillRect/>
          </a:stretch>
        </p:blipFill>
        <p:spPr>
          <a:xfrm>
            <a:off x="7591875" y="415250"/>
            <a:ext cx="1428400" cy="4575852"/>
          </a:xfrm>
          <a:prstGeom prst="rect">
            <a:avLst/>
          </a:prstGeom>
          <a:noFill/>
          <a:ln>
            <a:noFill/>
          </a:ln>
        </p:spPr>
      </p:pic>
      <p:sp>
        <p:nvSpPr>
          <p:cNvPr id="119" name="Google Shape;119;p19"/>
          <p:cNvSpPr txBox="1"/>
          <p:nvPr/>
        </p:nvSpPr>
        <p:spPr>
          <a:xfrm>
            <a:off x="7675625" y="0"/>
            <a:ext cx="1260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latin typeface="Roboto"/>
                <a:ea typeface="Roboto"/>
                <a:cs typeface="Roboto"/>
                <a:sym typeface="Roboto"/>
              </a:rPr>
              <a:t>Example Tier list</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 sz="700">
                <a:solidFill>
                  <a:schemeClr val="dk1"/>
                </a:solidFill>
                <a:latin typeface="Roboto"/>
                <a:ea typeface="Roboto"/>
                <a:cs typeface="Roboto"/>
                <a:sym typeface="Roboto"/>
              </a:rPr>
              <a:t>Credit: Northernlion</a:t>
            </a:r>
            <a:endParaRPr sz="700">
              <a:solidFill>
                <a:schemeClr val="dk1"/>
              </a:solidFill>
              <a:latin typeface="Roboto"/>
              <a:ea typeface="Roboto"/>
              <a:cs typeface="Roboto"/>
              <a:sym typeface="Roboto"/>
            </a:endParaRPr>
          </a:p>
        </p:txBody>
      </p:sp>
      <p:pic>
        <p:nvPicPr>
          <p:cNvPr id="2" name="Slide 7 not fun">
            <a:hlinkClick r:id="" action="ppaction://media"/>
            <a:extLst>
              <a:ext uri="{FF2B5EF4-FFF2-40B4-BE49-F238E27FC236}">
                <a16:creationId xmlns:a16="http://schemas.microsoft.com/office/drawing/2014/main" id="{2644ED5E-028B-4955-A809-08DB70162D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687" y="2919413"/>
            <a:ext cx="1109196" cy="1109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Similar Genre Games</a:t>
            </a:r>
            <a:endParaRPr/>
          </a:p>
        </p:txBody>
      </p:sp>
      <p:sp>
        <p:nvSpPr>
          <p:cNvPr id="125" name="Google Shape;125;p20"/>
          <p:cNvSpPr txBox="1">
            <a:spLocks noGrp="1"/>
          </p:cNvSpPr>
          <p:nvPr>
            <p:ph type="body" idx="1"/>
          </p:nvPr>
        </p:nvSpPr>
        <p:spPr>
          <a:xfrm>
            <a:off x="311700" y="2390650"/>
            <a:ext cx="3127500" cy="2298000"/>
          </a:xfrm>
          <a:prstGeom prst="rect">
            <a:avLst/>
          </a:prstGeom>
        </p:spPr>
        <p:txBody>
          <a:bodyPr spcFirstLastPara="1" wrap="square" lIns="91425" tIns="91425" rIns="91425" bIns="91425" anchor="ctr" anchorCtr="0">
            <a:normAutofit fontScale="25000"/>
          </a:bodyPr>
          <a:lstStyle/>
          <a:p>
            <a:pPr marL="457200" lvl="0" indent="-265112" algn="ctr" rtl="0">
              <a:spcBef>
                <a:spcPts val="0"/>
              </a:spcBef>
              <a:spcAft>
                <a:spcPts val="0"/>
              </a:spcAft>
              <a:buClr>
                <a:schemeClr val="dk1"/>
              </a:buClr>
              <a:buSzPct val="100000"/>
              <a:buFont typeface="Arial"/>
              <a:buChar char="●"/>
            </a:pPr>
            <a:r>
              <a:rPr lang="en" sz="2300" dirty="0">
                <a:solidFill>
                  <a:schemeClr val="dk1"/>
                </a:solidFill>
                <a:latin typeface="Arial"/>
                <a:ea typeface="Arial"/>
                <a:cs typeface="Arial"/>
                <a:sym typeface="Arial"/>
              </a:rPr>
              <a:t>Roguelike vs Roguelite</a:t>
            </a:r>
            <a:endParaRPr sz="2300" dirty="0">
              <a:solidFill>
                <a:schemeClr val="dk1"/>
              </a:solidFill>
              <a:latin typeface="Arial"/>
              <a:ea typeface="Arial"/>
              <a:cs typeface="Arial"/>
              <a:sym typeface="Arial"/>
            </a:endParaRPr>
          </a:p>
          <a:p>
            <a:pPr marL="0" lvl="0" indent="0" algn="ctr" rtl="0">
              <a:spcBef>
                <a:spcPts val="1200"/>
              </a:spcBef>
              <a:spcAft>
                <a:spcPts val="0"/>
              </a:spcAft>
              <a:buNone/>
            </a:pPr>
            <a:endParaRPr sz="2300" dirty="0">
              <a:solidFill>
                <a:schemeClr val="dk1"/>
              </a:solidFill>
              <a:latin typeface="Arial"/>
              <a:ea typeface="Arial"/>
              <a:cs typeface="Arial"/>
              <a:sym typeface="Arial"/>
            </a:endParaRPr>
          </a:p>
          <a:p>
            <a:pPr marL="457200" lvl="0" indent="-265112" algn="ctr" rtl="0">
              <a:spcBef>
                <a:spcPts val="1200"/>
              </a:spcBef>
              <a:spcAft>
                <a:spcPts val="0"/>
              </a:spcAft>
              <a:buClr>
                <a:schemeClr val="dk1"/>
              </a:buClr>
              <a:buSzPct val="100000"/>
              <a:buFont typeface="Arial"/>
              <a:buChar char="●"/>
            </a:pPr>
            <a:r>
              <a:rPr lang="en" sz="2300" dirty="0">
                <a:solidFill>
                  <a:schemeClr val="dk1"/>
                </a:solidFill>
                <a:latin typeface="Arial"/>
                <a:ea typeface="Arial"/>
                <a:cs typeface="Arial"/>
                <a:sym typeface="Arial"/>
              </a:rPr>
              <a:t>Slay the Spire</a:t>
            </a:r>
            <a:endParaRPr sz="2300" dirty="0">
              <a:solidFill>
                <a:schemeClr val="dk1"/>
              </a:solidFill>
              <a:latin typeface="Arial"/>
              <a:ea typeface="Arial"/>
              <a:cs typeface="Arial"/>
              <a:sym typeface="Arial"/>
            </a:endParaRPr>
          </a:p>
          <a:p>
            <a:pPr marL="0" lvl="0" indent="0" algn="ctr" rtl="0">
              <a:spcBef>
                <a:spcPts val="1200"/>
              </a:spcBef>
              <a:spcAft>
                <a:spcPts val="0"/>
              </a:spcAft>
              <a:buNone/>
            </a:pPr>
            <a:endParaRPr sz="2300" dirty="0">
              <a:solidFill>
                <a:schemeClr val="dk1"/>
              </a:solidFill>
              <a:latin typeface="Arial"/>
              <a:ea typeface="Arial"/>
              <a:cs typeface="Arial"/>
              <a:sym typeface="Arial"/>
            </a:endParaRPr>
          </a:p>
          <a:p>
            <a:pPr marL="457200" lvl="0" indent="-265112" algn="ctr" rtl="0">
              <a:spcBef>
                <a:spcPts val="1200"/>
              </a:spcBef>
              <a:spcAft>
                <a:spcPts val="0"/>
              </a:spcAft>
              <a:buClr>
                <a:schemeClr val="dk1"/>
              </a:buClr>
              <a:buSzPct val="100000"/>
              <a:buFont typeface="Arial"/>
              <a:buChar char="●"/>
            </a:pPr>
            <a:r>
              <a:rPr lang="en" sz="2300" dirty="0">
                <a:solidFill>
                  <a:schemeClr val="dk1"/>
                </a:solidFill>
                <a:latin typeface="Arial"/>
                <a:ea typeface="Arial"/>
                <a:cs typeface="Arial"/>
                <a:sym typeface="Arial"/>
              </a:rPr>
              <a:t>Enter the Gungeon</a:t>
            </a:r>
            <a:endParaRPr sz="2300" dirty="0">
              <a:solidFill>
                <a:schemeClr val="dk1"/>
              </a:solidFill>
              <a:latin typeface="Arial"/>
              <a:ea typeface="Arial"/>
              <a:cs typeface="Arial"/>
              <a:sym typeface="Arial"/>
            </a:endParaRPr>
          </a:p>
          <a:p>
            <a:pPr marL="0" lvl="0" indent="0" algn="ctr" rtl="0">
              <a:spcBef>
                <a:spcPts val="1200"/>
              </a:spcBef>
              <a:spcAft>
                <a:spcPts val="0"/>
              </a:spcAft>
              <a:buNone/>
            </a:pPr>
            <a:endParaRPr sz="1100" dirty="0">
              <a:solidFill>
                <a:schemeClr val="dk1"/>
              </a:solidFill>
              <a:latin typeface="Arial"/>
              <a:ea typeface="Arial"/>
              <a:cs typeface="Arial"/>
              <a:sym typeface="Arial"/>
            </a:endParaRPr>
          </a:p>
          <a:p>
            <a:pPr marL="0" lvl="0" indent="0" algn="ctr" rtl="0">
              <a:spcBef>
                <a:spcPts val="1200"/>
              </a:spcBef>
              <a:spcAft>
                <a:spcPts val="0"/>
              </a:spcAft>
              <a:buNone/>
            </a:pPr>
            <a:endParaRPr sz="1100" dirty="0">
              <a:solidFill>
                <a:schemeClr val="dk1"/>
              </a:solidFill>
              <a:latin typeface="Arial"/>
              <a:ea typeface="Arial"/>
              <a:cs typeface="Arial"/>
              <a:sym typeface="Arial"/>
            </a:endParaRPr>
          </a:p>
          <a:p>
            <a:pPr marL="0" lvl="0" indent="0" algn="ctr" rtl="0">
              <a:spcBef>
                <a:spcPts val="1200"/>
              </a:spcBef>
              <a:spcAft>
                <a:spcPts val="0"/>
              </a:spcAft>
              <a:buNone/>
            </a:pPr>
            <a:endParaRPr sz="1100" dirty="0">
              <a:solidFill>
                <a:schemeClr val="dk1"/>
              </a:solidFill>
              <a:latin typeface="Arial"/>
              <a:ea typeface="Arial"/>
              <a:cs typeface="Arial"/>
              <a:sym typeface="Arial"/>
            </a:endParaRPr>
          </a:p>
          <a:p>
            <a:pPr marL="0" lvl="0" indent="0" algn="ctr" rtl="0">
              <a:spcBef>
                <a:spcPts val="1200"/>
              </a:spcBef>
              <a:spcAft>
                <a:spcPts val="0"/>
              </a:spcAft>
              <a:buNone/>
            </a:pPr>
            <a:endParaRPr sz="1100" dirty="0">
              <a:solidFill>
                <a:schemeClr val="dk1"/>
              </a:solidFill>
              <a:latin typeface="Arial"/>
              <a:ea typeface="Arial"/>
              <a:cs typeface="Arial"/>
              <a:sym typeface="Arial"/>
            </a:endParaRPr>
          </a:p>
          <a:p>
            <a:pPr marL="0" lvl="0" indent="0" algn="ctr" rtl="0">
              <a:spcBef>
                <a:spcPts val="1200"/>
              </a:spcBef>
              <a:spcAft>
                <a:spcPts val="1200"/>
              </a:spcAft>
              <a:buNone/>
            </a:pPr>
            <a:endParaRPr sz="1100" dirty="0">
              <a:solidFill>
                <a:schemeClr val="dk1"/>
              </a:solidFill>
              <a:latin typeface="Arial"/>
              <a:ea typeface="Arial"/>
              <a:cs typeface="Arial"/>
              <a:sym typeface="Arial"/>
            </a:endParaRPr>
          </a:p>
        </p:txBody>
      </p:sp>
      <p:pic>
        <p:nvPicPr>
          <p:cNvPr id="127" name="Google Shape;127;p20"/>
          <p:cNvPicPr preferRelativeResize="0"/>
          <p:nvPr/>
        </p:nvPicPr>
        <p:blipFill>
          <a:blip r:embed="rId5">
            <a:alphaModFix/>
          </a:blip>
          <a:stretch>
            <a:fillRect/>
          </a:stretch>
        </p:blipFill>
        <p:spPr>
          <a:xfrm>
            <a:off x="6621950" y="1814250"/>
            <a:ext cx="2155475" cy="1515000"/>
          </a:xfrm>
          <a:prstGeom prst="rect">
            <a:avLst/>
          </a:prstGeom>
          <a:noFill/>
          <a:ln>
            <a:noFill/>
          </a:ln>
        </p:spPr>
      </p:pic>
      <p:sp>
        <p:nvSpPr>
          <p:cNvPr id="128" name="Google Shape;128;p20"/>
          <p:cNvSpPr txBox="1">
            <a:spLocks noGrp="1"/>
          </p:cNvSpPr>
          <p:nvPr>
            <p:ph type="body" idx="1"/>
          </p:nvPr>
        </p:nvSpPr>
        <p:spPr>
          <a:xfrm>
            <a:off x="3934850" y="522450"/>
            <a:ext cx="2687100" cy="4098600"/>
          </a:xfrm>
          <a:prstGeom prst="rect">
            <a:avLst/>
          </a:prstGeom>
        </p:spPr>
        <p:txBody>
          <a:bodyPr spcFirstLastPara="1" wrap="square" lIns="91425" tIns="91425" rIns="91425" bIns="91425" anchor="ctr" anchorCtr="0">
            <a:normAutofit fontScale="70000" lnSpcReduction="20000"/>
          </a:bodyPr>
          <a:lstStyle/>
          <a:p>
            <a:pPr marL="457200" lvl="0" indent="-330835" algn="ctr" rtl="0">
              <a:spcBef>
                <a:spcPts val="0"/>
              </a:spcBef>
              <a:spcAft>
                <a:spcPts val="0"/>
              </a:spcAft>
              <a:buClr>
                <a:schemeClr val="dk1"/>
              </a:buClr>
              <a:buSzPct val="100000"/>
              <a:buFont typeface="Arial"/>
              <a:buChar char="●"/>
            </a:pPr>
            <a:r>
              <a:rPr lang="en" sz="2300">
                <a:solidFill>
                  <a:schemeClr val="dk1"/>
                </a:solidFill>
                <a:latin typeface="Arial"/>
                <a:ea typeface="Arial"/>
                <a:cs typeface="Arial"/>
                <a:sym typeface="Arial"/>
              </a:rPr>
              <a:t>Roguelike vs Roguelite</a:t>
            </a:r>
            <a:endParaRPr sz="2300">
              <a:solidFill>
                <a:schemeClr val="dk1"/>
              </a:solidFill>
              <a:latin typeface="Arial"/>
              <a:ea typeface="Arial"/>
              <a:cs typeface="Arial"/>
              <a:sym typeface="Arial"/>
            </a:endParaRPr>
          </a:p>
          <a:p>
            <a:pPr marL="0" lvl="0" indent="0" algn="ctr" rtl="0">
              <a:spcBef>
                <a:spcPts val="1200"/>
              </a:spcBef>
              <a:spcAft>
                <a:spcPts val="0"/>
              </a:spcAft>
              <a:buNone/>
            </a:pPr>
            <a:endParaRPr sz="2300">
              <a:solidFill>
                <a:schemeClr val="dk1"/>
              </a:solidFill>
              <a:latin typeface="Arial"/>
              <a:ea typeface="Arial"/>
              <a:cs typeface="Arial"/>
              <a:sym typeface="Arial"/>
            </a:endParaRPr>
          </a:p>
          <a:p>
            <a:pPr marL="0" lvl="0" indent="0" algn="ctr" rtl="0">
              <a:spcBef>
                <a:spcPts val="1200"/>
              </a:spcBef>
              <a:spcAft>
                <a:spcPts val="0"/>
              </a:spcAft>
              <a:buNone/>
            </a:pPr>
            <a:endParaRPr sz="2300">
              <a:solidFill>
                <a:schemeClr val="dk1"/>
              </a:solidFill>
              <a:latin typeface="Arial"/>
              <a:ea typeface="Arial"/>
              <a:cs typeface="Arial"/>
              <a:sym typeface="Arial"/>
            </a:endParaRPr>
          </a:p>
          <a:p>
            <a:pPr marL="0" lvl="0" indent="0" algn="ctr" rtl="0">
              <a:spcBef>
                <a:spcPts val="1200"/>
              </a:spcBef>
              <a:spcAft>
                <a:spcPts val="0"/>
              </a:spcAft>
              <a:buNone/>
            </a:pPr>
            <a:endParaRPr sz="2300">
              <a:solidFill>
                <a:schemeClr val="dk1"/>
              </a:solidFill>
              <a:latin typeface="Arial"/>
              <a:ea typeface="Arial"/>
              <a:cs typeface="Arial"/>
              <a:sym typeface="Arial"/>
            </a:endParaRPr>
          </a:p>
          <a:p>
            <a:pPr marL="457200" lvl="0" indent="-330835" algn="ctr" rtl="0">
              <a:spcBef>
                <a:spcPts val="1200"/>
              </a:spcBef>
              <a:spcAft>
                <a:spcPts val="0"/>
              </a:spcAft>
              <a:buClr>
                <a:schemeClr val="dk1"/>
              </a:buClr>
              <a:buSzPct val="100000"/>
              <a:buFont typeface="Arial"/>
              <a:buChar char="●"/>
            </a:pPr>
            <a:r>
              <a:rPr lang="en" sz="2300">
                <a:solidFill>
                  <a:schemeClr val="dk1"/>
                </a:solidFill>
                <a:latin typeface="Arial"/>
                <a:ea typeface="Arial"/>
                <a:cs typeface="Arial"/>
                <a:sym typeface="Arial"/>
              </a:rPr>
              <a:t>Slay the Spire</a:t>
            </a:r>
            <a:endParaRPr sz="2300">
              <a:solidFill>
                <a:schemeClr val="dk1"/>
              </a:solidFill>
              <a:latin typeface="Arial"/>
              <a:ea typeface="Arial"/>
              <a:cs typeface="Arial"/>
              <a:sym typeface="Arial"/>
            </a:endParaRPr>
          </a:p>
          <a:p>
            <a:pPr marL="0" lvl="0" indent="0" algn="ctr" rtl="0">
              <a:spcBef>
                <a:spcPts val="1200"/>
              </a:spcBef>
              <a:spcAft>
                <a:spcPts val="0"/>
              </a:spcAft>
              <a:buNone/>
            </a:pPr>
            <a:endParaRPr sz="2300">
              <a:solidFill>
                <a:schemeClr val="dk1"/>
              </a:solidFill>
              <a:latin typeface="Arial"/>
              <a:ea typeface="Arial"/>
              <a:cs typeface="Arial"/>
              <a:sym typeface="Arial"/>
            </a:endParaRPr>
          </a:p>
          <a:p>
            <a:pPr marL="0" lvl="0" indent="0" algn="ctr" rtl="0">
              <a:spcBef>
                <a:spcPts val="1200"/>
              </a:spcBef>
              <a:spcAft>
                <a:spcPts val="0"/>
              </a:spcAft>
              <a:buNone/>
            </a:pPr>
            <a:endParaRPr sz="2300">
              <a:solidFill>
                <a:schemeClr val="dk1"/>
              </a:solidFill>
              <a:latin typeface="Arial"/>
              <a:ea typeface="Arial"/>
              <a:cs typeface="Arial"/>
              <a:sym typeface="Arial"/>
            </a:endParaRPr>
          </a:p>
          <a:p>
            <a:pPr marL="0" lvl="0" indent="0" algn="ctr" rtl="0">
              <a:spcBef>
                <a:spcPts val="1200"/>
              </a:spcBef>
              <a:spcAft>
                <a:spcPts val="0"/>
              </a:spcAft>
              <a:buNone/>
            </a:pPr>
            <a:endParaRPr sz="2300">
              <a:solidFill>
                <a:schemeClr val="dk1"/>
              </a:solidFill>
              <a:latin typeface="Arial"/>
              <a:ea typeface="Arial"/>
              <a:cs typeface="Arial"/>
              <a:sym typeface="Arial"/>
            </a:endParaRPr>
          </a:p>
          <a:p>
            <a:pPr marL="457200" lvl="0" indent="-330835" algn="ctr" rtl="0">
              <a:spcBef>
                <a:spcPts val="1200"/>
              </a:spcBef>
              <a:spcAft>
                <a:spcPts val="0"/>
              </a:spcAft>
              <a:buClr>
                <a:schemeClr val="dk1"/>
              </a:buClr>
              <a:buSzPct val="100000"/>
              <a:buFont typeface="Arial"/>
              <a:buChar char="●"/>
            </a:pPr>
            <a:r>
              <a:rPr lang="en" sz="2300">
                <a:solidFill>
                  <a:schemeClr val="dk1"/>
                </a:solidFill>
                <a:latin typeface="Arial"/>
                <a:ea typeface="Arial"/>
                <a:cs typeface="Arial"/>
                <a:sym typeface="Arial"/>
              </a:rPr>
              <a:t>Enter the Gungeon</a:t>
            </a:r>
            <a:endParaRPr sz="2300">
              <a:solidFill>
                <a:schemeClr val="dk1"/>
              </a:solidFill>
              <a:latin typeface="Arial"/>
              <a:ea typeface="Arial"/>
              <a:cs typeface="Arial"/>
              <a:sym typeface="Arial"/>
            </a:endParaRPr>
          </a:p>
          <a:p>
            <a:pPr marL="0" lvl="0" indent="0" algn="l" rtl="0">
              <a:spcBef>
                <a:spcPts val="1200"/>
              </a:spcBef>
              <a:spcAft>
                <a:spcPts val="1200"/>
              </a:spcAft>
              <a:buNone/>
            </a:pPr>
            <a:endParaRPr sz="1100">
              <a:solidFill>
                <a:schemeClr val="dk1"/>
              </a:solidFill>
              <a:latin typeface="Arial"/>
              <a:ea typeface="Arial"/>
              <a:cs typeface="Arial"/>
              <a:sym typeface="Arial"/>
            </a:endParaRPr>
          </a:p>
        </p:txBody>
      </p:sp>
      <p:sp>
        <p:nvSpPr>
          <p:cNvPr id="129" name="Google Shape;129;p20"/>
          <p:cNvSpPr txBox="1"/>
          <p:nvPr/>
        </p:nvSpPr>
        <p:spPr>
          <a:xfrm>
            <a:off x="6621938" y="1421225"/>
            <a:ext cx="2155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Small assortment of StS items</a:t>
            </a:r>
            <a:endParaRPr sz="1100">
              <a:solidFill>
                <a:schemeClr val="dk1"/>
              </a:solidFill>
            </a:endParaRPr>
          </a:p>
        </p:txBody>
      </p:sp>
      <p:pic>
        <p:nvPicPr>
          <p:cNvPr id="2" name="Slide 8 comparison">
            <a:hlinkClick r:id="" action="ppaction://media"/>
            <a:extLst>
              <a:ext uri="{FF2B5EF4-FFF2-40B4-BE49-F238E27FC236}">
                <a16:creationId xmlns:a16="http://schemas.microsoft.com/office/drawing/2014/main" id="{798D0803-64DC-4ACB-839C-EFC05A8EFD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700" y="3471309"/>
            <a:ext cx="1129179" cy="11291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ctr" rtl="0">
              <a:lnSpc>
                <a:spcPct val="115000"/>
              </a:lnSpc>
              <a:spcBef>
                <a:spcPts val="1200"/>
              </a:spcBef>
              <a:spcAft>
                <a:spcPts val="1200"/>
              </a:spcAft>
              <a:buNone/>
            </a:pPr>
            <a:r>
              <a:rPr lang="en" sz="5000" b="1">
                <a:latin typeface="Arial"/>
                <a:ea typeface="Arial"/>
                <a:cs typeface="Arial"/>
                <a:sym typeface="Arial"/>
              </a:rPr>
              <a:t>Summary</a:t>
            </a:r>
            <a:endParaRPr sz="6700"/>
          </a:p>
        </p:txBody>
      </p:sp>
      <p:sp>
        <p:nvSpPr>
          <p:cNvPr id="135" name="Google Shape;135;p2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en" sz="1100">
                <a:solidFill>
                  <a:schemeClr val="dk1"/>
                </a:solidFill>
                <a:latin typeface="Arial"/>
                <a:ea typeface="Arial"/>
                <a:cs typeface="Arial"/>
                <a:sym typeface="Arial"/>
              </a:rPr>
              <a:t>Strengths :</a:t>
            </a:r>
            <a:endParaRPr sz="1100">
              <a:solidFill>
                <a:schemeClr val="dk1"/>
              </a:solidFill>
              <a:latin typeface="Arial"/>
              <a:ea typeface="Arial"/>
              <a:cs typeface="Arial"/>
              <a:sym typeface="Arial"/>
            </a:endParaRPr>
          </a:p>
          <a:p>
            <a:pPr marL="457200" lvl="0" indent="-298450" algn="l" rtl="0">
              <a:spcBef>
                <a:spcPts val="1200"/>
              </a:spcBef>
              <a:spcAft>
                <a:spcPts val="0"/>
              </a:spcAft>
              <a:buClr>
                <a:schemeClr val="dk1"/>
              </a:buClr>
              <a:buSzPts val="1100"/>
              <a:buFont typeface="Arial"/>
              <a:buChar char="●"/>
            </a:pPr>
            <a:r>
              <a:rPr lang="en" sz="1100">
                <a:solidFill>
                  <a:schemeClr val="dk1"/>
                </a:solidFill>
                <a:latin typeface="Arial"/>
                <a:ea typeface="Arial"/>
                <a:cs typeface="Arial"/>
                <a:sym typeface="Arial"/>
              </a:rPr>
              <a:t>Fun and challenging </a:t>
            </a:r>
            <a:endParaRPr sz="1100">
              <a:solidFill>
                <a:schemeClr val="dk1"/>
              </a:solidFill>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Often on sale</a:t>
            </a:r>
            <a:endParaRPr sz="1100">
              <a:solidFill>
                <a:schemeClr val="dk1"/>
              </a:solidFill>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Hundreds of hours of replayability </a:t>
            </a:r>
            <a:endParaRPr sz="1100">
              <a:solidFill>
                <a:schemeClr val="dk1"/>
              </a:solidFill>
              <a:latin typeface="Arial"/>
              <a:ea typeface="Arial"/>
              <a:cs typeface="Arial"/>
              <a:sym typeface="Arial"/>
            </a:endParaRPr>
          </a:p>
          <a:p>
            <a:pPr marL="0" lvl="0" indent="0" algn="l" rtl="0">
              <a:spcBef>
                <a:spcPts val="1200"/>
              </a:spcBef>
              <a:spcAft>
                <a:spcPts val="0"/>
              </a:spcAft>
              <a:buNone/>
            </a:pPr>
            <a:endParaRPr sz="1100">
              <a:solidFill>
                <a:schemeClr val="dk1"/>
              </a:solidFill>
              <a:latin typeface="Arial"/>
              <a:ea typeface="Arial"/>
              <a:cs typeface="Arial"/>
              <a:sym typeface="Arial"/>
            </a:endParaRPr>
          </a:p>
          <a:p>
            <a:pPr marL="457200" lvl="0" indent="0" algn="l" rtl="0">
              <a:spcBef>
                <a:spcPts val="1200"/>
              </a:spcBef>
              <a:spcAft>
                <a:spcPts val="0"/>
              </a:spcAft>
              <a:buNone/>
            </a:pPr>
            <a:r>
              <a:rPr lang="en" sz="1100">
                <a:solidFill>
                  <a:schemeClr val="dk1"/>
                </a:solidFill>
                <a:latin typeface="Arial"/>
                <a:ea typeface="Arial"/>
                <a:cs typeface="Arial"/>
                <a:sym typeface="Arial"/>
              </a:rPr>
              <a:t>Weaknesses:</a:t>
            </a:r>
            <a:endParaRPr sz="1100">
              <a:solidFill>
                <a:schemeClr val="dk1"/>
              </a:solidFill>
              <a:latin typeface="Arial"/>
              <a:ea typeface="Arial"/>
              <a:cs typeface="Arial"/>
              <a:sym typeface="Arial"/>
            </a:endParaRPr>
          </a:p>
          <a:p>
            <a:pPr marL="457200" lvl="0" indent="-298450" algn="l" rtl="0">
              <a:spcBef>
                <a:spcPts val="1200"/>
              </a:spcBef>
              <a:spcAft>
                <a:spcPts val="0"/>
              </a:spcAft>
              <a:buClr>
                <a:schemeClr val="dk1"/>
              </a:buClr>
              <a:buSzPts val="1100"/>
              <a:buFont typeface="Arial"/>
              <a:buChar char="●"/>
            </a:pPr>
            <a:r>
              <a:rPr lang="en" sz="1100">
                <a:solidFill>
                  <a:schemeClr val="dk1"/>
                </a:solidFill>
                <a:latin typeface="Arial"/>
                <a:ea typeface="Arial"/>
                <a:cs typeface="Arial"/>
                <a:sym typeface="Arial"/>
              </a:rPr>
              <a:t>Bad luck</a:t>
            </a:r>
            <a:endParaRPr sz="1100">
              <a:solidFill>
                <a:schemeClr val="dk1"/>
              </a:solidFill>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Bad items</a:t>
            </a:r>
            <a:endParaRPr sz="1100">
              <a:solidFill>
                <a:schemeClr val="dk1"/>
              </a:solidFill>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Many resets or wasted time</a:t>
            </a:r>
            <a:endParaRPr sz="1100">
              <a:solidFill>
                <a:schemeClr val="dk1"/>
              </a:solidFill>
              <a:latin typeface="Arial"/>
              <a:ea typeface="Arial"/>
              <a:cs typeface="Arial"/>
              <a:sym typeface="Arial"/>
            </a:endParaRPr>
          </a:p>
          <a:p>
            <a:pPr marL="0" lvl="0" indent="0" algn="l" rtl="0">
              <a:spcBef>
                <a:spcPts val="1200"/>
              </a:spcBef>
              <a:spcAft>
                <a:spcPts val="0"/>
              </a:spcAft>
              <a:buNone/>
            </a:pPr>
            <a:r>
              <a:rPr lang="en" sz="1100">
                <a:solidFill>
                  <a:schemeClr val="dk1"/>
                </a:solidFill>
                <a:latin typeface="Arial"/>
                <a:ea typeface="Arial"/>
                <a:cs typeface="Arial"/>
                <a:sym typeface="Arial"/>
              </a:rPr>
              <a:t>	Improvements:</a:t>
            </a:r>
            <a:endParaRPr sz="1100">
              <a:solidFill>
                <a:schemeClr val="dk1"/>
              </a:solidFill>
              <a:latin typeface="Arial"/>
              <a:ea typeface="Arial"/>
              <a:cs typeface="Arial"/>
              <a:sym typeface="Arial"/>
            </a:endParaRPr>
          </a:p>
          <a:p>
            <a:pPr marL="457200" lvl="0" indent="-298450" algn="l" rtl="0">
              <a:spcBef>
                <a:spcPts val="1200"/>
              </a:spcBef>
              <a:spcAft>
                <a:spcPts val="0"/>
              </a:spcAft>
              <a:buClr>
                <a:schemeClr val="dk1"/>
              </a:buClr>
              <a:buSzPts val="1100"/>
              <a:buFont typeface="Arial"/>
              <a:buChar char="●"/>
            </a:pPr>
            <a:r>
              <a:rPr lang="en" sz="1100">
                <a:solidFill>
                  <a:schemeClr val="dk1"/>
                </a:solidFill>
                <a:latin typeface="Arial"/>
                <a:ea typeface="Arial"/>
                <a:cs typeface="Arial"/>
                <a:sym typeface="Arial"/>
              </a:rPr>
              <a:t>Less bad items</a:t>
            </a:r>
            <a:endParaRPr sz="1100">
              <a:solidFill>
                <a:schemeClr val="dk1"/>
              </a:solidFill>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Less resets</a:t>
            </a:r>
            <a:endParaRPr sz="1100">
              <a:solidFill>
                <a:schemeClr val="dk1"/>
              </a:solidFill>
              <a:latin typeface="Arial"/>
              <a:ea typeface="Arial"/>
              <a:cs typeface="Arial"/>
              <a:sym typeface="Arial"/>
            </a:endParaRPr>
          </a:p>
          <a:p>
            <a:pPr marL="457200" lvl="0" indent="-298450" algn="l" rtl="0">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More fun!</a:t>
            </a:r>
            <a:endParaRPr sz="1100">
              <a:solidFill>
                <a:schemeClr val="dk1"/>
              </a:solidFill>
              <a:latin typeface="Arial"/>
              <a:ea typeface="Arial"/>
              <a:cs typeface="Arial"/>
              <a:sym typeface="Arial"/>
            </a:endParaRPr>
          </a:p>
          <a:p>
            <a:pPr marL="0" lvl="0" indent="0" algn="l" rtl="0">
              <a:spcBef>
                <a:spcPts val="1200"/>
              </a:spcBef>
              <a:spcAft>
                <a:spcPts val="1200"/>
              </a:spcAft>
              <a:buNone/>
            </a:pPr>
            <a:endParaRPr sz="1100">
              <a:solidFill>
                <a:schemeClr val="dk1"/>
              </a:solidFill>
              <a:latin typeface="Arial"/>
              <a:ea typeface="Arial"/>
              <a:cs typeface="Arial"/>
              <a:sym typeface="Arial"/>
            </a:endParaRPr>
          </a:p>
        </p:txBody>
      </p:sp>
      <p:pic>
        <p:nvPicPr>
          <p:cNvPr id="137" name="Google Shape;137;p21"/>
          <p:cNvPicPr preferRelativeResize="0"/>
          <p:nvPr/>
        </p:nvPicPr>
        <p:blipFill>
          <a:blip r:embed="rId5">
            <a:alphaModFix/>
          </a:blip>
          <a:stretch>
            <a:fillRect/>
          </a:stretch>
        </p:blipFill>
        <p:spPr>
          <a:xfrm>
            <a:off x="6336625" y="3162225"/>
            <a:ext cx="959200" cy="959200"/>
          </a:xfrm>
          <a:prstGeom prst="rect">
            <a:avLst/>
          </a:prstGeom>
          <a:noFill/>
          <a:ln>
            <a:noFill/>
          </a:ln>
        </p:spPr>
      </p:pic>
      <p:sp>
        <p:nvSpPr>
          <p:cNvPr id="138" name="Google Shape;138;p21"/>
          <p:cNvSpPr/>
          <p:nvPr/>
        </p:nvSpPr>
        <p:spPr>
          <a:xfrm>
            <a:off x="7403600" y="3498125"/>
            <a:ext cx="574800" cy="287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 name="Google Shape;139;p21"/>
          <p:cNvPicPr preferRelativeResize="0"/>
          <p:nvPr/>
        </p:nvPicPr>
        <p:blipFill>
          <a:blip r:embed="rId6">
            <a:alphaModFix/>
          </a:blip>
          <a:stretch>
            <a:fillRect/>
          </a:stretch>
        </p:blipFill>
        <p:spPr>
          <a:xfrm>
            <a:off x="8086175" y="3162225"/>
            <a:ext cx="959201" cy="959176"/>
          </a:xfrm>
          <a:prstGeom prst="rect">
            <a:avLst/>
          </a:prstGeom>
          <a:noFill/>
          <a:ln>
            <a:noFill/>
          </a:ln>
        </p:spPr>
      </p:pic>
      <p:pic>
        <p:nvPicPr>
          <p:cNvPr id="2" name="Final Summary">
            <a:hlinkClick r:id="" action="ppaction://media"/>
            <a:extLst>
              <a:ext uri="{FF2B5EF4-FFF2-40B4-BE49-F238E27FC236}">
                <a16:creationId xmlns:a16="http://schemas.microsoft.com/office/drawing/2014/main" id="{CA822DA1-AAA3-4CEF-9FAC-CA3C9760C7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9671" y="2939668"/>
            <a:ext cx="845857" cy="845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956</Words>
  <Application>Microsoft Office PowerPoint</Application>
  <PresentationFormat>On-screen Show (16:9)</PresentationFormat>
  <Paragraphs>89</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Merriweather</vt:lpstr>
      <vt:lpstr>Arial</vt:lpstr>
      <vt:lpstr>MS Gothic</vt:lpstr>
      <vt:lpstr>Times New Roman</vt:lpstr>
      <vt:lpstr>Roboto</vt:lpstr>
      <vt:lpstr>Paradigm</vt:lpstr>
      <vt:lpstr>PowerPoint Presentation</vt:lpstr>
      <vt:lpstr>Basic Information</vt:lpstr>
      <vt:lpstr>Game Summary</vt:lpstr>
      <vt:lpstr>User Interface</vt:lpstr>
      <vt:lpstr>Game Summary Continued</vt:lpstr>
      <vt:lpstr>Why is it fun?</vt:lpstr>
      <vt:lpstr>Why is it not fun?</vt:lpstr>
      <vt:lpstr>Similar Genre Games</vt:lpstr>
      <vt:lpstr>Summary</vt:lpstr>
      <vt:lpstr>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Hill</dc:creator>
  <cp:lastModifiedBy>Christopher Hill</cp:lastModifiedBy>
  <cp:revision>1</cp:revision>
  <dcterms:modified xsi:type="dcterms:W3CDTF">2021-09-16T02:24:55Z</dcterms:modified>
</cp:coreProperties>
</file>