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1" r:id="rId8"/>
    <p:sldId id="262" r:id="rId9"/>
    <p:sldId id="263" r:id="rId10"/>
    <p:sldId id="264" r:id="rId11"/>
    <p:sldId id="265" r:id="rId12"/>
    <p:sldId id="266" r:id="rId13"/>
    <p:sldId id="259" r:id="rId14"/>
    <p:sldId id="267" r:id="rId15"/>
    <p:sldId id="268"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B37D1-0622-155F-6494-1B0107EA225D}" v="1" dt="2021-09-15T20:11:12.470"/>
    <p1510:client id="{CFFBDDE4-1F12-478D-B5A7-6F427DACEA62}" v="6187" dt="2021-09-15T20:09:16.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F59F-4056-4409-8F6F-5DB89A3AC5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BD833-4036-4DDB-9428-99D84F5E64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3A28E-9F66-452E-96C4-6FEBA9F2C6B9}"/>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5" name="Footer Placeholder 4">
            <a:extLst>
              <a:ext uri="{FF2B5EF4-FFF2-40B4-BE49-F238E27FC236}">
                <a16:creationId xmlns:a16="http://schemas.microsoft.com/office/drawing/2014/main" id="{ACBBE6E4-F31B-4A60-A932-AB7F4B6EB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9E41D-56DD-4FB3-A8F0-AA7271AAC5FA}"/>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47708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9ED5-B01F-4EBA-962F-7B82B2D0F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0913F5-D6F2-48C1-B5EB-2E998305C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FCF31-0243-4B77-A6EE-64F1F4C57442}"/>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5" name="Footer Placeholder 4">
            <a:extLst>
              <a:ext uri="{FF2B5EF4-FFF2-40B4-BE49-F238E27FC236}">
                <a16:creationId xmlns:a16="http://schemas.microsoft.com/office/drawing/2014/main" id="{664E0E14-C50C-447E-8467-5DE60B6A5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5141C-69A0-44C3-80C0-92B52A777C32}"/>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245926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5BF93-BFDA-447D-95A1-302B51621F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D7980C-4DB1-423F-B009-3D58E563B4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B9AFE-11B6-4028-8394-3C03EC79809E}"/>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5" name="Footer Placeholder 4">
            <a:extLst>
              <a:ext uri="{FF2B5EF4-FFF2-40B4-BE49-F238E27FC236}">
                <a16:creationId xmlns:a16="http://schemas.microsoft.com/office/drawing/2014/main" id="{73500EC4-F8AD-4FEE-8DCF-162ECADF2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FF321-0DDC-408E-8E20-9D1F9CB82652}"/>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169707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FF7CF-EBB7-4A19-8E30-160828A25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87956-733F-42F4-A512-566FEC1EB5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03684-3A1A-4BE3-9FFC-13E3C56A5FE8}"/>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5" name="Footer Placeholder 4">
            <a:extLst>
              <a:ext uri="{FF2B5EF4-FFF2-40B4-BE49-F238E27FC236}">
                <a16:creationId xmlns:a16="http://schemas.microsoft.com/office/drawing/2014/main" id="{D061CCCE-5AA3-459E-8391-E9A4EF431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9449E-AD94-4860-B4D1-243FE18AA778}"/>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176990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5063-CF1F-4A0F-9DBE-1C6EF9ADE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30A102-6B2C-42C7-BF13-3952CA5B7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CE1AC-CE2D-4B80-9A13-F9DE5DA763D4}"/>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5" name="Footer Placeholder 4">
            <a:extLst>
              <a:ext uri="{FF2B5EF4-FFF2-40B4-BE49-F238E27FC236}">
                <a16:creationId xmlns:a16="http://schemas.microsoft.com/office/drawing/2014/main" id="{55A4973A-3A8D-455C-8009-BC7185178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F9CA2-A015-4335-9A9B-ABDB793EA42E}"/>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257635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D2FE-FEBF-4A4F-805E-8981DFA5C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DB0BBC-4E47-481D-AF8A-D36A8CB3D3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43FD6F-C4F8-4BF1-9DEF-C1A5660F06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19D71B-8F6D-49E1-AAA9-E62DB45ED61F}"/>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6" name="Footer Placeholder 5">
            <a:extLst>
              <a:ext uri="{FF2B5EF4-FFF2-40B4-BE49-F238E27FC236}">
                <a16:creationId xmlns:a16="http://schemas.microsoft.com/office/drawing/2014/main" id="{550E6C71-E5C8-475B-B5C4-CECB03579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D184A-F391-40BB-8ED8-E47E0968950D}"/>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26224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8C9E-0798-44BA-830B-2F55D6EC21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63889-24B8-4FB2-B9C5-859181AAF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AC7995-A17F-4FF5-A297-5CC9EBCA0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8A829-CAF0-4233-A68E-2529A2953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FFDF8-E334-43DB-9D4D-D645028491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B7CB1-5391-447B-840A-7FACB90BB0FB}"/>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8" name="Footer Placeholder 7">
            <a:extLst>
              <a:ext uri="{FF2B5EF4-FFF2-40B4-BE49-F238E27FC236}">
                <a16:creationId xmlns:a16="http://schemas.microsoft.com/office/drawing/2014/main" id="{EBC8AB91-0160-40EB-B578-0A43165BB5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990F75-6FF9-4437-BE40-ED083F9DCCD0}"/>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159668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9394-092E-4A08-9994-95C43CFC74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98039-0A74-45E5-B86E-12BA0CD3AC76}"/>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4" name="Footer Placeholder 3">
            <a:extLst>
              <a:ext uri="{FF2B5EF4-FFF2-40B4-BE49-F238E27FC236}">
                <a16:creationId xmlns:a16="http://schemas.microsoft.com/office/drawing/2014/main" id="{32976EB7-1B6C-4BBD-B8FC-A0E4405DB3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11912-E02A-4829-9C95-5F083CEE5838}"/>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320543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6BF14E-B13D-4A80-BC42-6A2D7655F1E0}"/>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3" name="Footer Placeholder 2">
            <a:extLst>
              <a:ext uri="{FF2B5EF4-FFF2-40B4-BE49-F238E27FC236}">
                <a16:creationId xmlns:a16="http://schemas.microsoft.com/office/drawing/2014/main" id="{9688919B-D1B6-49DA-95FC-9AF946C1AA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28F100-F50C-4881-A090-6E53CD2E9A5E}"/>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3099441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4C41-D736-49B0-8B4C-4FE81828DB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E6613A-EFE9-4930-86BC-8EEBF3EB8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555204-8857-4385-BA0D-B8B742F5E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99CE9-C2A8-4846-9236-C6D2CBA51BF5}"/>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6" name="Footer Placeholder 5">
            <a:extLst>
              <a:ext uri="{FF2B5EF4-FFF2-40B4-BE49-F238E27FC236}">
                <a16:creationId xmlns:a16="http://schemas.microsoft.com/office/drawing/2014/main" id="{AB1B7108-991C-4DCD-9F2F-F2C96A358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5A9A1-DCA6-4E70-84B6-0B48FD4B834E}"/>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4182429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A770-761B-4E94-B64D-711A6D28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C95EFF-3401-41E1-8045-4FDB68665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CE16F4-C4F3-4CA3-8AC2-89BD427AA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239C83-CAD4-4422-8FD0-2F16795DC0EA}"/>
              </a:ext>
            </a:extLst>
          </p:cNvPr>
          <p:cNvSpPr>
            <a:spLocks noGrp="1"/>
          </p:cNvSpPr>
          <p:nvPr>
            <p:ph type="dt" sz="half" idx="10"/>
          </p:nvPr>
        </p:nvSpPr>
        <p:spPr/>
        <p:txBody>
          <a:bodyPr/>
          <a:lstStyle/>
          <a:p>
            <a:fld id="{509D17EE-CD1F-46DF-B297-FD1F1971E6D1}" type="datetimeFigureOut">
              <a:rPr lang="en-US" smtClean="0"/>
              <a:t>9/15/2021</a:t>
            </a:fld>
            <a:endParaRPr lang="en-US"/>
          </a:p>
        </p:txBody>
      </p:sp>
      <p:sp>
        <p:nvSpPr>
          <p:cNvPr id="6" name="Footer Placeholder 5">
            <a:extLst>
              <a:ext uri="{FF2B5EF4-FFF2-40B4-BE49-F238E27FC236}">
                <a16:creationId xmlns:a16="http://schemas.microsoft.com/office/drawing/2014/main" id="{0B9BC466-33B2-4F07-94CD-874F1869B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E3CB5-0C02-46BE-A8FD-4D4DFB0F808E}"/>
              </a:ext>
            </a:extLst>
          </p:cNvPr>
          <p:cNvSpPr>
            <a:spLocks noGrp="1"/>
          </p:cNvSpPr>
          <p:nvPr>
            <p:ph type="sldNum" sz="quarter" idx="12"/>
          </p:nvPr>
        </p:nvSpPr>
        <p:spPr/>
        <p:txBody>
          <a:bodyPr/>
          <a:lstStyle/>
          <a:p>
            <a:fld id="{C763165D-470C-4EA8-8006-34B1D2E2DE4D}" type="slidenum">
              <a:rPr lang="en-US" smtClean="0"/>
              <a:t>‹#›</a:t>
            </a:fld>
            <a:endParaRPr lang="en-US"/>
          </a:p>
        </p:txBody>
      </p:sp>
    </p:spTree>
    <p:extLst>
      <p:ext uri="{BB962C8B-B14F-4D97-AF65-F5344CB8AC3E}">
        <p14:creationId xmlns:p14="http://schemas.microsoft.com/office/powerpoint/2010/main" val="990733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A9075-4488-46FC-8855-BE30D2AE44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671D9-F92C-4DAC-9E66-43692D4ED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7E23D-17BA-453E-975D-8DC54CB5D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D17EE-CD1F-46DF-B297-FD1F1971E6D1}" type="datetimeFigureOut">
              <a:rPr lang="en-US" smtClean="0"/>
              <a:t>9/15/2021</a:t>
            </a:fld>
            <a:endParaRPr lang="en-US"/>
          </a:p>
        </p:txBody>
      </p:sp>
      <p:sp>
        <p:nvSpPr>
          <p:cNvPr id="5" name="Footer Placeholder 4">
            <a:extLst>
              <a:ext uri="{FF2B5EF4-FFF2-40B4-BE49-F238E27FC236}">
                <a16:creationId xmlns:a16="http://schemas.microsoft.com/office/drawing/2014/main" id="{99AB416D-A603-49C3-91C1-1D431983A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FD529F-1F31-4206-8E8F-096E3182F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3165D-470C-4EA8-8006-34B1D2E2DE4D}" type="slidenum">
              <a:rPr lang="en-US" smtClean="0"/>
              <a:t>‹#›</a:t>
            </a:fld>
            <a:endParaRPr lang="en-US"/>
          </a:p>
        </p:txBody>
      </p:sp>
    </p:spTree>
    <p:extLst>
      <p:ext uri="{BB962C8B-B14F-4D97-AF65-F5344CB8AC3E}">
        <p14:creationId xmlns:p14="http://schemas.microsoft.com/office/powerpoint/2010/main" val="2437461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C97853-A00A-4308-AAAD-06B9497D163E}"/>
              </a:ext>
            </a:extLst>
          </p:cNvPr>
          <p:cNvSpPr>
            <a:spLocks noGrp="1"/>
          </p:cNvSpPr>
          <p:nvPr>
            <p:ph type="subTitle" idx="1"/>
          </p:nvPr>
        </p:nvSpPr>
        <p:spPr/>
        <p:txBody>
          <a:bodyPr/>
          <a:lstStyle/>
          <a:p>
            <a:r>
              <a:rPr lang="en-US" dirty="0"/>
              <a:t>A Cyberpunk Action Platformer</a:t>
            </a:r>
          </a:p>
        </p:txBody>
      </p:sp>
      <p:sp>
        <p:nvSpPr>
          <p:cNvPr id="7" name="Title 6">
            <a:extLst>
              <a:ext uri="{FF2B5EF4-FFF2-40B4-BE49-F238E27FC236}">
                <a16:creationId xmlns:a16="http://schemas.microsoft.com/office/drawing/2014/main" id="{E09B1DBA-8440-4D19-B10E-5EDCF2AD8324}"/>
              </a:ext>
            </a:extLst>
          </p:cNvPr>
          <p:cNvSpPr>
            <a:spLocks noGrp="1"/>
          </p:cNvSpPr>
          <p:nvPr>
            <p:ph type="ctrTitle"/>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1F3A0792-3350-4AE5-87FA-607473C1A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
            <a:ext cx="12192000" cy="6858000"/>
          </a:xfrm>
          <a:prstGeom prst="rect">
            <a:avLst/>
          </a:prstGeom>
        </p:spPr>
      </p:pic>
    </p:spTree>
    <p:extLst>
      <p:ext uri="{BB962C8B-B14F-4D97-AF65-F5344CB8AC3E}">
        <p14:creationId xmlns:p14="http://schemas.microsoft.com/office/powerpoint/2010/main" val="1073655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2" descr="A picture containing text&#10;&#10;Description automatically generated">
            <a:extLst>
              <a:ext uri="{FF2B5EF4-FFF2-40B4-BE49-F238E27FC236}">
                <a16:creationId xmlns:a16="http://schemas.microsoft.com/office/drawing/2014/main" id="{E292C1C0-4B81-4774-A094-43738F5683DA}"/>
              </a:ext>
            </a:extLst>
          </p:cNvPr>
          <p:cNvPicPr>
            <a:picLocks noChangeAspect="1"/>
          </p:cNvPicPr>
          <p:nvPr/>
        </p:nvPicPr>
        <p:blipFill rotWithShape="1">
          <a:blip r:embed="rId2">
            <a:extLst>
              <a:ext uri="{28A0092B-C50C-407E-A947-70E740481C1C}">
                <a14:useLocalDpi xmlns:a14="http://schemas.microsoft.com/office/drawing/2010/main" val="0"/>
              </a:ext>
            </a:extLst>
          </a:blip>
          <a:srcRect l="8432" r="13051" b="2188"/>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612B8F-A8BF-4D9B-AAC0-CD8F7B4172F8}"/>
              </a:ext>
            </a:extLst>
          </p:cNvPr>
          <p:cNvSpPr>
            <a:spLocks noGrp="1"/>
          </p:cNvSpPr>
          <p:nvPr>
            <p:ph type="title"/>
          </p:nvPr>
        </p:nvSpPr>
        <p:spPr>
          <a:xfrm>
            <a:off x="371094" y="1161288"/>
            <a:ext cx="3438144" cy="1124712"/>
          </a:xfrm>
        </p:spPr>
        <p:txBody>
          <a:bodyPr anchor="b">
            <a:normAutofit/>
          </a:bodyPr>
          <a:lstStyle/>
          <a:p>
            <a:r>
              <a:rPr lang="en-US" sz="2800"/>
              <a:t>Game Review</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2B3821-3566-4ACB-ACB6-19D3FBBC5898}"/>
              </a:ext>
            </a:extLst>
          </p:cNvPr>
          <p:cNvSpPr>
            <a:spLocks noGrp="1"/>
          </p:cNvSpPr>
          <p:nvPr>
            <p:ph idx="1"/>
          </p:nvPr>
        </p:nvSpPr>
        <p:spPr>
          <a:xfrm>
            <a:off x="371094" y="2718054"/>
            <a:ext cx="6777668" cy="3899073"/>
          </a:xfrm>
        </p:spPr>
        <p:txBody>
          <a:bodyPr anchor="t">
            <a:normAutofit fontScale="92500" lnSpcReduction="20000"/>
          </a:bodyPr>
          <a:lstStyle/>
          <a:p>
            <a:pPr marL="0" indent="0">
              <a:buNone/>
            </a:pPr>
            <a:r>
              <a:rPr lang="en-US" sz="1700" b="1" dirty="0">
                <a:cs typeface="Calibri"/>
              </a:rPr>
              <a:t>The Good</a:t>
            </a:r>
            <a:endParaRPr lang="en-US" sz="1700" dirty="0">
              <a:cs typeface="Calibri"/>
            </a:endParaRPr>
          </a:p>
          <a:p>
            <a:r>
              <a:rPr lang="en-US" sz="1700" dirty="0">
                <a:cs typeface="Calibri"/>
              </a:rPr>
              <a:t>The game is very fun overall. It has one of the most satisfying and adrenaline-inducing gameplay systems, and pairs that with a well-developed story. The gameplay alone is hard to get bored of, and the story is original, with great pacing and plenty of twists to shock the player. The writers also do a great job of informing the player of the lore of the Tower and the </a:t>
            </a:r>
            <a:r>
              <a:rPr lang="en-US" sz="1700" dirty="0" err="1">
                <a:cs typeface="Calibri"/>
              </a:rPr>
              <a:t>Ghostrunners</a:t>
            </a:r>
            <a:r>
              <a:rPr lang="en-US" sz="1700" dirty="0">
                <a:cs typeface="Calibri"/>
              </a:rPr>
              <a:t>, leaving enough out to keep the player curious. The story was set up for a sequel, and it will have exactly that, as the developers announced that a sequel is in production.</a:t>
            </a:r>
          </a:p>
          <a:p>
            <a:pPr marL="0" indent="0">
              <a:buNone/>
            </a:pPr>
            <a:r>
              <a:rPr lang="en-US" sz="1700" b="1" dirty="0">
                <a:cs typeface="Calibri"/>
              </a:rPr>
              <a:t>The Bad/Design Mistakes.</a:t>
            </a:r>
            <a:endParaRPr lang="en-US" sz="1700" dirty="0">
              <a:cs typeface="Calibri"/>
            </a:endParaRPr>
          </a:p>
          <a:p>
            <a:r>
              <a:rPr lang="en-US" sz="1700" dirty="0">
                <a:cs typeface="Calibri"/>
              </a:rPr>
              <a:t>The only quarrels I have with the game that may affect its playability is the fact that there isn't much to do. There are parkour courses and a wave survival game mode, as well as items and skins to collect in the regular game mode, but after the story is complete the game doesn't have much to keep it interesting. This is definitely a big flaw in the design, and I feel that the developers didn't exactly design </a:t>
            </a:r>
            <a:r>
              <a:rPr lang="en-US" sz="1700" dirty="0" err="1">
                <a:cs typeface="Calibri"/>
              </a:rPr>
              <a:t>Ghostrunner</a:t>
            </a:r>
            <a:r>
              <a:rPr lang="en-US" sz="1700" dirty="0">
                <a:cs typeface="Calibri"/>
              </a:rPr>
              <a:t> with the long-term in mind, but instead expected it to survive well enough to make time for the production of the sequel. However, I don't believe that the game's player base has survived much at all, and the game was forgotten </a:t>
            </a:r>
            <a:r>
              <a:rPr lang="en-US" sz="1700" dirty="0" err="1">
                <a:cs typeface="Calibri"/>
              </a:rPr>
              <a:t>prety</a:t>
            </a:r>
            <a:r>
              <a:rPr lang="en-US" sz="1700" dirty="0">
                <a:cs typeface="Calibri"/>
              </a:rPr>
              <a:t> quickly.</a:t>
            </a:r>
          </a:p>
        </p:txBody>
      </p:sp>
    </p:spTree>
    <p:extLst>
      <p:ext uri="{BB962C8B-B14F-4D97-AF65-F5344CB8AC3E}">
        <p14:creationId xmlns:p14="http://schemas.microsoft.com/office/powerpoint/2010/main" val="384979958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2" descr="A picture containing text&#10;&#10;Description automatically generated">
            <a:extLst>
              <a:ext uri="{FF2B5EF4-FFF2-40B4-BE49-F238E27FC236}">
                <a16:creationId xmlns:a16="http://schemas.microsoft.com/office/drawing/2014/main" id="{F11973FD-C8BC-4EB5-8D7A-BBA8243F6670}"/>
              </a:ext>
            </a:extLst>
          </p:cNvPr>
          <p:cNvPicPr>
            <a:picLocks noChangeAspect="1"/>
          </p:cNvPicPr>
          <p:nvPr/>
        </p:nvPicPr>
        <p:blipFill rotWithShape="1">
          <a:blip r:embed="rId2">
            <a:extLst>
              <a:ext uri="{28A0092B-C50C-407E-A947-70E740481C1C}">
                <a14:useLocalDpi xmlns:a14="http://schemas.microsoft.com/office/drawing/2010/main" val="0"/>
              </a:ext>
            </a:extLst>
          </a:blip>
          <a:srcRect l="8432" r="13051" b="2188"/>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EC4EB-26B3-4CE5-9CD5-9AFE161EC95B}"/>
              </a:ext>
            </a:extLst>
          </p:cNvPr>
          <p:cNvSpPr>
            <a:spLocks noGrp="1"/>
          </p:cNvSpPr>
          <p:nvPr>
            <p:ph type="title"/>
          </p:nvPr>
        </p:nvSpPr>
        <p:spPr>
          <a:xfrm>
            <a:off x="371094" y="1161288"/>
            <a:ext cx="3438144" cy="1124712"/>
          </a:xfrm>
        </p:spPr>
        <p:txBody>
          <a:bodyPr anchor="b">
            <a:normAutofit/>
          </a:bodyPr>
          <a:lstStyle/>
          <a:p>
            <a:r>
              <a:rPr lang="en-US" sz="2800" dirty="0">
                <a:cs typeface="Calibri Light"/>
              </a:rPr>
              <a:t>Game Review (cont.)</a:t>
            </a: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63F5D9-F590-4DEE-BBAF-5FD3A00A3DB4}"/>
              </a:ext>
            </a:extLst>
          </p:cNvPr>
          <p:cNvSpPr>
            <a:spLocks noGrp="1"/>
          </p:cNvSpPr>
          <p:nvPr>
            <p:ph idx="1"/>
          </p:nvPr>
        </p:nvSpPr>
        <p:spPr>
          <a:xfrm>
            <a:off x="371094" y="2718054"/>
            <a:ext cx="6196142" cy="3688521"/>
          </a:xfrm>
        </p:spPr>
        <p:txBody>
          <a:bodyPr anchor="t">
            <a:normAutofit fontScale="92500" lnSpcReduction="10000"/>
          </a:bodyPr>
          <a:lstStyle/>
          <a:p>
            <a:pPr marL="0" indent="0">
              <a:buNone/>
            </a:pPr>
            <a:r>
              <a:rPr lang="en-US" sz="1700" b="1" dirty="0">
                <a:cs typeface="Calibri"/>
              </a:rPr>
              <a:t>Comparison to Similar Games</a:t>
            </a:r>
            <a:endParaRPr lang="en-US" sz="1700" dirty="0">
              <a:cs typeface="Calibri"/>
            </a:endParaRPr>
          </a:p>
          <a:p>
            <a:pPr marL="285750" indent="-285750"/>
            <a:r>
              <a:rPr lang="en-US" sz="1700" dirty="0">
                <a:cs typeface="Calibri"/>
              </a:rPr>
              <a:t>I believe that </a:t>
            </a:r>
            <a:r>
              <a:rPr lang="en-US" sz="1700" dirty="0" err="1">
                <a:cs typeface="Calibri"/>
              </a:rPr>
              <a:t>Ghostrunner</a:t>
            </a:r>
            <a:r>
              <a:rPr lang="en-US" sz="1700" dirty="0">
                <a:cs typeface="Calibri"/>
              </a:rPr>
              <a:t> stacks up well against the top action platformers similar to it, and beats out most of them. This game does all of the classic components of both an action game and a platforming game extremely well, and with a unique and impressive style and story to complement it.</a:t>
            </a:r>
          </a:p>
          <a:p>
            <a:pPr marL="0" indent="0">
              <a:buNone/>
            </a:pPr>
            <a:r>
              <a:rPr lang="en-US" sz="1700" b="1" dirty="0">
                <a:cs typeface="Calibri"/>
              </a:rPr>
              <a:t>Better or Worse than Similar Games</a:t>
            </a:r>
            <a:endParaRPr lang="en-US" sz="1700" dirty="0">
              <a:cs typeface="Calibri"/>
            </a:endParaRPr>
          </a:p>
          <a:p>
            <a:pPr marL="285750" indent="-285750"/>
            <a:r>
              <a:rPr lang="en-US" sz="1700" dirty="0">
                <a:cs typeface="Calibri"/>
              </a:rPr>
              <a:t>As I said, I believe that it is much better than games in its genre. This is because most action platformers compromise on the combat system and action, and focus far too much on the platforming aspect, while </a:t>
            </a:r>
            <a:r>
              <a:rPr lang="en-US" sz="1700" dirty="0" err="1">
                <a:cs typeface="Calibri"/>
              </a:rPr>
              <a:t>Ghostrunner</a:t>
            </a:r>
            <a:r>
              <a:rPr lang="en-US" sz="1700" dirty="0">
                <a:cs typeface="Calibri"/>
              </a:rPr>
              <a:t> gives a perfect balance of both aspects, and does both extremely well. It's story also can compete with the stories of other big action platformers. It is because of this perfect balance and the high quality of the game that it is among the best of the games in the action platformer genre.</a:t>
            </a:r>
          </a:p>
        </p:txBody>
      </p:sp>
    </p:spTree>
    <p:extLst>
      <p:ext uri="{BB962C8B-B14F-4D97-AF65-F5344CB8AC3E}">
        <p14:creationId xmlns:p14="http://schemas.microsoft.com/office/powerpoint/2010/main" val="29525663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2" descr="A picture containing text&#10;&#10;Description automatically generated">
            <a:extLst>
              <a:ext uri="{FF2B5EF4-FFF2-40B4-BE49-F238E27FC236}">
                <a16:creationId xmlns:a16="http://schemas.microsoft.com/office/drawing/2014/main" id="{7B5355D9-4490-4CA2-AC7C-D9C4DA97FD7F}"/>
              </a:ext>
            </a:extLst>
          </p:cNvPr>
          <p:cNvPicPr>
            <a:picLocks noChangeAspect="1"/>
          </p:cNvPicPr>
          <p:nvPr/>
        </p:nvPicPr>
        <p:blipFill rotWithShape="1">
          <a:blip r:embed="rId2">
            <a:extLst>
              <a:ext uri="{28A0092B-C50C-407E-A947-70E740481C1C}">
                <a14:useLocalDpi xmlns:a14="http://schemas.microsoft.com/office/drawing/2010/main" val="0"/>
              </a:ext>
            </a:extLst>
          </a:blip>
          <a:srcRect l="8432" r="13051" b="2188"/>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4A37D4-1E0B-4A6A-86E6-BB5137321DED}"/>
              </a:ext>
            </a:extLst>
          </p:cNvPr>
          <p:cNvSpPr>
            <a:spLocks noGrp="1"/>
          </p:cNvSpPr>
          <p:nvPr>
            <p:ph type="title"/>
          </p:nvPr>
        </p:nvSpPr>
        <p:spPr>
          <a:xfrm>
            <a:off x="371094" y="1161288"/>
            <a:ext cx="3438144" cy="1124712"/>
          </a:xfrm>
        </p:spPr>
        <p:txBody>
          <a:bodyPr anchor="b">
            <a:normAutofit/>
          </a:bodyPr>
          <a:lstStyle/>
          <a:p>
            <a:r>
              <a:rPr lang="en-US" sz="2800" dirty="0">
                <a:cs typeface="Calibri Light"/>
              </a:rPr>
              <a:t>Game Review (end)</a:t>
            </a: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2690E2-2FE7-40E1-ACF7-D89FBB0C4F5A}"/>
              </a:ext>
            </a:extLst>
          </p:cNvPr>
          <p:cNvSpPr>
            <a:spLocks noGrp="1"/>
          </p:cNvSpPr>
          <p:nvPr>
            <p:ph idx="1"/>
          </p:nvPr>
        </p:nvSpPr>
        <p:spPr>
          <a:xfrm>
            <a:off x="371094" y="2718054"/>
            <a:ext cx="3438906" cy="3207258"/>
          </a:xfrm>
        </p:spPr>
        <p:txBody>
          <a:bodyPr anchor="t">
            <a:normAutofit fontScale="92500" lnSpcReduction="10000"/>
          </a:bodyPr>
          <a:lstStyle/>
          <a:p>
            <a:pPr marL="0" indent="0">
              <a:buNone/>
            </a:pPr>
            <a:r>
              <a:rPr lang="en-US" sz="1700" b="1" dirty="0">
                <a:cs typeface="Calibri" panose="020F0502020204030204"/>
              </a:rPr>
              <a:t>Appropriate Audience</a:t>
            </a:r>
          </a:p>
          <a:p>
            <a:pPr marL="285750" indent="-285750"/>
            <a:r>
              <a:rPr lang="en-US" sz="1700" dirty="0">
                <a:cs typeface="Calibri" panose="020F0502020204030204"/>
              </a:rPr>
              <a:t>The appropriate audience listed for </a:t>
            </a:r>
            <a:r>
              <a:rPr lang="en-US" sz="1700" dirty="0" err="1">
                <a:cs typeface="Calibri" panose="020F0502020204030204"/>
              </a:rPr>
              <a:t>Ghostrunner</a:t>
            </a:r>
            <a:r>
              <a:rPr lang="en-US" sz="1700" dirty="0">
                <a:cs typeface="Calibri" panose="020F0502020204030204"/>
              </a:rPr>
              <a:t> was originally listed as PEGI 16 but was increased to PEGI 18 based on the developers' interpretation of the rating criteria for violence.</a:t>
            </a:r>
          </a:p>
          <a:p>
            <a:pPr marL="285750" indent="-285750"/>
            <a:r>
              <a:rPr lang="en-US" sz="1700" dirty="0">
                <a:cs typeface="Calibri" panose="020F0502020204030204"/>
              </a:rPr>
              <a:t>So, the appropriate audience can be listed as anyone above the age of 18.</a:t>
            </a:r>
          </a:p>
          <a:p>
            <a:pPr marL="0" indent="0">
              <a:buNone/>
            </a:pPr>
            <a:r>
              <a:rPr lang="en-US" sz="1700" b="1" dirty="0">
                <a:cs typeface="Calibri" panose="020F0502020204030204"/>
              </a:rPr>
              <a:t>Design Mistakes</a:t>
            </a:r>
          </a:p>
          <a:p>
            <a:pPr marL="285750" indent="-285750"/>
            <a:r>
              <a:rPr lang="en-US" sz="1700" dirty="0">
                <a:cs typeface="Calibri" panose="020F0502020204030204"/>
              </a:rPr>
              <a:t>I spoke on the design mistakes in earlier slides.</a:t>
            </a:r>
          </a:p>
        </p:txBody>
      </p:sp>
    </p:spTree>
    <p:extLst>
      <p:ext uri="{BB962C8B-B14F-4D97-AF65-F5344CB8AC3E}">
        <p14:creationId xmlns:p14="http://schemas.microsoft.com/office/powerpoint/2010/main" val="387268617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2" descr="A picture containing text&#10;&#10;Description automatically generated">
            <a:extLst>
              <a:ext uri="{FF2B5EF4-FFF2-40B4-BE49-F238E27FC236}">
                <a16:creationId xmlns:a16="http://schemas.microsoft.com/office/drawing/2014/main" id="{565E6AB7-01F6-4CF4-8A84-D9A6286E8B94}"/>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1417"/>
          <a:stretch/>
        </p:blipFill>
        <p:spPr>
          <a:xfrm>
            <a:off x="20" y="10"/>
            <a:ext cx="12191980" cy="6857990"/>
          </a:xfrm>
          <a:prstGeom prst="rect">
            <a:avLst/>
          </a:prstGeom>
        </p:spPr>
      </p:pic>
      <p:sp>
        <p:nvSpPr>
          <p:cNvPr id="2" name="Title 1">
            <a:extLst>
              <a:ext uri="{FF2B5EF4-FFF2-40B4-BE49-F238E27FC236}">
                <a16:creationId xmlns:a16="http://schemas.microsoft.com/office/drawing/2014/main" id="{DB9B41CB-E7EA-4DA5-837D-759F13896EC6}"/>
              </a:ext>
            </a:extLst>
          </p:cNvPr>
          <p:cNvSpPr>
            <a:spLocks noGrp="1"/>
          </p:cNvSpPr>
          <p:nvPr>
            <p:ph type="title"/>
          </p:nvPr>
        </p:nvSpPr>
        <p:spPr>
          <a:xfrm>
            <a:off x="-205635" y="1065862"/>
            <a:ext cx="3313164" cy="4726276"/>
          </a:xfrm>
        </p:spPr>
        <p:txBody>
          <a:bodyPr>
            <a:normAutofit/>
          </a:bodyPr>
          <a:lstStyle/>
          <a:p>
            <a:pPr algn="r"/>
            <a:r>
              <a:rPr lang="en-US" sz="4000">
                <a:solidFill>
                  <a:srgbClr val="FFFFFF"/>
                </a:solidFill>
              </a:rPr>
              <a:t>Summary</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6A873C-30FD-4954-AC0B-4BFC2770ED47}"/>
              </a:ext>
            </a:extLst>
          </p:cNvPr>
          <p:cNvSpPr>
            <a:spLocks noGrp="1"/>
          </p:cNvSpPr>
          <p:nvPr>
            <p:ph idx="1"/>
          </p:nvPr>
        </p:nvSpPr>
        <p:spPr>
          <a:xfrm>
            <a:off x="5155379" y="1065862"/>
            <a:ext cx="7039041" cy="5801426"/>
          </a:xfrm>
        </p:spPr>
        <p:txBody>
          <a:bodyPr vert="horz" lIns="91440" tIns="45720" rIns="91440" bIns="45720" rtlCol="0" anchor="ctr">
            <a:normAutofit fontScale="77500" lnSpcReduction="20000"/>
          </a:bodyPr>
          <a:lstStyle/>
          <a:p>
            <a:pPr marL="0" indent="0">
              <a:buNone/>
            </a:pPr>
            <a:r>
              <a:rPr lang="en-US" sz="1700" b="1" dirty="0">
                <a:solidFill>
                  <a:srgbClr val="FFFFFF"/>
                </a:solidFill>
                <a:cs typeface="Calibri" panose="020F0502020204030204"/>
              </a:rPr>
              <a:t>Strengths:</a:t>
            </a:r>
            <a:endParaRPr lang="en-US" sz="1700" dirty="0">
              <a:solidFill>
                <a:srgbClr val="FFFFFF"/>
              </a:solidFill>
              <a:cs typeface="Calibri" panose="020F0502020204030204"/>
            </a:endParaRPr>
          </a:p>
          <a:p>
            <a:pPr marL="457200" indent="-457200"/>
            <a:r>
              <a:rPr lang="en-US" sz="1700" dirty="0">
                <a:solidFill>
                  <a:srgbClr val="FFFFFF"/>
                </a:solidFill>
                <a:cs typeface="Calibri" panose="020F0502020204030204"/>
              </a:rPr>
              <a:t>Action/Fighting  to Platforming balance</a:t>
            </a:r>
          </a:p>
          <a:p>
            <a:pPr marL="457200" indent="-457200"/>
            <a:r>
              <a:rPr lang="en-US" sz="1700" dirty="0">
                <a:solidFill>
                  <a:srgbClr val="FFFFFF"/>
                </a:solidFill>
                <a:cs typeface="Calibri" panose="020F0502020204030204"/>
              </a:rPr>
              <a:t>Impressive graphics</a:t>
            </a:r>
          </a:p>
          <a:p>
            <a:pPr marL="457200" indent="-457200"/>
            <a:r>
              <a:rPr lang="en-US" sz="1700" dirty="0">
                <a:solidFill>
                  <a:srgbClr val="FFFFFF"/>
                </a:solidFill>
                <a:cs typeface="Calibri" panose="020F0502020204030204"/>
              </a:rPr>
              <a:t>Fitting and energetic soundtrack</a:t>
            </a:r>
          </a:p>
          <a:p>
            <a:pPr marL="457200" indent="-457200"/>
            <a:r>
              <a:rPr lang="en-US" sz="1700" dirty="0">
                <a:solidFill>
                  <a:srgbClr val="FFFFFF"/>
                </a:solidFill>
                <a:cs typeface="Calibri" panose="020F0502020204030204"/>
              </a:rPr>
              <a:t>Balanced difficulty</a:t>
            </a:r>
          </a:p>
          <a:p>
            <a:pPr marL="457200" indent="-457200"/>
            <a:r>
              <a:rPr lang="en-US" sz="1700" dirty="0">
                <a:solidFill>
                  <a:srgbClr val="FFFFFF"/>
                </a:solidFill>
                <a:cs typeface="Calibri" panose="020F0502020204030204"/>
              </a:rPr>
              <a:t>Satisfying combat</a:t>
            </a:r>
          </a:p>
          <a:p>
            <a:pPr marL="457200" indent="-457200"/>
            <a:r>
              <a:rPr lang="en-US" sz="1700" dirty="0">
                <a:solidFill>
                  <a:srgbClr val="FFFFFF"/>
                </a:solidFill>
                <a:cs typeface="Calibri" panose="020F0502020204030204"/>
              </a:rPr>
              <a:t>Smooth and skillful parkour</a:t>
            </a:r>
          </a:p>
          <a:p>
            <a:pPr marL="457200" indent="-457200"/>
            <a:r>
              <a:rPr lang="en-US" sz="1700" dirty="0">
                <a:solidFill>
                  <a:srgbClr val="FFFFFF"/>
                </a:solidFill>
                <a:cs typeface="Calibri" panose="020F0502020204030204"/>
              </a:rPr>
              <a:t>Freedom of play style and freedom in zones.</a:t>
            </a:r>
          </a:p>
          <a:p>
            <a:pPr marL="457200" indent="-457200"/>
            <a:r>
              <a:rPr lang="en-US" sz="1700" dirty="0">
                <a:solidFill>
                  <a:srgbClr val="FFFFFF"/>
                </a:solidFill>
                <a:cs typeface="Calibri" panose="020F0502020204030204"/>
              </a:rPr>
              <a:t>Enjoyable and unique story</a:t>
            </a:r>
          </a:p>
          <a:p>
            <a:pPr marL="457200" indent="-457200"/>
            <a:r>
              <a:rPr lang="en-US" sz="1700" dirty="0">
                <a:solidFill>
                  <a:srgbClr val="FFFFFF"/>
                </a:solidFill>
                <a:cs typeface="Calibri" panose="020F0502020204030204"/>
              </a:rPr>
              <a:t>Likeable Main Character</a:t>
            </a:r>
          </a:p>
          <a:p>
            <a:pPr marL="457200" indent="-457200"/>
            <a:r>
              <a:rPr lang="en-US" sz="1700" dirty="0">
                <a:solidFill>
                  <a:srgbClr val="FFFFFF"/>
                </a:solidFill>
                <a:cs typeface="Calibri" panose="020F0502020204030204"/>
              </a:rPr>
              <a:t>Set up for a sequel</a:t>
            </a:r>
          </a:p>
          <a:p>
            <a:pPr marL="0" indent="0">
              <a:buNone/>
            </a:pPr>
            <a:r>
              <a:rPr lang="en-US" sz="1700" b="1" dirty="0">
                <a:solidFill>
                  <a:srgbClr val="FFFFFF"/>
                </a:solidFill>
                <a:cs typeface="Calibri" panose="020F0502020204030204"/>
              </a:rPr>
              <a:t>Weaknesses:</a:t>
            </a:r>
          </a:p>
          <a:p>
            <a:pPr marL="457200" indent="-457200"/>
            <a:r>
              <a:rPr lang="en-US" sz="1700" dirty="0">
                <a:solidFill>
                  <a:srgbClr val="FFFFFF"/>
                </a:solidFill>
                <a:cs typeface="Calibri" panose="020F0502020204030204"/>
              </a:rPr>
              <a:t>Lack of </a:t>
            </a:r>
            <a:r>
              <a:rPr lang="en-US" sz="1700" dirty="0" err="1">
                <a:solidFill>
                  <a:srgbClr val="FFFFFF"/>
                </a:solidFill>
                <a:cs typeface="Calibri" panose="020F0502020204030204"/>
              </a:rPr>
              <a:t>replayability</a:t>
            </a:r>
          </a:p>
          <a:p>
            <a:pPr marL="457200" indent="-457200"/>
            <a:r>
              <a:rPr lang="en-US" sz="1700" dirty="0">
                <a:solidFill>
                  <a:srgbClr val="FFFFFF"/>
                </a:solidFill>
                <a:cs typeface="Calibri" panose="020F0502020204030204"/>
              </a:rPr>
              <a:t>Lack of publicity, was popular for a short amount of time</a:t>
            </a:r>
          </a:p>
          <a:p>
            <a:pPr marL="457200" indent="-457200"/>
            <a:r>
              <a:rPr lang="en-US" sz="1700" dirty="0">
                <a:solidFill>
                  <a:srgbClr val="FFFFFF"/>
                </a:solidFill>
                <a:cs typeface="Calibri" panose="020F0502020204030204"/>
              </a:rPr>
              <a:t>Weak branding</a:t>
            </a:r>
          </a:p>
          <a:p>
            <a:pPr marL="457200" indent="-457200"/>
            <a:r>
              <a:rPr lang="en-US" sz="1700" dirty="0">
                <a:solidFill>
                  <a:srgbClr val="FFFFFF"/>
                </a:solidFill>
                <a:cs typeface="Calibri" panose="020F0502020204030204"/>
              </a:rPr>
              <a:t>Doesn't run very well even on recommended hardware, overall, pretty demanding to run</a:t>
            </a:r>
          </a:p>
          <a:p>
            <a:pPr marL="0" indent="0">
              <a:buNone/>
            </a:pPr>
            <a:r>
              <a:rPr lang="en-US" sz="1700" b="1" dirty="0">
                <a:solidFill>
                  <a:srgbClr val="FFFFFF"/>
                </a:solidFill>
                <a:cs typeface="Calibri" panose="020F0502020204030204"/>
              </a:rPr>
              <a:t>Worth it?</a:t>
            </a:r>
            <a:endParaRPr lang="en-US" sz="1700" dirty="0">
              <a:solidFill>
                <a:srgbClr val="FFFFFF"/>
              </a:solidFill>
              <a:cs typeface="Calibri" panose="020F0502020204030204"/>
            </a:endParaRPr>
          </a:p>
          <a:p>
            <a:pPr marL="457200" indent="-457200"/>
            <a:r>
              <a:rPr lang="en-US" sz="1700" dirty="0">
                <a:solidFill>
                  <a:srgbClr val="FFFFFF"/>
                </a:solidFill>
                <a:cs typeface="Calibri" panose="020F0502020204030204"/>
              </a:rPr>
              <a:t>The game is definitely worth it at $29.99, as most games nowadays are $60. The amount of work put into the game is evident and it will bring you far more than 30 dollar's worth of enjoyment.</a:t>
            </a:r>
            <a:endParaRPr lang="en-US" sz="1700" b="1" dirty="0">
              <a:solidFill>
                <a:srgbClr val="FFFFFF"/>
              </a:solidFill>
              <a:cs typeface="Calibri" panose="020F0502020204030204"/>
            </a:endParaRPr>
          </a:p>
          <a:p>
            <a:pPr marL="0" indent="0">
              <a:buNone/>
            </a:pPr>
            <a:r>
              <a:rPr lang="en-US" sz="1700" b="1" dirty="0">
                <a:solidFill>
                  <a:srgbClr val="FFFFFF"/>
                </a:solidFill>
                <a:cs typeface="Calibri" panose="020F0502020204030204"/>
              </a:rPr>
              <a:t>Room For Improvement</a:t>
            </a:r>
            <a:endParaRPr lang="en-US" sz="1700" dirty="0">
              <a:solidFill>
                <a:srgbClr val="FFFFFF"/>
              </a:solidFill>
              <a:cs typeface="Calibri" panose="020F0502020204030204"/>
            </a:endParaRPr>
          </a:p>
          <a:p>
            <a:pPr marL="457200" indent="-457200"/>
            <a:r>
              <a:rPr lang="en-US" sz="1700" dirty="0">
                <a:solidFill>
                  <a:srgbClr val="FFFFFF"/>
                </a:solidFill>
                <a:cs typeface="Calibri" panose="020F0502020204030204"/>
              </a:rPr>
              <a:t>There is definitely room for improvement, especially in regards to the longevity of the game.</a:t>
            </a:r>
            <a:endParaRPr lang="en-US" sz="1700" b="1" dirty="0">
              <a:solidFill>
                <a:srgbClr val="FFFFFF"/>
              </a:solidFill>
              <a:cs typeface="Calibri" panose="020F0502020204030204"/>
            </a:endParaRPr>
          </a:p>
          <a:p>
            <a:pPr marL="0" indent="0">
              <a:buNone/>
            </a:pPr>
            <a:endParaRPr lang="en-US" sz="1700" b="1" dirty="0">
              <a:solidFill>
                <a:srgbClr val="FFFFFF"/>
              </a:solidFill>
              <a:cs typeface="Calibri" panose="020F0502020204030204"/>
            </a:endParaRPr>
          </a:p>
          <a:p>
            <a:pPr marL="457200" indent="-457200"/>
            <a:endParaRPr lang="en-US" sz="1700" dirty="0">
              <a:solidFill>
                <a:srgbClr val="FFFFFF"/>
              </a:solidFill>
              <a:cs typeface="Calibri" panose="020F0502020204030204"/>
            </a:endParaRPr>
          </a:p>
          <a:p>
            <a:pPr marL="457200" indent="-457200"/>
            <a:endParaRPr lang="en-US" sz="1700">
              <a:solidFill>
                <a:srgbClr val="FFFFFF"/>
              </a:solidFill>
              <a:cs typeface="Calibri" panose="020F0502020204030204"/>
            </a:endParaRPr>
          </a:p>
          <a:p>
            <a:pPr marL="457200" indent="-457200"/>
            <a:endParaRPr lang="en-US" sz="1700">
              <a:solidFill>
                <a:srgbClr val="FFFFFF"/>
              </a:solidFill>
              <a:cs typeface="Calibri" panose="020F0502020204030204"/>
            </a:endParaRPr>
          </a:p>
          <a:p>
            <a:pPr marL="457200" indent="-457200"/>
            <a:endParaRPr lang="en-US" sz="1700">
              <a:solidFill>
                <a:srgbClr val="FFFFFF"/>
              </a:solidFill>
              <a:cs typeface="Calibri" panose="020F0502020204030204"/>
            </a:endParaRPr>
          </a:p>
          <a:p>
            <a:pPr marL="457200" indent="-457200"/>
            <a:endParaRPr lang="en-US" sz="1700">
              <a:solidFill>
                <a:srgbClr val="FFFFFF"/>
              </a:solidFill>
              <a:cs typeface="Calibri" panose="020F0502020204030204"/>
            </a:endParaRPr>
          </a:p>
        </p:txBody>
      </p:sp>
    </p:spTree>
    <p:extLst>
      <p:ext uri="{BB962C8B-B14F-4D97-AF65-F5344CB8AC3E}">
        <p14:creationId xmlns:p14="http://schemas.microsoft.com/office/powerpoint/2010/main" val="124603022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picture containing text&#10;&#10;Description automatically generated">
            <a:extLst>
              <a:ext uri="{FF2B5EF4-FFF2-40B4-BE49-F238E27FC236}">
                <a16:creationId xmlns:a16="http://schemas.microsoft.com/office/drawing/2014/main" id="{1602BD41-4416-46DD-B4CC-300B30EDCC3A}"/>
              </a:ext>
            </a:extLst>
          </p:cNvPr>
          <p:cNvPicPr>
            <a:picLocks noChangeAspect="1"/>
          </p:cNvPicPr>
          <p:nvPr/>
        </p:nvPicPr>
        <p:blipFill rotWithShape="1">
          <a:blip r:embed="rId2">
            <a:extLst>
              <a:ext uri="{28A0092B-C50C-407E-A947-70E740481C1C}">
                <a14:useLocalDpi xmlns:a14="http://schemas.microsoft.com/office/drawing/2010/main" val="0"/>
              </a:ext>
            </a:extLst>
          </a:blip>
          <a:srcRect l="22906" r="4118" b="9091"/>
          <a:stretch/>
        </p:blipFill>
        <p:spPr>
          <a:xfrm>
            <a:off x="3522468" y="10"/>
            <a:ext cx="8669532" cy="6857990"/>
          </a:xfrm>
          <a:prstGeom prst="rect">
            <a:avLst/>
          </a:prstGeom>
        </p:spPr>
      </p:pic>
      <p:sp>
        <p:nvSpPr>
          <p:cNvPr id="22" name="Rectangle 2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7D16CB-8941-4575-9B35-3EA4EF33D458}"/>
              </a:ext>
            </a:extLst>
          </p:cNvPr>
          <p:cNvSpPr>
            <a:spLocks noGrp="1"/>
          </p:cNvSpPr>
          <p:nvPr>
            <p:ph type="title"/>
          </p:nvPr>
        </p:nvSpPr>
        <p:spPr>
          <a:xfrm>
            <a:off x="424815" y="628269"/>
            <a:ext cx="3438144" cy="1124712"/>
          </a:xfrm>
        </p:spPr>
        <p:txBody>
          <a:bodyPr anchor="b">
            <a:normAutofit/>
          </a:bodyPr>
          <a:lstStyle/>
          <a:p>
            <a:r>
              <a:rPr lang="en-US" sz="2800" dirty="0"/>
              <a:t>Basic Information</a:t>
            </a: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D66F65-3E18-44F8-92EE-470ABD2BA845}"/>
              </a:ext>
            </a:extLst>
          </p:cNvPr>
          <p:cNvSpPr/>
          <p:nvPr/>
        </p:nvSpPr>
        <p:spPr>
          <a:xfrm>
            <a:off x="424815" y="2237362"/>
            <a:ext cx="3300984" cy="3738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DF97BC46-479A-422B-8892-066470AE0294}"/>
              </a:ext>
            </a:extLst>
          </p:cNvPr>
          <p:cNvSpPr>
            <a:spLocks noGrp="1"/>
          </p:cNvSpPr>
          <p:nvPr>
            <p:ph idx="1"/>
          </p:nvPr>
        </p:nvSpPr>
        <p:spPr>
          <a:xfrm>
            <a:off x="424815" y="2929177"/>
            <a:ext cx="6132395" cy="3294326"/>
          </a:xfrm>
        </p:spPr>
        <p:txBody>
          <a:bodyPr vert="horz" lIns="91440" tIns="45720" rIns="91440" bIns="45720" rtlCol="0" anchor="ctr">
            <a:noAutofit/>
          </a:bodyPr>
          <a:lstStyle/>
          <a:p>
            <a:r>
              <a:rPr lang="en-US" sz="1700" b="1" dirty="0"/>
              <a:t>Game Title:</a:t>
            </a:r>
            <a:r>
              <a:rPr lang="en-US" sz="1700" dirty="0"/>
              <a:t> </a:t>
            </a:r>
            <a:r>
              <a:rPr lang="en-US" sz="1700" dirty="0" err="1"/>
              <a:t>Ghostrunner</a:t>
            </a:r>
            <a:endParaRPr lang="en-US" sz="1700" dirty="0">
              <a:cs typeface="Calibri"/>
            </a:endParaRPr>
          </a:p>
          <a:p>
            <a:r>
              <a:rPr lang="en-US" sz="1700" b="1" dirty="0"/>
              <a:t>Composer:</a:t>
            </a:r>
            <a:r>
              <a:rPr lang="en-US" sz="1700" dirty="0"/>
              <a:t> Daniel Deluxe</a:t>
            </a:r>
            <a:endParaRPr lang="en-US" sz="1700" dirty="0">
              <a:cs typeface="Calibri"/>
            </a:endParaRPr>
          </a:p>
          <a:p>
            <a:r>
              <a:rPr lang="en-US" sz="1700" b="1" dirty="0"/>
              <a:t>Developers</a:t>
            </a:r>
            <a:r>
              <a:rPr lang="en-US" sz="1700" dirty="0"/>
              <a:t>: One More Level, All In! Games SA, </a:t>
            </a:r>
            <a:r>
              <a:rPr lang="en-US" sz="1700" dirty="0" err="1"/>
              <a:t>Slipgate</a:t>
            </a:r>
            <a:r>
              <a:rPr lang="en-US" sz="1700" dirty="0"/>
              <a:t> Ironworks, 3D Realms</a:t>
            </a:r>
            <a:endParaRPr lang="en-US" sz="1700" dirty="0">
              <a:cs typeface="Calibri"/>
            </a:endParaRPr>
          </a:p>
          <a:p>
            <a:r>
              <a:rPr lang="en-US" sz="1700" b="1" dirty="0"/>
              <a:t>Publishers</a:t>
            </a:r>
            <a:r>
              <a:rPr lang="en-US" sz="1700" dirty="0"/>
              <a:t>: 505 Games, All In! Games SA.</a:t>
            </a:r>
            <a:endParaRPr lang="en-US" sz="1700" dirty="0">
              <a:cs typeface="Calibri"/>
            </a:endParaRPr>
          </a:p>
          <a:p>
            <a:r>
              <a:rPr lang="en-US" sz="1700" b="1" dirty="0"/>
              <a:t>Genre</a:t>
            </a:r>
            <a:r>
              <a:rPr lang="en-US" sz="1700" dirty="0"/>
              <a:t>: Platform game, Fighting game, Adventure game.</a:t>
            </a:r>
            <a:endParaRPr lang="en-US" sz="1700" dirty="0">
              <a:cs typeface="Calibri"/>
            </a:endParaRPr>
          </a:p>
          <a:p>
            <a:r>
              <a:rPr lang="en-US" sz="1700" b="1" dirty="0"/>
              <a:t>Price</a:t>
            </a:r>
            <a:r>
              <a:rPr lang="en-US" sz="1700" dirty="0"/>
              <a:t>:  $29.99</a:t>
            </a:r>
            <a:endParaRPr lang="en-US" sz="1700" dirty="0">
              <a:cs typeface="Calibri"/>
            </a:endParaRPr>
          </a:p>
          <a:p>
            <a:r>
              <a:rPr lang="en-US" sz="1700" b="1" dirty="0"/>
              <a:t>Minimum Requirements</a:t>
            </a:r>
            <a:r>
              <a:rPr lang="en-US" sz="1700" dirty="0"/>
              <a:t>: </a:t>
            </a:r>
            <a:endParaRPr lang="en-US" sz="1700" dirty="0">
              <a:cs typeface="Calibri"/>
            </a:endParaRPr>
          </a:p>
          <a:p>
            <a:pPr lvl="1"/>
            <a:r>
              <a:rPr lang="en-US" sz="1700" dirty="0"/>
              <a:t>OS: Windows 7, 8.1, 10 x64</a:t>
            </a:r>
            <a:endParaRPr lang="en-US" sz="1700" dirty="0">
              <a:cs typeface="Calibri"/>
            </a:endParaRPr>
          </a:p>
          <a:p>
            <a:pPr lvl="1"/>
            <a:r>
              <a:rPr lang="en-US" sz="1700" dirty="0"/>
              <a:t>Processor: Intel Core i5-2500K / AMD Phenom II X4 965 or equivalent</a:t>
            </a:r>
            <a:endParaRPr lang="en-US" sz="1700" dirty="0">
              <a:cs typeface="Calibri"/>
            </a:endParaRPr>
          </a:p>
          <a:p>
            <a:pPr lvl="1"/>
            <a:r>
              <a:rPr lang="en-US" sz="1700" dirty="0"/>
              <a:t>Memory: 8 GB RAM</a:t>
            </a:r>
            <a:endParaRPr lang="en-US" sz="1700" dirty="0">
              <a:cs typeface="Calibri"/>
            </a:endParaRPr>
          </a:p>
          <a:p>
            <a:pPr lvl="1"/>
            <a:r>
              <a:rPr lang="en-US" sz="1700" dirty="0"/>
              <a:t>Graphics: GeForce GTX 1050  / Radeon RX 550</a:t>
            </a:r>
            <a:endParaRPr lang="en-US" sz="1700" dirty="0">
              <a:cs typeface="Calibri"/>
            </a:endParaRPr>
          </a:p>
          <a:p>
            <a:pPr lvl="1"/>
            <a:r>
              <a:rPr lang="en-US" sz="1700" dirty="0"/>
              <a:t>Storage: 22GB Available space</a:t>
            </a:r>
            <a:endParaRPr lang="en-US" sz="1700" dirty="0">
              <a:cs typeface="Calibri"/>
            </a:endParaRPr>
          </a:p>
          <a:p>
            <a:pPr marL="0" indent="0">
              <a:buNone/>
            </a:pPr>
            <a:endParaRPr lang="en-US" sz="1700" dirty="0">
              <a:cs typeface="Calibri"/>
            </a:endParaRPr>
          </a:p>
          <a:p>
            <a:pPr lvl="1"/>
            <a:endParaRPr lang="en-US" sz="1700" dirty="0">
              <a:cs typeface="Calibri"/>
            </a:endParaRPr>
          </a:p>
        </p:txBody>
      </p:sp>
      <p:cxnSp>
        <p:nvCxnSpPr>
          <p:cNvPr id="16" name="Straight Connector 15">
            <a:extLst>
              <a:ext uri="{FF2B5EF4-FFF2-40B4-BE49-F238E27FC236}">
                <a16:creationId xmlns:a16="http://schemas.microsoft.com/office/drawing/2014/main" id="{7406ED4F-D2B8-406E-831C-04F4B6571A19}"/>
              </a:ext>
            </a:extLst>
          </p:cNvPr>
          <p:cNvCxnSpPr/>
          <p:nvPr/>
        </p:nvCxnSpPr>
        <p:spPr>
          <a:xfrm>
            <a:off x="424024" y="1964987"/>
            <a:ext cx="2917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949C560-0CFC-458F-8C30-17B3DA68DFDD}"/>
              </a:ext>
            </a:extLst>
          </p:cNvPr>
          <p:cNvSpPr txBox="1"/>
          <p:nvPr/>
        </p:nvSpPr>
        <p:spPr>
          <a:xfrm>
            <a:off x="6479005" y="4463715"/>
            <a:ext cx="5279857" cy="2061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700" b="1" dirty="0">
                <a:ea typeface="+mn-lt"/>
                <a:cs typeface="+mn-lt"/>
              </a:rPr>
              <a:t>Recommended</a:t>
            </a:r>
            <a:r>
              <a:rPr lang="en-US" sz="1700" dirty="0">
                <a:ea typeface="+mn-lt"/>
                <a:cs typeface="+mn-lt"/>
              </a:rPr>
              <a:t>:</a:t>
            </a:r>
          </a:p>
          <a:p>
            <a:pPr marL="742950" lvl="1" indent="-285750">
              <a:lnSpc>
                <a:spcPct val="90000"/>
              </a:lnSpc>
              <a:spcBef>
                <a:spcPts val="500"/>
              </a:spcBef>
              <a:buFont typeface="Arial"/>
              <a:buChar char="•"/>
            </a:pPr>
            <a:r>
              <a:rPr lang="en-US" sz="1700" dirty="0">
                <a:ea typeface="+mn-lt"/>
                <a:cs typeface="+mn-lt"/>
              </a:rPr>
              <a:t>OS: Windows 7, 8.1, 10 x64</a:t>
            </a:r>
          </a:p>
          <a:p>
            <a:pPr marL="742950" lvl="1" indent="-285750">
              <a:lnSpc>
                <a:spcPct val="90000"/>
              </a:lnSpc>
              <a:spcBef>
                <a:spcPts val="500"/>
              </a:spcBef>
              <a:buFont typeface="Arial"/>
              <a:buChar char="•"/>
            </a:pPr>
            <a:r>
              <a:rPr lang="en-US" sz="1700" dirty="0">
                <a:ea typeface="+mn-lt"/>
                <a:cs typeface="+mn-lt"/>
              </a:rPr>
              <a:t>Processor: Intel Core i7-6700K / AMD Ryzen 5 1500X or equivalent</a:t>
            </a:r>
          </a:p>
          <a:p>
            <a:pPr marL="742950" lvl="1" indent="-285750">
              <a:lnSpc>
                <a:spcPct val="90000"/>
              </a:lnSpc>
              <a:spcBef>
                <a:spcPts val="500"/>
              </a:spcBef>
              <a:buFont typeface="Arial"/>
              <a:buChar char="•"/>
            </a:pPr>
            <a:r>
              <a:rPr lang="en-US" sz="1700" dirty="0">
                <a:ea typeface="+mn-lt"/>
                <a:cs typeface="+mn-lt"/>
              </a:rPr>
              <a:t>Memory: 8GB RAM</a:t>
            </a:r>
          </a:p>
          <a:p>
            <a:pPr marL="742950" lvl="1" indent="-285750">
              <a:lnSpc>
                <a:spcPct val="90000"/>
              </a:lnSpc>
              <a:spcBef>
                <a:spcPts val="500"/>
              </a:spcBef>
              <a:buFont typeface="Arial"/>
              <a:buChar char="•"/>
            </a:pPr>
            <a:r>
              <a:rPr lang="en-US" sz="1700" dirty="0">
                <a:ea typeface="+mn-lt"/>
                <a:cs typeface="+mn-lt"/>
              </a:rPr>
              <a:t>Graphics: GeForce GTX 970  / Radeon RX 5700</a:t>
            </a:r>
          </a:p>
          <a:p>
            <a:pPr marL="742950" lvl="1" indent="-285750">
              <a:lnSpc>
                <a:spcPct val="90000"/>
              </a:lnSpc>
              <a:spcBef>
                <a:spcPts val="500"/>
              </a:spcBef>
              <a:buFont typeface="Arial"/>
              <a:buChar char="•"/>
            </a:pPr>
            <a:r>
              <a:rPr lang="en-US" sz="1700" dirty="0">
                <a:ea typeface="+mn-lt"/>
                <a:cs typeface="+mn-lt"/>
              </a:rPr>
              <a:t>Storage: 22GB Available Space</a:t>
            </a:r>
            <a:endParaRPr lang="en-US" sz="1700">
              <a:cs typeface="Calibri"/>
            </a:endParaRPr>
          </a:p>
        </p:txBody>
      </p:sp>
    </p:spTree>
    <p:extLst>
      <p:ext uri="{BB962C8B-B14F-4D97-AF65-F5344CB8AC3E}">
        <p14:creationId xmlns:p14="http://schemas.microsoft.com/office/powerpoint/2010/main" val="387386282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043BE9A7-F437-4AFC-8A66-AA5CB3D777B1}"/>
              </a:ext>
            </a:extLst>
          </p:cNvPr>
          <p:cNvPicPr>
            <a:picLocks noChangeAspect="1"/>
          </p:cNvPicPr>
          <p:nvPr/>
        </p:nvPicPr>
        <p:blipFill rotWithShape="1">
          <a:blip r:embed="rId2">
            <a:extLst>
              <a:ext uri="{28A0092B-C50C-407E-A947-70E740481C1C}">
                <a14:useLocalDpi xmlns:a14="http://schemas.microsoft.com/office/drawing/2010/main" val="0"/>
              </a:ext>
            </a:extLst>
          </a:blip>
          <a:srcRect l="22906" r="4118" b="909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5FC4BE-73AA-40ED-8275-3E6C23445A18}"/>
              </a:ext>
            </a:extLst>
          </p:cNvPr>
          <p:cNvSpPr>
            <a:spLocks noGrp="1"/>
          </p:cNvSpPr>
          <p:nvPr>
            <p:ph type="title"/>
          </p:nvPr>
        </p:nvSpPr>
        <p:spPr>
          <a:xfrm>
            <a:off x="371094" y="1161288"/>
            <a:ext cx="3438144" cy="1124712"/>
          </a:xfrm>
        </p:spPr>
        <p:txBody>
          <a:bodyPr anchor="b">
            <a:normAutofit/>
          </a:bodyPr>
          <a:lstStyle/>
          <a:p>
            <a:r>
              <a:rPr lang="en-US" sz="2800"/>
              <a:t>Game Summary</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1036AACF-D288-4A09-A746-F10841BE0AD6}"/>
              </a:ext>
            </a:extLst>
          </p:cNvPr>
          <p:cNvSpPr>
            <a:spLocks noGrp="1"/>
          </p:cNvSpPr>
          <p:nvPr>
            <p:ph idx="1"/>
          </p:nvPr>
        </p:nvSpPr>
        <p:spPr>
          <a:xfrm>
            <a:off x="371094" y="2718054"/>
            <a:ext cx="4601959" cy="3909100"/>
          </a:xfrm>
        </p:spPr>
        <p:txBody>
          <a:bodyPr anchor="t">
            <a:normAutofit/>
          </a:bodyPr>
          <a:lstStyle/>
          <a:p>
            <a:pPr marL="0" indent="0">
              <a:buNone/>
            </a:pPr>
            <a:r>
              <a:rPr lang="en-US" sz="1800" b="1" dirty="0">
                <a:cs typeface="Calibri" panose="020F0502020204030204"/>
              </a:rPr>
              <a:t>Overview</a:t>
            </a:r>
          </a:p>
          <a:p>
            <a:r>
              <a:rPr lang="en-US" sz="1700" dirty="0"/>
              <a:t>Ghostrunner is a Cyberpunk Action Platformer set in Dharma Tower.</a:t>
            </a:r>
            <a:endParaRPr lang="en-US" dirty="0"/>
          </a:p>
          <a:p>
            <a:pPr marL="0" indent="0">
              <a:buNone/>
            </a:pPr>
            <a:r>
              <a:rPr lang="en-US" sz="1700" b="1" dirty="0">
                <a:cs typeface="Calibri" panose="020F0502020204030204"/>
              </a:rPr>
              <a:t>Storyline</a:t>
            </a:r>
            <a:endParaRPr lang="en-US" sz="1700" dirty="0">
              <a:cs typeface="Calibri" panose="020F0502020204030204"/>
            </a:endParaRPr>
          </a:p>
          <a:p>
            <a:r>
              <a:rPr lang="en-US" sz="1700" dirty="0"/>
              <a:t>The </a:t>
            </a:r>
            <a:r>
              <a:rPr lang="en-US" sz="1700" dirty="0" err="1"/>
              <a:t>Ghostrunner</a:t>
            </a:r>
            <a:r>
              <a:rPr lang="en-US" sz="1700" dirty="0"/>
              <a:t>, Jack, wakes up in Dharma Tower, a massive cyberpunk skyscraper-like setting, with no memory of his past. He is greeted by an entity knows as the Architect, who is currently being held captive by Mara, his former subordinate. His mission is to free the Architect and defeat the </a:t>
            </a:r>
            <a:r>
              <a:rPr lang="en-US" sz="1700" dirty="0" err="1"/>
              <a:t>Keymaster</a:t>
            </a:r>
            <a:r>
              <a:rPr lang="en-US" sz="1700" dirty="0"/>
              <a:t>, Mara. He is aided by both the Architect and Zoe, a surviving Climber.</a:t>
            </a:r>
          </a:p>
        </p:txBody>
      </p:sp>
      <p:sp>
        <p:nvSpPr>
          <p:cNvPr id="3" name="TextBox 2">
            <a:extLst>
              <a:ext uri="{FF2B5EF4-FFF2-40B4-BE49-F238E27FC236}">
                <a16:creationId xmlns:a16="http://schemas.microsoft.com/office/drawing/2014/main" id="{5F72E168-1C07-4AFA-8764-2F4905117B1B}"/>
              </a:ext>
            </a:extLst>
          </p:cNvPr>
          <p:cNvSpPr txBox="1"/>
          <p:nvPr/>
        </p:nvSpPr>
        <p:spPr>
          <a:xfrm>
            <a:off x="6098006" y="4804611"/>
            <a:ext cx="5620752"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Player's Role</a:t>
            </a:r>
          </a:p>
          <a:p>
            <a:pPr marL="285750" indent="-285750">
              <a:buFont typeface="Arial"/>
              <a:buChar char="•"/>
            </a:pPr>
            <a:r>
              <a:rPr lang="en-US" sz="1700" dirty="0">
                <a:cs typeface="Calibri"/>
              </a:rPr>
              <a:t>The </a:t>
            </a:r>
            <a:r>
              <a:rPr lang="en-US" sz="1700" dirty="0" err="1">
                <a:cs typeface="Calibri"/>
              </a:rPr>
              <a:t>Ghostrunner's</a:t>
            </a:r>
            <a:r>
              <a:rPr lang="en-US" sz="1700" dirty="0">
                <a:cs typeface="Calibri"/>
              </a:rPr>
              <a:t> role is to navigate the Dharma Tower, while performing advanced parkour and assassinating enemies. He must free the Architect and free the Tower from Mara's rule. He also must learn the truth about himself and the tower as he climbs.</a:t>
            </a:r>
            <a:endParaRPr lang="en-US" sz="1700" b="1">
              <a:cs typeface="Calibri"/>
            </a:endParaRPr>
          </a:p>
        </p:txBody>
      </p:sp>
    </p:spTree>
    <p:extLst>
      <p:ext uri="{BB962C8B-B14F-4D97-AF65-F5344CB8AC3E}">
        <p14:creationId xmlns:p14="http://schemas.microsoft.com/office/powerpoint/2010/main" val="423465170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indoor&#10;&#10;Description automatically generated">
            <a:extLst>
              <a:ext uri="{FF2B5EF4-FFF2-40B4-BE49-F238E27FC236}">
                <a16:creationId xmlns:a16="http://schemas.microsoft.com/office/drawing/2014/main" id="{8251042C-3408-4F77-AD3C-3B703475A075}"/>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C7EFE3E6-9201-45FB-A9C3-50049F9C2896}"/>
              </a:ext>
            </a:extLst>
          </p:cNvPr>
          <p:cNvSpPr>
            <a:spLocks noGrp="1"/>
          </p:cNvSpPr>
          <p:nvPr>
            <p:ph type="title"/>
          </p:nvPr>
        </p:nvSpPr>
        <p:spPr>
          <a:xfrm>
            <a:off x="841249" y="941832"/>
            <a:ext cx="10506456" cy="2057400"/>
          </a:xfrm>
        </p:spPr>
        <p:txBody>
          <a:bodyPr anchor="b">
            <a:normAutofit/>
          </a:bodyPr>
          <a:lstStyle/>
          <a:p>
            <a:r>
              <a:rPr lang="en-US" sz="5000">
                <a:cs typeface="Calibri Light"/>
              </a:rPr>
              <a:t>Game Summary (cont.)</a:t>
            </a:r>
            <a:endParaRPr lang="en-US" sz="5000"/>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E16082-6D73-4178-896D-16D2315E0C7A}"/>
              </a:ext>
            </a:extLst>
          </p:cNvPr>
          <p:cNvSpPr>
            <a:spLocks noGrp="1"/>
          </p:cNvSpPr>
          <p:nvPr>
            <p:ph idx="1"/>
          </p:nvPr>
        </p:nvSpPr>
        <p:spPr>
          <a:xfrm>
            <a:off x="841248" y="3502152"/>
            <a:ext cx="10506456" cy="2670048"/>
          </a:xfrm>
        </p:spPr>
        <p:txBody>
          <a:bodyPr>
            <a:normAutofit/>
          </a:bodyPr>
          <a:lstStyle/>
          <a:p>
            <a:pPr marL="0" indent="0">
              <a:buNone/>
            </a:pPr>
            <a:r>
              <a:rPr lang="en-US" sz="2000" b="1">
                <a:cs typeface="Calibri" panose="020F0502020204030204"/>
              </a:rPr>
              <a:t>Installation</a:t>
            </a:r>
          </a:p>
          <a:p>
            <a:r>
              <a:rPr lang="en-US" sz="2000">
                <a:cs typeface="Calibri" panose="020F0502020204030204"/>
              </a:rPr>
              <a:t>On PC/Computer, Ghostrunner can be installed very easily through the steam client.</a:t>
            </a:r>
            <a:endParaRPr lang="en-US" sz="2000" b="1">
              <a:cs typeface="Calibri" panose="020F0502020204030204"/>
            </a:endParaRPr>
          </a:p>
          <a:p>
            <a:pPr marL="0" indent="0">
              <a:buNone/>
            </a:pPr>
            <a:r>
              <a:rPr lang="en-US" sz="2000" b="1">
                <a:cs typeface="Calibri" panose="020F0502020204030204"/>
              </a:rPr>
              <a:t>User Interface</a:t>
            </a:r>
          </a:p>
          <a:p>
            <a:r>
              <a:rPr lang="en-US" sz="2000">
                <a:cs typeface="Calibri" panose="020F0502020204030204"/>
              </a:rPr>
              <a:t>The UI is relatively simple, The ability meter is in the bottom left, and the minimap in the top right. </a:t>
            </a:r>
          </a:p>
        </p:txBody>
      </p:sp>
    </p:spTree>
    <p:extLst>
      <p:ext uri="{BB962C8B-B14F-4D97-AF65-F5344CB8AC3E}">
        <p14:creationId xmlns:p14="http://schemas.microsoft.com/office/powerpoint/2010/main" val="142583498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08927B8-F34E-4421-9837-021F8D8E6A3E}"/>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1DEFC3EB-5884-4F02-9B34-BE8D099581DB}"/>
              </a:ext>
            </a:extLst>
          </p:cNvPr>
          <p:cNvSpPr>
            <a:spLocks noGrp="1"/>
          </p:cNvSpPr>
          <p:nvPr>
            <p:ph type="title"/>
          </p:nvPr>
        </p:nvSpPr>
        <p:spPr>
          <a:xfrm>
            <a:off x="841249" y="941832"/>
            <a:ext cx="10506456" cy="2057400"/>
          </a:xfrm>
        </p:spPr>
        <p:txBody>
          <a:bodyPr anchor="b">
            <a:normAutofit/>
          </a:bodyPr>
          <a:lstStyle/>
          <a:p>
            <a:r>
              <a:rPr lang="en-US" sz="5000">
                <a:cs typeface="Calibri Light"/>
              </a:rPr>
              <a:t>Game Summary (cont.)</a:t>
            </a:r>
            <a:endParaRPr lang="en-US" sz="50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AC745A60-5B69-43DF-94D2-70AD838DC657}"/>
              </a:ext>
            </a:extLst>
          </p:cNvPr>
          <p:cNvSpPr>
            <a:spLocks noGrp="1"/>
          </p:cNvSpPr>
          <p:nvPr>
            <p:ph idx="1"/>
          </p:nvPr>
        </p:nvSpPr>
        <p:spPr>
          <a:xfrm>
            <a:off x="841248" y="3502152"/>
            <a:ext cx="10506456" cy="2670048"/>
          </a:xfrm>
        </p:spPr>
        <p:txBody>
          <a:bodyPr vert="horz" lIns="91440" tIns="45720" rIns="91440" bIns="45720" rtlCol="0" anchor="t">
            <a:normAutofit fontScale="92500" lnSpcReduction="20000"/>
          </a:bodyPr>
          <a:lstStyle/>
          <a:p>
            <a:pPr marL="0" indent="0">
              <a:buNone/>
            </a:pPr>
            <a:r>
              <a:rPr lang="en-US" sz="2000" b="1" dirty="0">
                <a:cs typeface="Calibri" panose="020F0502020204030204"/>
              </a:rPr>
              <a:t>Game Play</a:t>
            </a:r>
            <a:endParaRPr lang="en-US" sz="2000" dirty="0">
              <a:cs typeface="Calibri" panose="020F0502020204030204"/>
            </a:endParaRPr>
          </a:p>
          <a:p>
            <a:r>
              <a:rPr lang="en-US" sz="2000" dirty="0" err="1">
                <a:cs typeface="Calibri" panose="020F0502020204030204"/>
              </a:rPr>
              <a:t>Ghostrunner</a:t>
            </a:r>
            <a:r>
              <a:rPr lang="en-US" sz="2000" dirty="0">
                <a:cs typeface="Calibri" panose="020F0502020204030204"/>
              </a:rPr>
              <a:t> consists of advanced, free-roaming parkour, as well as a satisfying combat system with a variation of different enemies. The gameplay can best be described as fast-paced and violent. Almost any surface can be ran on or interacted with, and the map boundaries are obvious, with each zone being surrounded by a deep fog. Players can be as creative as they'd like when attempting each zone. The zones are developed so that players can find the most efficient pattern of assassinating enemies, but they also have the option of doing whatever they want, whether it be to run in aggressively, or dispatch enemies in silence. The boss fights are also amply difficult, and good mechanics alone will not be enough to complete the boss fights. Each boss has different phases, as well as a different strategy to deal with each phase. However, the developers do a great job of keeping the difficulty manageable and enjoyable for players of all skill levels. </a:t>
            </a:r>
          </a:p>
        </p:txBody>
      </p:sp>
    </p:spTree>
    <p:extLst>
      <p:ext uri="{BB962C8B-B14F-4D97-AF65-F5344CB8AC3E}">
        <p14:creationId xmlns:p14="http://schemas.microsoft.com/office/powerpoint/2010/main" val="14127754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outdoor&#10;&#10;Description automatically generated">
            <a:extLst>
              <a:ext uri="{FF2B5EF4-FFF2-40B4-BE49-F238E27FC236}">
                <a16:creationId xmlns:a16="http://schemas.microsoft.com/office/drawing/2014/main" id="{90234850-8A96-433F-AECE-FF4B335CD092}"/>
              </a:ext>
            </a:extLst>
          </p:cNvPr>
          <p:cNvPicPr>
            <a:picLocks noChangeAspect="1"/>
          </p:cNvPicPr>
          <p:nvPr/>
        </p:nvPicPr>
        <p:blipFill rotWithShape="1">
          <a:blip r:embed="rId2">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47BA7045-4F14-4CAC-BCA6-3A97EF77EE04}"/>
              </a:ext>
            </a:extLst>
          </p:cNvPr>
          <p:cNvSpPr>
            <a:spLocks noGrp="1"/>
          </p:cNvSpPr>
          <p:nvPr>
            <p:ph type="title"/>
          </p:nvPr>
        </p:nvSpPr>
        <p:spPr>
          <a:xfrm>
            <a:off x="841249" y="941832"/>
            <a:ext cx="10506456" cy="2057400"/>
          </a:xfrm>
        </p:spPr>
        <p:txBody>
          <a:bodyPr anchor="b">
            <a:normAutofit/>
          </a:bodyPr>
          <a:lstStyle/>
          <a:p>
            <a:r>
              <a:rPr lang="en-US" sz="5000">
                <a:cs typeface="Calibri Light"/>
              </a:rPr>
              <a:t>Game Summary (cont.)</a:t>
            </a:r>
            <a:endParaRPr lang="en-US" sz="50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F31B5A33-2971-493D-9302-AE8D11EBB799}"/>
              </a:ext>
            </a:extLst>
          </p:cNvPr>
          <p:cNvSpPr>
            <a:spLocks noGrp="1"/>
          </p:cNvSpPr>
          <p:nvPr>
            <p:ph idx="1"/>
          </p:nvPr>
        </p:nvSpPr>
        <p:spPr>
          <a:xfrm>
            <a:off x="841248" y="3502152"/>
            <a:ext cx="10506456" cy="2670048"/>
          </a:xfrm>
        </p:spPr>
        <p:txBody>
          <a:bodyPr vert="horz" lIns="91440" tIns="45720" rIns="91440" bIns="45720" rtlCol="0" anchor="t">
            <a:normAutofit/>
          </a:bodyPr>
          <a:lstStyle/>
          <a:p>
            <a:pPr marL="0" indent="0">
              <a:buNone/>
            </a:pPr>
            <a:r>
              <a:rPr lang="en-US" sz="2000" b="1" dirty="0">
                <a:cs typeface="Calibri" panose="020F0502020204030204"/>
              </a:rPr>
              <a:t>Scoring</a:t>
            </a:r>
          </a:p>
          <a:p>
            <a:r>
              <a:rPr lang="en-US" sz="2000" dirty="0" err="1">
                <a:cs typeface="Calibri" panose="020F0502020204030204"/>
              </a:rPr>
              <a:t>Ghostrunner</a:t>
            </a:r>
            <a:r>
              <a:rPr lang="en-US" sz="2000" dirty="0">
                <a:cs typeface="Calibri" panose="020F0502020204030204"/>
              </a:rPr>
              <a:t> doesn't have any exact scoring system. However, the level completion time is recorded, adds a competitive aspect to the game. Also, there is an upgrade opportunity at the end of most levels, where the </a:t>
            </a:r>
            <a:r>
              <a:rPr lang="en-US" sz="2000" dirty="0" err="1">
                <a:cs typeface="Calibri" panose="020F0502020204030204"/>
              </a:rPr>
              <a:t>Ghostrunner</a:t>
            </a:r>
            <a:r>
              <a:rPr lang="en-US" sz="2000" dirty="0">
                <a:cs typeface="Calibri" panose="020F0502020204030204"/>
              </a:rPr>
              <a:t> taps into his inner workings and completes puzzles and other challenges to receive a new ability/upgrade.</a:t>
            </a:r>
          </a:p>
        </p:txBody>
      </p:sp>
    </p:spTree>
    <p:extLst>
      <p:ext uri="{BB962C8B-B14F-4D97-AF65-F5344CB8AC3E}">
        <p14:creationId xmlns:p14="http://schemas.microsoft.com/office/powerpoint/2010/main" val="112087787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text, stage, green&#10;&#10;Description automatically generated">
            <a:extLst>
              <a:ext uri="{FF2B5EF4-FFF2-40B4-BE49-F238E27FC236}">
                <a16:creationId xmlns:a16="http://schemas.microsoft.com/office/drawing/2014/main" id="{44BEE479-8031-472D-9750-DB4F0F5934BB}"/>
              </a:ext>
            </a:extLst>
          </p:cNvPr>
          <p:cNvPicPr>
            <a:picLocks noChangeAspect="1"/>
          </p:cNvPicPr>
          <p:nvPr/>
        </p:nvPicPr>
        <p:blipFill rotWithShape="1">
          <a:blip r:embed="rId2">
            <a:alphaModFix amt="35000"/>
          </a:blip>
          <a:srcRect t="30"/>
          <a:stretch/>
        </p:blipFill>
        <p:spPr>
          <a:xfrm>
            <a:off x="-4" y="-6"/>
            <a:ext cx="12192000" cy="6855958"/>
          </a:xfrm>
          <a:prstGeom prst="rect">
            <a:avLst/>
          </a:prstGeom>
        </p:spPr>
      </p:pic>
      <p:sp>
        <p:nvSpPr>
          <p:cNvPr id="2" name="Title 1">
            <a:extLst>
              <a:ext uri="{FF2B5EF4-FFF2-40B4-BE49-F238E27FC236}">
                <a16:creationId xmlns:a16="http://schemas.microsoft.com/office/drawing/2014/main" id="{8FC73F61-EDBC-4637-954D-A5E47F40DF69}"/>
              </a:ext>
            </a:extLst>
          </p:cNvPr>
          <p:cNvSpPr>
            <a:spLocks noGrp="1"/>
          </p:cNvSpPr>
          <p:nvPr>
            <p:ph type="title"/>
          </p:nvPr>
        </p:nvSpPr>
        <p:spPr>
          <a:xfrm>
            <a:off x="801098" y="1396289"/>
            <a:ext cx="5734174" cy="1325563"/>
          </a:xfrm>
        </p:spPr>
        <p:txBody>
          <a:bodyPr>
            <a:normAutofit/>
          </a:bodyPr>
          <a:lstStyle/>
          <a:p>
            <a:r>
              <a:rPr lang="en-US" dirty="0">
                <a:cs typeface="Calibri Light"/>
              </a:rPr>
              <a:t>Game Summary (cont.)</a:t>
            </a:r>
            <a:endParaRPr lang="en-US" dirty="0"/>
          </a:p>
        </p:txBody>
      </p:sp>
      <p:sp>
        <p:nvSpPr>
          <p:cNvPr id="11" name="Content Placeholder 10">
            <a:extLst>
              <a:ext uri="{FF2B5EF4-FFF2-40B4-BE49-F238E27FC236}">
                <a16:creationId xmlns:a16="http://schemas.microsoft.com/office/drawing/2014/main" id="{B1ACDF59-F600-4494-950E-3EF8613D0A54}"/>
              </a:ext>
            </a:extLst>
          </p:cNvPr>
          <p:cNvSpPr>
            <a:spLocks noGrp="1"/>
          </p:cNvSpPr>
          <p:nvPr>
            <p:ph idx="1"/>
          </p:nvPr>
        </p:nvSpPr>
        <p:spPr>
          <a:xfrm>
            <a:off x="805543" y="2871982"/>
            <a:ext cx="4558309" cy="3181684"/>
          </a:xfrm>
        </p:spPr>
        <p:txBody>
          <a:bodyPr anchor="t">
            <a:normAutofit/>
          </a:bodyPr>
          <a:lstStyle/>
          <a:p>
            <a:pPr marL="0" indent="0">
              <a:buNone/>
            </a:pPr>
            <a:r>
              <a:rPr lang="en-US" sz="1800" b="1" dirty="0">
                <a:cs typeface="Calibri" panose="020F0502020204030204"/>
              </a:rPr>
              <a:t>Artwork</a:t>
            </a:r>
          </a:p>
          <a:p>
            <a:r>
              <a:rPr lang="en-US" sz="1800" dirty="0">
                <a:cs typeface="Calibri" panose="020F0502020204030204"/>
              </a:rPr>
              <a:t>The artwork in </a:t>
            </a:r>
            <a:r>
              <a:rPr lang="en-US" sz="1800" dirty="0" err="1">
                <a:cs typeface="Calibri" panose="020F0502020204030204"/>
              </a:rPr>
              <a:t>Ghostrunner</a:t>
            </a:r>
            <a:r>
              <a:rPr lang="en-US" sz="1800" dirty="0">
                <a:cs typeface="Calibri" panose="020F0502020204030204"/>
              </a:rPr>
              <a:t> follows a Japanese, Urban Cyberpunk style. The overall feel of the zones is dystopian, and there is frequent appearances of Japanese characters. The design of the </a:t>
            </a:r>
            <a:r>
              <a:rPr lang="en-US" sz="1800" dirty="0" err="1">
                <a:cs typeface="Calibri" panose="020F0502020204030204"/>
              </a:rPr>
              <a:t>Ghostrunner</a:t>
            </a:r>
            <a:r>
              <a:rPr lang="en-US" sz="1800" dirty="0">
                <a:cs typeface="Calibri" panose="020F0502020204030204"/>
              </a:rPr>
              <a:t> himself is based off of the Japanese Samurai. The overall setting of the game can be described as a dystopian, post-apocalyptic, sci-fi nightmare.</a:t>
            </a:r>
            <a:endParaRPr lang="en-US" sz="1800" b="1" dirty="0">
              <a:cs typeface="Calibri" panose="020F0502020204030204"/>
            </a:endParaRPr>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 outdoor, light&#10;&#10;Description automatically generated">
            <a:extLst>
              <a:ext uri="{FF2B5EF4-FFF2-40B4-BE49-F238E27FC236}">
                <a16:creationId xmlns:a16="http://schemas.microsoft.com/office/drawing/2014/main" id="{4C1BAAD9-3A7D-49BD-816C-14B0DB5B0D2F}"/>
              </a:ext>
            </a:extLst>
          </p:cNvPr>
          <p:cNvPicPr>
            <a:picLocks noChangeAspect="1"/>
          </p:cNvPicPr>
          <p:nvPr/>
        </p:nvPicPr>
        <p:blipFill rotWithShape="1">
          <a:blip r:embed="rId3"/>
          <a:srcRect l="4016" r="39734"/>
          <a:stretch/>
        </p:blipFill>
        <p:spPr>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5" descr="A picture containing text, floor&#10;&#10;Description automatically generated">
            <a:extLst>
              <a:ext uri="{FF2B5EF4-FFF2-40B4-BE49-F238E27FC236}">
                <a16:creationId xmlns:a16="http://schemas.microsoft.com/office/drawing/2014/main" id="{521C1082-627C-4114-8222-C92D7C0D2CF8}"/>
              </a:ext>
            </a:extLst>
          </p:cNvPr>
          <p:cNvPicPr>
            <a:picLocks noChangeAspect="1"/>
          </p:cNvPicPr>
          <p:nvPr/>
        </p:nvPicPr>
        <p:blipFill rotWithShape="1">
          <a:blip r:embed="rId4"/>
          <a:srcRect l="16660" r="18249" b="-2"/>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arthropod, invertebrate, water, outdoor&#10;&#10;Description automatically generated">
            <a:extLst>
              <a:ext uri="{FF2B5EF4-FFF2-40B4-BE49-F238E27FC236}">
                <a16:creationId xmlns:a16="http://schemas.microsoft.com/office/drawing/2014/main" id="{76F0BCB5-36CC-4EDD-A7A6-F56174D0AE69}"/>
              </a:ext>
            </a:extLst>
          </p:cNvPr>
          <p:cNvPicPr>
            <a:picLocks noChangeAspect="1"/>
          </p:cNvPicPr>
          <p:nvPr/>
        </p:nvPicPr>
        <p:blipFill rotWithShape="1">
          <a:blip r:embed="rId5"/>
          <a:srcRect l="17837" r="17417" b="2"/>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390118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2" descr="A picture containing text&#10;&#10;Description automatically generated">
            <a:extLst>
              <a:ext uri="{FF2B5EF4-FFF2-40B4-BE49-F238E27FC236}">
                <a16:creationId xmlns:a16="http://schemas.microsoft.com/office/drawing/2014/main" id="{E20B38C7-E763-4F3C-A872-AB41DB164B34}"/>
              </a:ext>
            </a:extLst>
          </p:cNvPr>
          <p:cNvPicPr>
            <a:picLocks noChangeAspect="1"/>
          </p:cNvPicPr>
          <p:nvPr/>
        </p:nvPicPr>
        <p:blipFill rotWithShape="1">
          <a:blip r:embed="rId2">
            <a:extLst>
              <a:ext uri="{28A0092B-C50C-407E-A947-70E740481C1C}">
                <a14:useLocalDpi xmlns:a14="http://schemas.microsoft.com/office/drawing/2010/main" val="0"/>
              </a:ext>
            </a:extLst>
          </a:blip>
          <a:srcRect l="8432" r="13051" b="2188"/>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AF4443-156C-417F-983F-CF0E9A4BB357}"/>
              </a:ext>
            </a:extLst>
          </p:cNvPr>
          <p:cNvSpPr>
            <a:spLocks noGrp="1"/>
          </p:cNvSpPr>
          <p:nvPr>
            <p:ph type="title"/>
          </p:nvPr>
        </p:nvSpPr>
        <p:spPr>
          <a:xfrm>
            <a:off x="371094" y="1161288"/>
            <a:ext cx="3438144" cy="1124712"/>
          </a:xfrm>
        </p:spPr>
        <p:txBody>
          <a:bodyPr anchor="b">
            <a:normAutofit/>
          </a:bodyPr>
          <a:lstStyle/>
          <a:p>
            <a:r>
              <a:rPr lang="en-US" sz="2800">
                <a:cs typeface="Calibri Light"/>
              </a:rPr>
              <a:t>Game Summary (cont.)</a:t>
            </a:r>
            <a:endParaRPr lang="en-US" sz="280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ECE765-D5A8-49AD-9267-62615CC634C0}"/>
              </a:ext>
            </a:extLst>
          </p:cNvPr>
          <p:cNvSpPr>
            <a:spLocks noGrp="1"/>
          </p:cNvSpPr>
          <p:nvPr>
            <p:ph idx="1"/>
          </p:nvPr>
        </p:nvSpPr>
        <p:spPr>
          <a:xfrm>
            <a:off x="371094" y="2718054"/>
            <a:ext cx="7409327" cy="3207258"/>
          </a:xfrm>
        </p:spPr>
        <p:txBody>
          <a:bodyPr anchor="t">
            <a:normAutofit/>
          </a:bodyPr>
          <a:lstStyle/>
          <a:p>
            <a:pPr marL="0" indent="0">
              <a:buNone/>
            </a:pPr>
            <a:r>
              <a:rPr lang="en-US" sz="1800" b="1" dirty="0">
                <a:cs typeface="Calibri" panose="020F0502020204030204"/>
              </a:rPr>
              <a:t>Sound and Music</a:t>
            </a:r>
          </a:p>
          <a:p>
            <a:r>
              <a:rPr lang="en-US" sz="1700" dirty="0">
                <a:cs typeface="Calibri"/>
              </a:rPr>
              <a:t>There is nothing special about the sound design of </a:t>
            </a:r>
            <a:r>
              <a:rPr lang="en-US" sz="1700" dirty="0" err="1">
                <a:cs typeface="Calibri"/>
              </a:rPr>
              <a:t>Ghostrunner</a:t>
            </a:r>
            <a:r>
              <a:rPr lang="en-US" sz="1700" dirty="0">
                <a:cs typeface="Calibri"/>
              </a:rPr>
              <a:t>, but it is up to industry standards and does not lack in any way. The soundtrack fits the feel of the game and is highly praised.</a:t>
            </a:r>
            <a:endParaRPr lang="en-US" sz="1700" b="1" dirty="0">
              <a:cs typeface="Calibri"/>
            </a:endParaRPr>
          </a:p>
          <a:p>
            <a:r>
              <a:rPr lang="en-US" sz="1700" dirty="0">
                <a:cs typeface="Calibri"/>
              </a:rPr>
              <a:t>The Music is of the </a:t>
            </a:r>
            <a:r>
              <a:rPr lang="en-US" sz="1700" dirty="0" err="1">
                <a:cs typeface="Calibri"/>
              </a:rPr>
              <a:t>Synthwave</a:t>
            </a:r>
            <a:r>
              <a:rPr lang="en-US" sz="1700" dirty="0">
                <a:cs typeface="Calibri"/>
              </a:rPr>
              <a:t>/Dubstep genre. It was composed by Daniel Deluxe and is available for purchase as Vinyl.</a:t>
            </a:r>
          </a:p>
          <a:p>
            <a:pPr marL="0" indent="0">
              <a:buNone/>
            </a:pPr>
            <a:r>
              <a:rPr lang="en-US" sz="1800" b="1" dirty="0">
                <a:cs typeface="Calibri"/>
              </a:rPr>
              <a:t>Special Features</a:t>
            </a:r>
          </a:p>
          <a:p>
            <a:r>
              <a:rPr lang="en-US" sz="1700" dirty="0">
                <a:cs typeface="Calibri"/>
              </a:rPr>
              <a:t>There are no notable "Special Features" of the game, but the game is doing great without the need for these features and is highly critically </a:t>
            </a:r>
            <a:r>
              <a:rPr lang="en-US" sz="1700" dirty="0" err="1">
                <a:cs typeface="Calibri"/>
              </a:rPr>
              <a:t>aclaimed</a:t>
            </a:r>
            <a:r>
              <a:rPr lang="en-US" sz="1700" dirty="0">
                <a:cs typeface="Calibri"/>
              </a:rPr>
              <a:t>.</a:t>
            </a:r>
            <a:endParaRPr lang="en-US" sz="1700" b="1" dirty="0">
              <a:cs typeface="Calibri"/>
            </a:endParaRPr>
          </a:p>
        </p:txBody>
      </p:sp>
    </p:spTree>
    <p:extLst>
      <p:ext uri="{BB962C8B-B14F-4D97-AF65-F5344CB8AC3E}">
        <p14:creationId xmlns:p14="http://schemas.microsoft.com/office/powerpoint/2010/main" val="2700280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12" descr="A picture containing text&#10;&#10;Description automatically generated">
            <a:extLst>
              <a:ext uri="{FF2B5EF4-FFF2-40B4-BE49-F238E27FC236}">
                <a16:creationId xmlns:a16="http://schemas.microsoft.com/office/drawing/2014/main" id="{C8856C6A-E531-463E-999F-1ACC8A914CD2}"/>
              </a:ext>
            </a:extLst>
          </p:cNvPr>
          <p:cNvPicPr>
            <a:picLocks noChangeAspect="1"/>
          </p:cNvPicPr>
          <p:nvPr/>
        </p:nvPicPr>
        <p:blipFill rotWithShape="1">
          <a:blip r:embed="rId2">
            <a:extLst>
              <a:ext uri="{28A0092B-C50C-407E-A947-70E740481C1C}">
                <a14:useLocalDpi xmlns:a14="http://schemas.microsoft.com/office/drawing/2010/main" val="0"/>
              </a:ext>
            </a:extLst>
          </a:blip>
          <a:srcRect l="8432" r="13051" b="2188"/>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A63E2B-6038-40C8-81CE-BCDD8CBCED60}"/>
              </a:ext>
            </a:extLst>
          </p:cNvPr>
          <p:cNvSpPr>
            <a:spLocks noGrp="1"/>
          </p:cNvSpPr>
          <p:nvPr>
            <p:ph type="title"/>
          </p:nvPr>
        </p:nvSpPr>
        <p:spPr>
          <a:xfrm>
            <a:off x="371094" y="1161288"/>
            <a:ext cx="3438144" cy="1124712"/>
          </a:xfrm>
        </p:spPr>
        <p:txBody>
          <a:bodyPr anchor="b">
            <a:normAutofit/>
          </a:bodyPr>
          <a:lstStyle/>
          <a:p>
            <a:r>
              <a:rPr lang="en-US" sz="2800">
                <a:cs typeface="Calibri Light"/>
              </a:rPr>
              <a:t>Game Summary (end)</a:t>
            </a:r>
            <a:endParaRPr lang="en-US" sz="280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4EFEAE8-FB56-456E-8187-654A51BE6E1D}"/>
              </a:ext>
            </a:extLst>
          </p:cNvPr>
          <p:cNvSpPr>
            <a:spLocks noGrp="1"/>
          </p:cNvSpPr>
          <p:nvPr>
            <p:ph idx="1"/>
          </p:nvPr>
        </p:nvSpPr>
        <p:spPr>
          <a:xfrm>
            <a:off x="371094" y="2718054"/>
            <a:ext cx="6316458" cy="3808836"/>
          </a:xfrm>
        </p:spPr>
        <p:txBody>
          <a:bodyPr anchor="t">
            <a:normAutofit/>
          </a:bodyPr>
          <a:lstStyle/>
          <a:p>
            <a:pPr marL="0" indent="0">
              <a:buNone/>
            </a:pPr>
            <a:r>
              <a:rPr lang="en-US" sz="1800" b="1" dirty="0">
                <a:cs typeface="Calibri" panose="020F0502020204030204"/>
              </a:rPr>
              <a:t>Manual</a:t>
            </a:r>
          </a:p>
          <a:p>
            <a:r>
              <a:rPr lang="en-US" sz="1700" dirty="0" err="1">
                <a:cs typeface="Calibri" panose="020F0502020204030204"/>
              </a:rPr>
              <a:t>Ghostrunner</a:t>
            </a:r>
            <a:r>
              <a:rPr lang="en-US" sz="1700" dirty="0">
                <a:cs typeface="Calibri" panose="020F0502020204030204"/>
              </a:rPr>
              <a:t> does not have a manual, but it does begin with a tutorial directly after the cutscene, and subsequent tutorials are provided when needed, such as when a new mechanic is introduced (new abilities/upgrades).</a:t>
            </a:r>
          </a:p>
          <a:p>
            <a:pPr marL="0" indent="0">
              <a:buNone/>
            </a:pPr>
            <a:r>
              <a:rPr lang="en-US" sz="1800" b="1" dirty="0">
                <a:cs typeface="Calibri" panose="020F0502020204030204"/>
              </a:rPr>
              <a:t>Bugs</a:t>
            </a:r>
          </a:p>
          <a:p>
            <a:pPr marL="285750" indent="-285750"/>
            <a:r>
              <a:rPr lang="en-US" sz="1700" dirty="0">
                <a:cs typeface="Calibri" panose="020F0502020204030204"/>
              </a:rPr>
              <a:t>Because of a successful demo period, </a:t>
            </a:r>
            <a:r>
              <a:rPr lang="en-US" sz="1700" dirty="0" err="1">
                <a:cs typeface="Calibri" panose="020F0502020204030204"/>
              </a:rPr>
              <a:t>Ghostrunner</a:t>
            </a:r>
            <a:r>
              <a:rPr lang="en-US" sz="1700" dirty="0">
                <a:cs typeface="Calibri" panose="020F0502020204030204"/>
              </a:rPr>
              <a:t> did not have game-breaking bugs or many major bugs at all upon release, and all other bugs were dealt with swiftly. Overall, the developers did a great job maintaining the game.</a:t>
            </a:r>
          </a:p>
        </p:txBody>
      </p:sp>
    </p:spTree>
    <p:extLst>
      <p:ext uri="{BB962C8B-B14F-4D97-AF65-F5344CB8AC3E}">
        <p14:creationId xmlns:p14="http://schemas.microsoft.com/office/powerpoint/2010/main" val="10845140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A83C4F3E78FB64BB4DF63E220D2F05D" ma:contentTypeVersion="2" ma:contentTypeDescription="Create a new document." ma:contentTypeScope="" ma:versionID="5ad98c0dfea348607995bc9c5ecb0bc8">
  <xsd:schema xmlns:xsd="http://www.w3.org/2001/XMLSchema" xmlns:xs="http://www.w3.org/2001/XMLSchema" xmlns:p="http://schemas.microsoft.com/office/2006/metadata/properties" xmlns:ns3="c685fcd1-dc65-46ba-9d5b-7394f51b4282" targetNamespace="http://schemas.microsoft.com/office/2006/metadata/properties" ma:root="true" ma:fieldsID="d46c3eb6e0ba9bda15c45c6a16b569c7" ns3:_="">
    <xsd:import namespace="c685fcd1-dc65-46ba-9d5b-7394f51b428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85fcd1-dc65-46ba-9d5b-7394f51b42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74678C-1F73-41C9-B4E7-0BE9D5925E22}">
  <ds:schemaRefs>
    <ds:schemaRef ds:uri="http://schemas.microsoft.com/sharepoint/v3/contenttype/forms"/>
  </ds:schemaRefs>
</ds:datastoreItem>
</file>

<file path=customXml/itemProps2.xml><?xml version="1.0" encoding="utf-8"?>
<ds:datastoreItem xmlns:ds="http://schemas.openxmlformats.org/officeDocument/2006/customXml" ds:itemID="{E78B9DCB-9FD7-4508-BE3E-0ADC8F1FF95F}">
  <ds:schemaRefs>
    <ds:schemaRef ds:uri="c685fcd1-dc65-46ba-9d5b-7394f51b4282"/>
    <ds:schemaRef ds:uri="http://purl.org/dc/elements/1.1/"/>
    <ds:schemaRef ds:uri="http://schemas.openxmlformats.org/package/2006/metadata/core-properties"/>
    <ds:schemaRef ds:uri="http://purl.org/dc/terms/"/>
    <ds:schemaRef ds:uri="http://www.w3.org/XML/1998/namespace"/>
    <ds:schemaRef ds:uri="http://purl.org/dc/dcmitype/"/>
    <ds:schemaRef ds:uri="http://schemas.microsoft.com/office/2006/metadata/properties"/>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F1257B1D-5691-4B93-ACB0-E32AC11C9A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85fcd1-dc65-46ba-9d5b-7394f51b4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64</TotalTime>
  <Words>1477</Words>
  <Application>Microsoft Office PowerPoint</Application>
  <PresentationFormat>Widescreen</PresentationFormat>
  <Paragraphs>93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Basic Information</vt:lpstr>
      <vt:lpstr>Game Summary</vt:lpstr>
      <vt:lpstr>Game Summary (cont.)</vt:lpstr>
      <vt:lpstr>Game Summary (cont.)</vt:lpstr>
      <vt:lpstr>Game Summary (cont.)</vt:lpstr>
      <vt:lpstr>Game Summary (cont.)</vt:lpstr>
      <vt:lpstr>Game Summary (cont.)</vt:lpstr>
      <vt:lpstr>Game Summary (end)</vt:lpstr>
      <vt:lpstr>Game Review</vt:lpstr>
      <vt:lpstr>Game Review (cont.)</vt:lpstr>
      <vt:lpstr>Game Review (end)</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Cheaito, Hussein</dc:creator>
  <cp:lastModifiedBy>Cheaito, Hussein</cp:lastModifiedBy>
  <cp:revision>449</cp:revision>
  <dcterms:created xsi:type="dcterms:W3CDTF">2021-09-07T20:34:10Z</dcterms:created>
  <dcterms:modified xsi:type="dcterms:W3CDTF">2021-09-16T02:05:43Z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0x0101001A83C4F3E78FB64BB4DF63E220D2F05D</vt:lpwstr>
  </property>
</Properties>
</file>