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mages.launchbox-app.com/af410022-4a6d-4493-945e-296cb919e125.png" TargetMode="External"/><Relationship Id="rId3" Type="http://schemas.openxmlformats.org/officeDocument/2006/relationships/hyperlink" Target="http://4.bp.blogspot.com/-80VmZbe03e4/UMVAa3BZptI/AAAAAAAAABs/RnTjMi9-EiQ/s1600/Harvest_Moon-_Friends_of_Mineral_Town_-_2003_-_Natsume,_Inc..jp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ames-guide.de/wp-content/uploads/2016/10/Harvest-Moon-Mineral-Town-2.jpg" TargetMode="External"/><Relationship Id="rId3" Type="http://schemas.openxmlformats.org/officeDocument/2006/relationships/hyperlink" Target="https://www.games-guide.de/wp-content/uploads/2016/10/Harvest-Moon-Mineral-Town-2.jpg" TargetMode="External"/><Relationship Id="rId4" Type="http://schemas.openxmlformats.org/officeDocument/2006/relationships/hyperlink" Target="https://www.mobygames.com/images/shots/l/81639-harvest-moon-friends-of-mineral-town-game-boy-advance-screenshot.png" TargetMode="External"/><Relationship Id="rId5" Type="http://schemas.openxmlformats.org/officeDocument/2006/relationships/hyperlink" Target="http://1.bp.blogspot.com/-ab0cpD1QlkU/VXB23TGvQ7I/AAAAAAAAES8/pbjpB53rv-0/s1600/harvest_moon_friends_of_mineral_town_harvest_moon_friends_of_mineral_town_screenshots_pictures_wallpapers_game_boy_advance_ign_6wzBrCMT.sized.jp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mprd.se/media/images/44506-Harvest_Moon_-_Friends_of_Mineral_Town_(U)(Mode7)-4.png" TargetMode="External"/><Relationship Id="rId3" Type="http://schemas.openxmlformats.org/officeDocument/2006/relationships/hyperlink" Target="https://upload.wikimedia.org/wikipedia/en/thumb/f/f8/HMFOMT500ppx.png/250px-HMFOMT500ppx.png" TargetMode="External"/><Relationship Id="rId4" Type="http://schemas.openxmlformats.org/officeDocument/2006/relationships/hyperlink" Target="https://cdn.quotesgram.com/small/38/9/699157618-hmfa-harvest-moon-fans.jpg" TargetMode="External"/><Relationship Id="rId5" Type="http://schemas.openxmlformats.org/officeDocument/2006/relationships/hyperlink" Target="https://r.mprd.se/media/images/44670-Harvest_Moon_-_Friends_of_Mineral_Town_(E)(GBA)-1464233116.jp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mprd.se/media/images/44670-Harvest_Moon_-_Friends_of_Mineral_Town_(E)(GBA)-1464233037.jp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1.staticflickr.com/1/56/172612952_bf92258fb7.jpg" TargetMode="External"/><Relationship Id="rId3" Type="http://schemas.openxmlformats.org/officeDocument/2006/relationships/hyperlink" Target="https://i.ytimg.com/vi/LNXixpQrADA/hqdefault.jpg" TargetMode="External"/><Relationship Id="rId4" Type="http://schemas.openxmlformats.org/officeDocument/2006/relationships/hyperlink" Target="https://vignette.wikia.nocookie.net/hmwikia/images/0/03/Goddess_gem.gif/revision/latest?cb=20120508180748" TargetMode="External"/><Relationship Id="rId5" Type="http://schemas.openxmlformats.org/officeDocument/2006/relationships/hyperlink" Target="https://i.ytimg.com/vi/9kZTttG7Tbs/hqdefault.jpg" TargetMode="External"/><Relationship Id="rId6" Type="http://schemas.openxmlformats.org/officeDocument/2006/relationships/hyperlink" Target="https://vignette.wikia.nocookie.net/hmwikia/images/1/1e/PerfumeKaren.png/revision/latest?cb=20120328011235"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ebayimg.com/images/g/0vgAAOSwr41XIMMY/s-l640.jpg" TargetMode="External"/><Relationship Id="rId3" Type="http://schemas.openxmlformats.org/officeDocument/2006/relationships/hyperlink" Target="https://upload.wikimedia.org/wikipedia/en/thumb/f/f8/HMFOMT500ppx.png/250px-HMFOMT500ppx.p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quotesgram.com/small/38/9/699157618-hmfa-harvest-moon-fans.jp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66.media.tumblr.com/e222840d9071d88c2cd66618cd00ebf3/tumblr_pu2n0doDqn1t8srneo9_250.p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gamer-network.net/2016/usgamer/StardewValleyHarvestMoonThumb.jpg" TargetMode="External"/><Relationship Id="rId3" Type="http://schemas.openxmlformats.org/officeDocument/2006/relationships/hyperlink" Target="https://r.mprd.se/media/images/44670-Harvest_Moon_-_Friends_of_Mineral_Town_(E)(GBA)-1464233116.jp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cdecd0cb1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cdecd0cb1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 Card </a:t>
            </a:r>
            <a:r>
              <a:rPr lang="en" u="sng">
                <a:solidFill>
                  <a:schemeClr val="hlink"/>
                </a:solidFill>
                <a:hlinkClick r:id="rId2"/>
              </a:rPr>
              <a:t>af410022-4a6d-4493-945e-296cb919e125.png (600×355) (launchbox-app.com)</a:t>
            </a:r>
            <a:endParaRPr/>
          </a:p>
          <a:p>
            <a:pPr indent="0" lvl="0" marL="0" rtl="0" algn="l">
              <a:spcBef>
                <a:spcPts val="0"/>
              </a:spcBef>
              <a:spcAft>
                <a:spcPts val="0"/>
              </a:spcAft>
              <a:buNone/>
            </a:pPr>
            <a:r>
              <a:rPr lang="en"/>
              <a:t>Home Screen </a:t>
            </a:r>
            <a:r>
              <a:rPr lang="en" u="sng">
                <a:solidFill>
                  <a:schemeClr val="hlink"/>
                </a:solidFill>
                <a:hlinkClick r:id="rId3"/>
              </a:rPr>
              <a:t>Harvest_Moon-_Friends_of_Mineral_Town_-_2003_-_Natsume,_Inc..jpg (1440×960) (bp.blogspot.com)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cdecd0cb1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cdecd0cb1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Harvest Moon could be improved by improving the mining </a:t>
            </a:r>
            <a:r>
              <a:rPr lang="en"/>
              <a:t>experience</a:t>
            </a:r>
            <a:r>
              <a:rPr lang="en"/>
              <a:t> like Stardew Valley did. Adding more events/ more lore. Maybe </a:t>
            </a:r>
            <a:r>
              <a:rPr lang="en"/>
              <a:t>adding</a:t>
            </a:r>
            <a:r>
              <a:rPr lang="en"/>
              <a:t> lore that unlocks after a certain number of years. And, Simplifying the </a:t>
            </a:r>
            <a:r>
              <a:rPr lang="en"/>
              <a:t>marriage</a:t>
            </a:r>
            <a:r>
              <a:rPr lang="en"/>
              <a:t> process would </a:t>
            </a:r>
            <a:r>
              <a:rPr lang="en"/>
              <a:t>improve</a:t>
            </a:r>
            <a:r>
              <a:rPr lang="en"/>
              <a:t> Harvest Moon.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Sprites </a:t>
            </a:r>
            <a:r>
              <a:rPr lang="en" u="sng">
                <a:solidFill>
                  <a:schemeClr val="hlink"/>
                </a:solidFill>
                <a:hlinkClick r:id="rId2"/>
              </a:rPr>
              <a:t>Harvest-Moon-Mineral-Town-2.jpg (600×392) (games-guide.de</a:t>
            </a:r>
            <a:r>
              <a:rPr lang="en" u="sng">
                <a:solidFill>
                  <a:schemeClr val="hlink"/>
                </a:solidFill>
                <a:hlinkClick r:id="rId3"/>
              </a:rPr>
              <a:t>)</a:t>
            </a:r>
            <a:endParaRPr>
              <a:solidFill>
                <a:schemeClr val="dk1"/>
              </a:solidFill>
            </a:endParaRPr>
          </a:p>
          <a:p>
            <a:pPr indent="0" lvl="0" marL="0" rtl="0" algn="l">
              <a:spcBef>
                <a:spcPts val="0"/>
              </a:spcBef>
              <a:spcAft>
                <a:spcPts val="0"/>
              </a:spcAft>
              <a:buNone/>
            </a:pPr>
            <a:r>
              <a:rPr lang="en">
                <a:solidFill>
                  <a:schemeClr val="dk1"/>
                </a:solidFill>
              </a:rPr>
              <a:t>Kid </a:t>
            </a:r>
            <a:r>
              <a:rPr lang="en" u="sng">
                <a:solidFill>
                  <a:schemeClr val="hlink"/>
                </a:solidFill>
                <a:hlinkClick r:id="rId4"/>
              </a:rPr>
              <a:t>81639-harvest-moon-friends-of-mineral-town-game-boy-advance-screenshot.png (240×160) (mobygames.com)</a:t>
            </a:r>
            <a:endParaRPr>
              <a:solidFill>
                <a:schemeClr val="dk1"/>
              </a:solidFill>
            </a:endParaRPr>
          </a:p>
          <a:p>
            <a:pPr indent="0" lvl="0" marL="0" rtl="0" algn="l">
              <a:spcBef>
                <a:spcPts val="0"/>
              </a:spcBef>
              <a:spcAft>
                <a:spcPts val="0"/>
              </a:spcAft>
              <a:buNone/>
            </a:pPr>
            <a:r>
              <a:rPr lang="en">
                <a:solidFill>
                  <a:schemeClr val="dk1"/>
                </a:solidFill>
              </a:rPr>
              <a:t>Farm </a:t>
            </a:r>
            <a:r>
              <a:rPr lang="en" u="sng">
                <a:solidFill>
                  <a:schemeClr val="hlink"/>
                </a:solidFill>
                <a:hlinkClick r:id="rId5"/>
              </a:rPr>
              <a:t>harvest_moon_friends_of_mineral_town_harvest_moon_friends_of_mineral_town_screenshots_pictures_wallpapers_game_boy_advance_ign_6wzBrCMT.sized.jpg (640×427) (bp.blogspot.com)</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cdecd0cb1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cdecd0cb1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Top </a:t>
            </a:r>
            <a:r>
              <a:rPr lang="en" u="sng">
                <a:solidFill>
                  <a:schemeClr val="hlink"/>
                </a:solidFill>
                <a:hlinkClick r:id="rId2"/>
              </a:rPr>
              <a:t>44506-Harvest_Moon_-_Friends_of_Mineral_Town_(U)(Mode7)-4.png (240×160) (mprd.se)</a:t>
            </a:r>
            <a:endParaRPr/>
          </a:p>
          <a:p>
            <a:pPr indent="0" lvl="0" marL="0" rtl="0" algn="l">
              <a:spcBef>
                <a:spcPts val="0"/>
              </a:spcBef>
              <a:spcAft>
                <a:spcPts val="0"/>
              </a:spcAft>
              <a:buNone/>
            </a:pPr>
            <a:r>
              <a:rPr lang="en"/>
              <a:t>Left </a:t>
            </a:r>
            <a:r>
              <a:rPr lang="en">
                <a:solidFill>
                  <a:schemeClr val="dk1"/>
                </a:solidFill>
              </a:rPr>
              <a:t> </a:t>
            </a:r>
            <a:r>
              <a:rPr lang="en" u="sng">
                <a:solidFill>
                  <a:srgbClr val="FF5252"/>
                </a:solidFill>
                <a:hlinkClick r:id="rId3">
                  <a:extLst>
                    <a:ext uri="{A12FA001-AC4F-418D-AE19-62706E023703}">
                      <ahyp:hlinkClr val="tx"/>
                    </a:ext>
                  </a:extLst>
                </a:hlinkClick>
              </a:rPr>
              <a:t>250px-HMFOMT500ppx.png (250×140) (wikimedia.org)</a:t>
            </a:r>
            <a:endParaRPr/>
          </a:p>
          <a:p>
            <a:pPr indent="0" lvl="0" marL="0" rtl="0" algn="l">
              <a:spcBef>
                <a:spcPts val="0"/>
              </a:spcBef>
              <a:spcAft>
                <a:spcPts val="0"/>
              </a:spcAft>
              <a:buNone/>
            </a:pPr>
            <a:r>
              <a:rPr lang="en"/>
              <a:t>Middle </a:t>
            </a:r>
            <a:r>
              <a:rPr lang="en">
                <a:solidFill>
                  <a:schemeClr val="dk1"/>
                </a:solidFill>
              </a:rPr>
              <a:t> </a:t>
            </a:r>
            <a:r>
              <a:rPr lang="en" u="sng">
                <a:solidFill>
                  <a:srgbClr val="FF5252"/>
                </a:solidFill>
                <a:hlinkClick r:id="rId4">
                  <a:extLst>
                    <a:ext uri="{A12FA001-AC4F-418D-AE19-62706E023703}">
                      <ahyp:hlinkClr val="tx"/>
                    </a:ext>
                  </a:extLst>
                </a:hlinkClick>
              </a:rPr>
              <a:t>699157618-hmfa-harvest-moon-fans.jpg (300×200) (quotesgram.com)</a:t>
            </a:r>
            <a:br>
              <a:rPr lang="en"/>
            </a:br>
            <a:r>
              <a:rPr lang="en"/>
              <a:t>Right </a:t>
            </a:r>
            <a:r>
              <a:rPr lang="en" u="sng">
                <a:solidFill>
                  <a:srgbClr val="FF5252"/>
                </a:solidFill>
                <a:hlinkClick r:id="rId5">
                  <a:extLst>
                    <a:ext uri="{A12FA001-AC4F-418D-AE19-62706E023703}">
                      <ahyp:hlinkClr val="tx"/>
                    </a:ext>
                  </a:extLst>
                </a:hlinkClick>
              </a:rPr>
              <a:t>44670-Harvest_Moon_-_Friends_of_Mineral_Town_(E)(GBA)-1464233116.jpg (480×320) (mprd.se)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ecdecd0cb1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ecdecd0cb1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child, you are taking a trip to the country with your family. You get lost and an old man helps you back to your parents. He then offers to let you stay at his farm for your trip as he lives alone and is lonely. You become pen pals with him and when he stops writing you. You go to check up on him. The mayor of the town informs you the old man has died and left his farm to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isn’t a set course you follow in the game. You can do whatever you like. Different things you can do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Thomas </a:t>
            </a:r>
            <a:r>
              <a:rPr lang="en" u="sng">
                <a:solidFill>
                  <a:schemeClr val="hlink"/>
                </a:solidFill>
                <a:hlinkClick r:id="rId2"/>
              </a:rPr>
              <a:t>44670-Harvest_Moon_-_Friends_of_Mineral_Town_(E)(GBA)-1464233037.jpg (480×320) (mprd.se)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cdecd0cb1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cdecd0cb1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Farm: crops and animals. You name the animals (naturally). You can collect eggs, milk, or wool as well as sell your animal.</a:t>
            </a:r>
            <a:endParaRPr/>
          </a:p>
          <a:p>
            <a:pPr indent="0" lvl="0" marL="0" rtl="0" algn="l">
              <a:spcBef>
                <a:spcPts val="0"/>
              </a:spcBef>
              <a:spcAft>
                <a:spcPts val="0"/>
              </a:spcAft>
              <a:buNone/>
            </a:pPr>
            <a:r>
              <a:rPr lang="en"/>
              <a:t>Fishing. </a:t>
            </a:r>
            <a:r>
              <a:rPr lang="en"/>
              <a:t>Caught</a:t>
            </a:r>
            <a:r>
              <a:rPr lang="en"/>
              <a:t> fish. You can caught s,m,l fish</a:t>
            </a:r>
            <a:endParaRPr/>
          </a:p>
          <a:p>
            <a:pPr indent="0" lvl="0" marL="0" rtl="0" algn="l">
              <a:spcBef>
                <a:spcPts val="0"/>
              </a:spcBef>
              <a:spcAft>
                <a:spcPts val="0"/>
              </a:spcAft>
              <a:buNone/>
            </a:pPr>
            <a:r>
              <a:rPr lang="en"/>
              <a:t>Foraging. Different items different seasons</a:t>
            </a:r>
            <a:endParaRPr/>
          </a:p>
          <a:p>
            <a:pPr indent="0" lvl="0" marL="0" rtl="0" algn="l">
              <a:spcBef>
                <a:spcPts val="0"/>
              </a:spcBef>
              <a:spcAft>
                <a:spcPts val="0"/>
              </a:spcAft>
              <a:buNone/>
            </a:pPr>
            <a:r>
              <a:rPr lang="en"/>
              <a:t>Mining (get supplies for tool upgrades or sell)</a:t>
            </a:r>
            <a:endParaRPr/>
          </a:p>
          <a:p>
            <a:pPr indent="0" lvl="0" marL="0" rtl="0" algn="l">
              <a:spcBef>
                <a:spcPts val="0"/>
              </a:spcBef>
              <a:spcAft>
                <a:spcPts val="0"/>
              </a:spcAft>
              <a:buNone/>
            </a:pPr>
            <a:r>
              <a:rPr lang="en"/>
              <a:t>Building Relationships. By gifting towns people things they like. People are nicer to you if they like you. You can also get married. You can see how much eligible </a:t>
            </a:r>
            <a:r>
              <a:rPr lang="en"/>
              <a:t>bachelorettes like you by the color of their heart when talking to you. When the color changes, you now will trigger a heart event when you go to a specific location in a time range. A heart event is a little cut scene where you make a decision that affects the other person’s opinion of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Artwort is cute, simple, bright, colorful, fun</a:t>
            </a:r>
            <a:endParaRPr/>
          </a:p>
          <a:p>
            <a:pPr indent="0" lvl="0" marL="0" rtl="0" algn="l">
              <a:spcBef>
                <a:spcPts val="0"/>
              </a:spcBef>
              <a:spcAft>
                <a:spcPts val="0"/>
              </a:spcAft>
              <a:buNone/>
            </a:pPr>
            <a:r>
              <a:rPr lang="en"/>
              <a:t>The Sounds and Music are just the same. Very fun. Each season has a different music. </a:t>
            </a:r>
            <a:r>
              <a:rPr lang="en"/>
              <a:t>Different</a:t>
            </a:r>
            <a:r>
              <a:rPr lang="en"/>
              <a:t> times of the day have different music. Locations have </a:t>
            </a:r>
            <a:r>
              <a:rPr lang="en"/>
              <a:t>different</a:t>
            </a:r>
            <a:r>
              <a:rPr lang="en"/>
              <a:t> music.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Farming </a:t>
            </a:r>
            <a:r>
              <a:rPr lang="en" u="sng">
                <a:solidFill>
                  <a:schemeClr val="hlink"/>
                </a:solidFill>
                <a:hlinkClick r:id="rId2"/>
              </a:rPr>
              <a:t>172612952_bf92258fb7.jpg (499×341) (staticflickr.com)</a:t>
            </a:r>
            <a:endParaRPr/>
          </a:p>
          <a:p>
            <a:pPr indent="0" lvl="0" marL="0" rtl="0" algn="l">
              <a:spcBef>
                <a:spcPts val="0"/>
              </a:spcBef>
              <a:spcAft>
                <a:spcPts val="0"/>
              </a:spcAft>
              <a:buNone/>
            </a:pPr>
            <a:r>
              <a:rPr lang="en"/>
              <a:t>Fishing </a:t>
            </a:r>
            <a:r>
              <a:rPr lang="en" u="sng">
                <a:solidFill>
                  <a:schemeClr val="hlink"/>
                </a:solidFill>
                <a:hlinkClick r:id="rId3"/>
              </a:rPr>
              <a:t>hqdefault.jpg (480×360) (ytimg.com)</a:t>
            </a:r>
            <a:endParaRPr/>
          </a:p>
          <a:p>
            <a:pPr indent="0" lvl="0" marL="0" rtl="0" algn="l">
              <a:spcBef>
                <a:spcPts val="0"/>
              </a:spcBef>
              <a:spcAft>
                <a:spcPts val="0"/>
              </a:spcAft>
              <a:buNone/>
            </a:pPr>
            <a:r>
              <a:rPr lang="en"/>
              <a:t>Foraging </a:t>
            </a:r>
            <a:r>
              <a:rPr lang="en" u="sng">
                <a:solidFill>
                  <a:schemeClr val="hlink"/>
                </a:solidFill>
                <a:hlinkClick r:id="rId4"/>
              </a:rPr>
              <a:t>latest (240×160) (nocookie.net)</a:t>
            </a:r>
            <a:endParaRPr/>
          </a:p>
          <a:p>
            <a:pPr indent="0" lvl="0" marL="0" rtl="0" algn="l">
              <a:spcBef>
                <a:spcPts val="0"/>
              </a:spcBef>
              <a:spcAft>
                <a:spcPts val="0"/>
              </a:spcAft>
              <a:buNone/>
            </a:pPr>
            <a:r>
              <a:rPr lang="en"/>
              <a:t>Mining </a:t>
            </a:r>
            <a:r>
              <a:rPr lang="en" u="sng">
                <a:solidFill>
                  <a:schemeClr val="hlink"/>
                </a:solidFill>
                <a:hlinkClick r:id="rId5"/>
              </a:rPr>
              <a:t>hqdefault.jpg (480×360) (ytimg.com)</a:t>
            </a:r>
            <a:endParaRPr/>
          </a:p>
          <a:p>
            <a:pPr indent="0" lvl="0" marL="0" rtl="0" algn="l">
              <a:spcBef>
                <a:spcPts val="0"/>
              </a:spcBef>
              <a:spcAft>
                <a:spcPts val="0"/>
              </a:spcAft>
              <a:buNone/>
            </a:pPr>
            <a:r>
              <a:rPr lang="en"/>
              <a:t>Building Relationships </a:t>
            </a:r>
            <a:r>
              <a:rPr lang="en" u="sng">
                <a:solidFill>
                  <a:schemeClr val="hlink"/>
                </a:solidFill>
                <a:hlinkClick r:id="rId6"/>
              </a:rPr>
              <a:t>latest (242×160) (nocookie.net)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cdecd0cb1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cdecd0cb1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Red DS </a:t>
            </a:r>
            <a:r>
              <a:rPr lang="en" u="sng">
                <a:solidFill>
                  <a:schemeClr val="hlink"/>
                </a:solidFill>
                <a:hlinkClick r:id="rId2"/>
              </a:rPr>
              <a:t>s-l640.jpg (640×640) (ebayimg.com)</a:t>
            </a:r>
            <a:endParaRPr/>
          </a:p>
          <a:p>
            <a:pPr indent="0" lvl="0" marL="0" rtl="0" algn="l">
              <a:spcBef>
                <a:spcPts val="0"/>
              </a:spcBef>
              <a:spcAft>
                <a:spcPts val="0"/>
              </a:spcAft>
              <a:buNone/>
            </a:pPr>
            <a:r>
              <a:rPr lang="en"/>
              <a:t>DS Screen </a:t>
            </a:r>
            <a:r>
              <a:rPr lang="en" u="sng">
                <a:solidFill>
                  <a:schemeClr val="hlink"/>
                </a:solidFill>
                <a:hlinkClick r:id="rId3"/>
              </a:rPr>
              <a:t>250px-HMFOMT500ppx.png (250×140) (wikimedia.org)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cdecd0cb1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cdecd0cb1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onto the review</a:t>
            </a:r>
            <a:endParaRPr/>
          </a:p>
          <a:p>
            <a:pPr indent="0" lvl="0" marL="0" rtl="0" algn="l">
              <a:spcBef>
                <a:spcPts val="0"/>
              </a:spcBef>
              <a:spcAft>
                <a:spcPts val="0"/>
              </a:spcAft>
              <a:buNone/>
            </a:pPr>
            <a:r>
              <a:rPr lang="en"/>
              <a:t>What is good / fun about Harvest Moon. Well, the game gives you freedom in </a:t>
            </a:r>
            <a:r>
              <a:rPr lang="en"/>
              <a:t>choosing</a:t>
            </a:r>
            <a:r>
              <a:rPr lang="en"/>
              <a:t> how you want to play. You can only plant crops and never go mining. Or, you can only have animals and no crops. You could spend all your time fishing.</a:t>
            </a:r>
            <a:endParaRPr/>
          </a:p>
          <a:p>
            <a:pPr indent="0" lvl="0" marL="0" rtl="0" algn="l">
              <a:spcBef>
                <a:spcPts val="0"/>
              </a:spcBef>
              <a:spcAft>
                <a:spcPts val="0"/>
              </a:spcAft>
              <a:buNone/>
            </a:pPr>
            <a:r>
              <a:rPr lang="en"/>
              <a:t>The characters are </a:t>
            </a:r>
            <a:r>
              <a:rPr lang="en"/>
              <a:t>interesting. Each of them is different and has different pasts, which you learn about them as you become better friends through giving them gifts and triggering cutscenes. </a:t>
            </a:r>
            <a:endParaRPr/>
          </a:p>
          <a:p>
            <a:pPr indent="0" lvl="0" marL="0" rtl="0" algn="l">
              <a:spcBef>
                <a:spcPts val="0"/>
              </a:spcBef>
              <a:spcAft>
                <a:spcPts val="0"/>
              </a:spcAft>
              <a:buNone/>
            </a:pPr>
            <a:r>
              <a:rPr lang="en"/>
              <a:t>In regards to the aesthetics, it is very cute, simple. It’s a nostalgic design. And, you can design as well. Chose if you put down fencing You can get house upgrades</a:t>
            </a:r>
            <a:endParaRPr/>
          </a:p>
          <a:p>
            <a:pPr indent="0" lvl="0" marL="0" rtl="0" algn="l">
              <a:spcBef>
                <a:spcPts val="0"/>
              </a:spcBef>
              <a:spcAft>
                <a:spcPts val="0"/>
              </a:spcAft>
              <a:buNone/>
            </a:pPr>
            <a:r>
              <a:rPr lang="en"/>
              <a:t>In the same, realm of cute. The animals! Well I suppose you build relationships with them too. The better relationship you have with your animals, the better they listen to you and quicker they produce higher value products. You can enter them in contests where they can win prizes, It feels good to have your animals your attached to be grow and be successful.</a:t>
            </a:r>
            <a:endParaRPr/>
          </a:p>
          <a:p>
            <a:pPr indent="0" lvl="0" marL="0" rtl="0" algn="l">
              <a:spcBef>
                <a:spcPts val="0"/>
              </a:spcBef>
              <a:spcAft>
                <a:spcPts val="0"/>
              </a:spcAft>
              <a:buNone/>
            </a:pPr>
            <a:r>
              <a:rPr lang="en"/>
              <a:t>And on the same note as seeing your animals progress, you can feel a sense of accomplishment. When playing, you can feel the direct result of your actions. For example, a different example from animals is you planted a bunch of crops and watered them. Now, you can harvest and sell them for a bunch money. Or going back to house upgrades, it is fun to progress.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Farm </a:t>
            </a:r>
            <a:r>
              <a:rPr lang="en" u="sng">
                <a:solidFill>
                  <a:schemeClr val="hlink"/>
                </a:solidFill>
                <a:hlinkClick r:id="rId2"/>
              </a:rPr>
              <a:t>699157618-hmfa-harvest-moon-fans.jpg (300×200) (quotesgram.com)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cdecd0cb1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cdecd0cb1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What is ba</a:t>
            </a:r>
            <a:r>
              <a:rPr lang="en">
                <a:solidFill>
                  <a:schemeClr val="dk1"/>
                </a:solidFill>
              </a:rPr>
              <a:t>d /  not fun about Harvest Moon.</a:t>
            </a:r>
            <a:endParaRPr>
              <a:solidFill>
                <a:schemeClr val="dk1"/>
              </a:solidFill>
            </a:endParaRPr>
          </a:p>
          <a:p>
            <a:pPr indent="0" lvl="0" marL="0" rtl="0" algn="l">
              <a:spcBef>
                <a:spcPts val="0"/>
              </a:spcBef>
              <a:spcAft>
                <a:spcPts val="0"/>
              </a:spcAft>
              <a:buNone/>
            </a:pPr>
            <a:r>
              <a:rPr lang="en">
                <a:solidFill>
                  <a:schemeClr val="dk1"/>
                </a:solidFill>
              </a:rPr>
              <a:t>Harvest Moon is limited by its lore. It just runs out. There aren’t new things to learn about the characters or the town. Which dulls the game. </a:t>
            </a:r>
            <a:endParaRPr>
              <a:solidFill>
                <a:schemeClr val="dk1"/>
              </a:solidFill>
            </a:endParaRPr>
          </a:p>
          <a:p>
            <a:pPr indent="0" lvl="0" marL="0" rtl="0" algn="l">
              <a:spcBef>
                <a:spcPts val="0"/>
              </a:spcBef>
              <a:spcAft>
                <a:spcPts val="0"/>
              </a:spcAft>
              <a:buNone/>
            </a:pPr>
            <a:r>
              <a:rPr lang="en">
                <a:solidFill>
                  <a:schemeClr val="dk1"/>
                </a:solidFill>
              </a:rPr>
              <a:t>Harvest Moon is also limited by there eventually aren’t anymore upgrades you can do. And, both of those things would be alright. Time to start a new save file, Except, I complete everything when I play a game. I want to see every cutscene. I want to collect every point. In Harvest Moon you can’t get the mountain cottage until you’ve been married for 50 years.</a:t>
            </a:r>
            <a:endParaRPr>
              <a:solidFill>
                <a:schemeClr val="dk1"/>
              </a:solidFill>
            </a:endParaRPr>
          </a:p>
          <a:p>
            <a:pPr indent="0" lvl="0" marL="0" rtl="0" algn="l">
              <a:spcBef>
                <a:spcPts val="0"/>
              </a:spcBef>
              <a:spcAft>
                <a:spcPts val="0"/>
              </a:spcAft>
              <a:buNone/>
            </a:pPr>
            <a:r>
              <a:rPr lang="en">
                <a:solidFill>
                  <a:schemeClr val="dk1"/>
                </a:solidFill>
              </a:rPr>
              <a:t>Getting Married is really hard to do. You have to give the bachelorette sufficient gifts without missing a heart event and being careful of triggering rival heart events, which means the bachelorette is growing closer to another character. You need to be at a specific place at a specific time to trigger events and must do them in the right order. Also, if you trigger the last rival heart event, the bachelorette will marry the other character in 3 days. </a:t>
            </a:r>
            <a:endParaRPr>
              <a:solidFill>
                <a:schemeClr val="dk1"/>
              </a:solidFill>
            </a:endParaRPr>
          </a:p>
          <a:p>
            <a:pPr indent="0" lvl="0" marL="0" rtl="0" algn="l">
              <a:spcBef>
                <a:spcPts val="0"/>
              </a:spcBef>
              <a:spcAft>
                <a:spcPts val="0"/>
              </a:spcAft>
              <a:buNone/>
            </a:pPr>
            <a:r>
              <a:rPr lang="en">
                <a:solidFill>
                  <a:schemeClr val="dk1"/>
                </a:solidFill>
              </a:rPr>
              <a:t>Since getting married is so difficult, it makes the 50 years of waiting feel even longer because you’ve already finished most of the stuff. One of the only things you have left is saving for the 1 billion dollar cottage </a:t>
            </a:r>
            <a:endParaRPr>
              <a:solidFill>
                <a:schemeClr val="dk1"/>
              </a:solidFill>
            </a:endParaRPr>
          </a:p>
          <a:p>
            <a:pPr indent="0" lvl="0" marL="0" rtl="0" algn="l">
              <a:spcBef>
                <a:spcPts val="0"/>
              </a:spcBef>
              <a:spcAft>
                <a:spcPts val="0"/>
              </a:spcAft>
              <a:buNone/>
            </a:pPr>
            <a:r>
              <a:rPr lang="en">
                <a:solidFill>
                  <a:schemeClr val="dk1"/>
                </a:solidFill>
              </a:rPr>
              <a:t>Mining is boring. Every time you go to the mines you start on level 1 and have to go down as far as you wanted. Very repetitive and frustrating. Especially because you can get to a level that doesn’t have a stairway down. So, you got to start again!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Harvest Goddess </a:t>
            </a:r>
            <a:r>
              <a:rPr lang="en" u="sng">
                <a:solidFill>
                  <a:schemeClr val="hlink"/>
                </a:solidFill>
                <a:hlinkClick r:id="rId2"/>
              </a:rPr>
              <a:t>Ranch Story Blog: Image (tumblr.com)</a:t>
            </a:r>
            <a:endParaRPr>
              <a:solidFill>
                <a:schemeClr val="dk1"/>
              </a:solidFill>
            </a:endParaRPr>
          </a:p>
          <a:p>
            <a:pPr indent="0" lvl="0" marL="0" rtl="0" algn="l">
              <a:spcBef>
                <a:spcPts val="0"/>
              </a:spcBef>
              <a:spcAft>
                <a:spcPts val="0"/>
              </a:spcAft>
              <a:buNone/>
            </a:pPr>
            <a:r>
              <a:rPr lang="en">
                <a:solidFill>
                  <a:schemeClr val="dk1"/>
                </a:solidFill>
              </a:rPr>
              <a:t>Cop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cdecd0cb1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cdecd0cb1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Harvest Moon is similar to Stardew Valley </a:t>
            </a:r>
            <a:r>
              <a:rPr lang="en"/>
              <a:t>because</a:t>
            </a:r>
            <a:r>
              <a:rPr lang="en"/>
              <a:t> Stardew Valley was based off it. Stardew Valley was made trying to correct Harvest Moon’s shortcomings. </a:t>
            </a:r>
            <a:endParaRPr/>
          </a:p>
          <a:p>
            <a:pPr indent="0" lvl="0" marL="0" rtl="0" algn="l">
              <a:spcBef>
                <a:spcPts val="0"/>
              </a:spcBef>
              <a:spcAft>
                <a:spcPts val="0"/>
              </a:spcAft>
              <a:buNone/>
            </a:pPr>
            <a:r>
              <a:rPr lang="en"/>
              <a:t>Stardew Valley has questions and bundles to be filled to keep some structure if the free leaves you not knowing what to do. So, Harvest Moon is worse in that respect. </a:t>
            </a:r>
            <a:endParaRPr/>
          </a:p>
          <a:p>
            <a:pPr indent="0" lvl="0" marL="0" rtl="0" algn="l">
              <a:spcBef>
                <a:spcPts val="0"/>
              </a:spcBef>
              <a:spcAft>
                <a:spcPts val="0"/>
              </a:spcAft>
              <a:buNone/>
            </a:pPr>
            <a:r>
              <a:rPr lang="en"/>
              <a:t>It is also worse in terms of mining. Stardew Valley made the mining more </a:t>
            </a:r>
            <a:r>
              <a:rPr lang="en"/>
              <a:t>interesting</a:t>
            </a:r>
            <a:r>
              <a:rPr lang="en"/>
              <a:t> with </a:t>
            </a:r>
            <a:r>
              <a:rPr lang="en"/>
              <a:t>having</a:t>
            </a:r>
            <a:r>
              <a:rPr lang="en"/>
              <a:t> to face monsters, and having 1 mine that saves you level progress and 1 mine where you have to start at 0.</a:t>
            </a:r>
            <a:endParaRPr/>
          </a:p>
          <a:p>
            <a:pPr indent="0" lvl="0" marL="0" rtl="0" algn="l">
              <a:spcBef>
                <a:spcPts val="0"/>
              </a:spcBef>
              <a:spcAft>
                <a:spcPts val="0"/>
              </a:spcAft>
              <a:buNone/>
            </a:pPr>
            <a:r>
              <a:rPr lang="en"/>
              <a:t>The appropriate audience for Harvest Moon is most people, but not as much so as Stardew Valley, so younger people as the </a:t>
            </a:r>
            <a:r>
              <a:rPr lang="en"/>
              <a:t>storylines</a:t>
            </a:r>
            <a:r>
              <a:rPr lang="en"/>
              <a:t> aren’t as deep </a:t>
            </a:r>
            <a:r>
              <a:rPr lang="en"/>
              <a:t>sometimes.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There were definitely some design mistakes. Harvest Moon was translated into English from Japanese, so some spelling and grammatical error are littered throughout the game. They are fun to catch. For one, the sign outside the hospital is spelled hospitel with an e. And, inside the hospital if you click on the sofa it is spelled with a ph instead of a 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Stardew Valley </a:t>
            </a:r>
            <a:r>
              <a:rPr lang="en" u="sng">
                <a:solidFill>
                  <a:schemeClr val="hlink"/>
                </a:solidFill>
                <a:hlinkClick r:id="rId2"/>
              </a:rPr>
              <a:t>StardewValleyHarvestMoonThumb.jpg (926×248) (gamer-network.net)</a:t>
            </a:r>
            <a:endParaRPr/>
          </a:p>
          <a:p>
            <a:pPr indent="0" lvl="0" marL="0" rtl="0" algn="l">
              <a:spcBef>
                <a:spcPts val="0"/>
              </a:spcBef>
              <a:spcAft>
                <a:spcPts val="0"/>
              </a:spcAft>
              <a:buNone/>
            </a:pPr>
            <a:r>
              <a:rPr lang="en"/>
              <a:t>Harvest Moon </a:t>
            </a:r>
            <a:r>
              <a:rPr lang="en" u="sng">
                <a:solidFill>
                  <a:schemeClr val="hlink"/>
                </a:solidFill>
                <a:hlinkClick r:id="rId3"/>
              </a:rPr>
              <a:t>44670-Harvest_Moon_-_Friends_of_Mineral_Town_(E)(GBA)-1464233116.jpg (480×320) (mprd.se)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cdecd0cb1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cdecd0cb1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Harvest</a:t>
            </a:r>
            <a:r>
              <a:rPr lang="en"/>
              <a:t> </a:t>
            </a:r>
            <a:r>
              <a:rPr lang="en"/>
              <a:t>Moon’s</a:t>
            </a:r>
            <a:r>
              <a:rPr lang="en"/>
              <a:t> strengths are its cute </a:t>
            </a:r>
            <a:r>
              <a:rPr lang="en"/>
              <a:t>aesthetic</a:t>
            </a:r>
            <a:r>
              <a:rPr lang="en"/>
              <a:t> in terms of songs and graphics. When you play you can </a:t>
            </a:r>
            <a:r>
              <a:rPr lang="en"/>
              <a:t>develop</a:t>
            </a:r>
            <a:r>
              <a:rPr lang="en"/>
              <a:t> a sense of </a:t>
            </a:r>
            <a:r>
              <a:rPr lang="en"/>
              <a:t>accomplishment</a:t>
            </a:r>
            <a:r>
              <a:rPr lang="en"/>
              <a:t>. And, the game is easy to play and fun for the most part. </a:t>
            </a:r>
            <a:endParaRPr/>
          </a:p>
          <a:p>
            <a:pPr indent="0" lvl="0" marL="0" rtl="0" algn="l">
              <a:spcBef>
                <a:spcPts val="0"/>
              </a:spcBef>
              <a:spcAft>
                <a:spcPts val="0"/>
              </a:spcAft>
              <a:buNone/>
            </a:pPr>
            <a:r>
              <a:rPr lang="en"/>
              <a:t>Harvest Moon’s weaknesses are </a:t>
            </a:r>
            <a:r>
              <a:rPr lang="en"/>
              <a:t>repetitiveness of material once main material is completed. Mining is a pain. And, The parts of the game that are hard are very hard.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definitely think the game is worth purchasing if you have </a:t>
            </a:r>
            <a:r>
              <a:rPr lang="en"/>
              <a:t>something</a:t>
            </a:r>
            <a:r>
              <a:rPr lang="en"/>
              <a:t> to play it on. It is still great fun despite its </a:t>
            </a:r>
            <a:r>
              <a:rPr lang="en"/>
              <a:t>shortcomings</a:t>
            </a:r>
            <a:r>
              <a:rPr lang="en"/>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23.png"/><Relationship Id="rId5"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2.jpg"/><Relationship Id="rId5" Type="http://schemas.openxmlformats.org/officeDocument/2006/relationships/image" Target="../media/image18.png"/><Relationship Id="rId6"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5.png"/><Relationship Id="rId5" Type="http://schemas.openxmlformats.org/officeDocument/2006/relationships/image" Target="../media/image8.gif"/><Relationship Id="rId6" Type="http://schemas.openxmlformats.org/officeDocument/2006/relationships/image" Target="../media/image6.jpg"/><Relationship Id="rId7"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36600" y="2223825"/>
            <a:ext cx="8123100" cy="158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Harvest Moon: Friends of Mineral Town</a:t>
            </a:r>
            <a:endParaRPr/>
          </a:p>
        </p:txBody>
      </p:sp>
      <p:sp>
        <p:nvSpPr>
          <p:cNvPr id="60" name="Google Shape;60;p13"/>
          <p:cNvSpPr txBox="1"/>
          <p:nvPr>
            <p:ph idx="1" type="subTitle"/>
          </p:nvPr>
        </p:nvSpPr>
        <p:spPr>
          <a:xfrm>
            <a:off x="3505063" y="3897088"/>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Elise Ambriz</a:t>
            </a:r>
            <a:endParaRPr/>
          </a:p>
        </p:txBody>
      </p:sp>
      <p:pic>
        <p:nvPicPr>
          <p:cNvPr descr="Image result for harvest moon friends of mineral town home page" id="61" name="Google Shape;61;p13"/>
          <p:cNvPicPr preferRelativeResize="0"/>
          <p:nvPr/>
        </p:nvPicPr>
        <p:blipFill>
          <a:blip r:embed="rId3">
            <a:alphaModFix/>
          </a:blip>
          <a:stretch>
            <a:fillRect/>
          </a:stretch>
        </p:blipFill>
        <p:spPr>
          <a:xfrm>
            <a:off x="5620075" y="123475"/>
            <a:ext cx="3251400" cy="2171325"/>
          </a:xfrm>
          <a:prstGeom prst="rect">
            <a:avLst/>
          </a:prstGeom>
          <a:noFill/>
          <a:ln>
            <a:noFill/>
          </a:ln>
        </p:spPr>
      </p:pic>
      <p:pic>
        <p:nvPicPr>
          <p:cNvPr id="62" name="Google Shape;62;p13"/>
          <p:cNvPicPr preferRelativeResize="0"/>
          <p:nvPr/>
        </p:nvPicPr>
        <p:blipFill>
          <a:blip r:embed="rId4">
            <a:alphaModFix/>
          </a:blip>
          <a:stretch>
            <a:fillRect/>
          </a:stretch>
        </p:blipFill>
        <p:spPr>
          <a:xfrm>
            <a:off x="213378" y="162025"/>
            <a:ext cx="3539521" cy="2094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2" name="Shape 142"/>
        <p:cNvGrpSpPr/>
        <p:nvPr/>
      </p:nvGrpSpPr>
      <p:grpSpPr>
        <a:xfrm>
          <a:off x="0" y="0"/>
          <a:ext cx="0" cy="0"/>
          <a:chOff x="0" y="0"/>
          <a:chExt cx="0" cy="0"/>
        </a:xfrm>
      </p:grpSpPr>
      <p:sp>
        <p:nvSpPr>
          <p:cNvPr id="143" name="Google Shape;14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Summary			</a:t>
            </a:r>
            <a:r>
              <a:rPr lang="en" sz="2022">
                <a:solidFill>
                  <a:schemeClr val="lt1"/>
                </a:solidFill>
              </a:rPr>
              <a:t>How could it be improved?</a:t>
            </a:r>
            <a:endParaRPr sz="2022">
              <a:solidFill>
                <a:schemeClr val="lt1"/>
              </a:solidFill>
            </a:endParaRPr>
          </a:p>
        </p:txBody>
      </p:sp>
      <p:sp>
        <p:nvSpPr>
          <p:cNvPr id="144" name="Google Shape;14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lt1"/>
              </a:solidFill>
            </a:endParaRPr>
          </a:p>
          <a:p>
            <a:pPr indent="0" lvl="0" marL="0" rtl="0" algn="l">
              <a:spcBef>
                <a:spcPts val="1200"/>
              </a:spcBef>
              <a:spcAft>
                <a:spcPts val="1200"/>
              </a:spcAft>
              <a:buNone/>
            </a:pPr>
            <a:r>
              <a:t/>
            </a:r>
            <a:endParaRPr>
              <a:solidFill>
                <a:schemeClr val="lt1"/>
              </a:solidFill>
            </a:endParaRPr>
          </a:p>
        </p:txBody>
      </p:sp>
      <p:sp>
        <p:nvSpPr>
          <p:cNvPr id="145" name="Google Shape;14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4805" lvl="0" marL="457200" rtl="0" algn="l">
              <a:lnSpc>
                <a:spcPct val="200000"/>
              </a:lnSpc>
              <a:spcBef>
                <a:spcPts val="0"/>
              </a:spcBef>
              <a:spcAft>
                <a:spcPts val="0"/>
              </a:spcAft>
              <a:buClr>
                <a:schemeClr val="lt1"/>
              </a:buClr>
              <a:buSzPts val="1830"/>
              <a:buChar char="-"/>
            </a:pPr>
            <a:r>
              <a:rPr lang="en" sz="1829">
                <a:solidFill>
                  <a:schemeClr val="lt1"/>
                </a:solidFill>
              </a:rPr>
              <a:t>Fixing mining like Stardew Valley did</a:t>
            </a:r>
            <a:endParaRPr sz="1829">
              <a:solidFill>
                <a:schemeClr val="lt1"/>
              </a:solidFill>
            </a:endParaRPr>
          </a:p>
          <a:p>
            <a:pPr indent="-344805" lvl="0" marL="457200" rtl="0" algn="l">
              <a:lnSpc>
                <a:spcPct val="200000"/>
              </a:lnSpc>
              <a:spcBef>
                <a:spcPts val="0"/>
              </a:spcBef>
              <a:spcAft>
                <a:spcPts val="0"/>
              </a:spcAft>
              <a:buClr>
                <a:schemeClr val="lt1"/>
              </a:buClr>
              <a:buSzPts val="1830"/>
              <a:buChar char="-"/>
            </a:pPr>
            <a:r>
              <a:rPr lang="en" sz="1829">
                <a:solidFill>
                  <a:schemeClr val="lt1"/>
                </a:solidFill>
              </a:rPr>
              <a:t>Add some longer term lore</a:t>
            </a:r>
            <a:endParaRPr sz="1829">
              <a:solidFill>
                <a:schemeClr val="lt1"/>
              </a:solidFill>
            </a:endParaRPr>
          </a:p>
          <a:p>
            <a:pPr indent="-344805" lvl="0" marL="457200" rtl="0" algn="l">
              <a:lnSpc>
                <a:spcPct val="200000"/>
              </a:lnSpc>
              <a:spcBef>
                <a:spcPts val="0"/>
              </a:spcBef>
              <a:spcAft>
                <a:spcPts val="0"/>
              </a:spcAft>
              <a:buClr>
                <a:schemeClr val="lt1"/>
              </a:buClr>
              <a:buSzPts val="1830"/>
              <a:buChar char="-"/>
            </a:pPr>
            <a:r>
              <a:rPr lang="en" sz="1829">
                <a:solidFill>
                  <a:schemeClr val="lt1"/>
                </a:solidFill>
              </a:rPr>
              <a:t>Simplify the marriage process</a:t>
            </a:r>
            <a:endParaRPr sz="1829">
              <a:solidFill>
                <a:schemeClr val="lt1"/>
              </a:solidFill>
            </a:endParaRPr>
          </a:p>
          <a:p>
            <a:pPr indent="0" lvl="0" marL="0" rtl="0" algn="l">
              <a:lnSpc>
                <a:spcPct val="200000"/>
              </a:lnSpc>
              <a:spcBef>
                <a:spcPts val="1200"/>
              </a:spcBef>
              <a:spcAft>
                <a:spcPts val="0"/>
              </a:spcAft>
              <a:buNone/>
            </a:pPr>
            <a:r>
              <a:t/>
            </a:r>
            <a:endParaRPr sz="1829">
              <a:solidFill>
                <a:schemeClr val="lt1"/>
              </a:solidFill>
            </a:endParaRPr>
          </a:p>
          <a:p>
            <a:pPr indent="0" lvl="0" marL="0" rtl="0" algn="l">
              <a:lnSpc>
                <a:spcPct val="200000"/>
              </a:lnSpc>
              <a:spcBef>
                <a:spcPts val="1200"/>
              </a:spcBef>
              <a:spcAft>
                <a:spcPts val="0"/>
              </a:spcAft>
              <a:buSzPts val="935"/>
              <a:buNone/>
            </a:pPr>
            <a:r>
              <a:t/>
            </a:r>
            <a:endParaRPr sz="1829">
              <a:solidFill>
                <a:schemeClr val="lt1"/>
              </a:solidFill>
            </a:endParaRPr>
          </a:p>
          <a:p>
            <a:pPr indent="0" lvl="0" marL="0" rtl="0" algn="l">
              <a:lnSpc>
                <a:spcPct val="200000"/>
              </a:lnSpc>
              <a:spcBef>
                <a:spcPts val="1200"/>
              </a:spcBef>
              <a:spcAft>
                <a:spcPts val="1200"/>
              </a:spcAft>
              <a:buSzPts val="935"/>
              <a:buNone/>
            </a:pPr>
            <a:r>
              <a:t/>
            </a:r>
            <a:endParaRPr sz="1829">
              <a:solidFill>
                <a:schemeClr val="lt1"/>
              </a:solidFill>
            </a:endParaRPr>
          </a:p>
        </p:txBody>
      </p:sp>
      <p:pic>
        <p:nvPicPr>
          <p:cNvPr id="146" name="Google Shape;146;p22"/>
          <p:cNvPicPr preferRelativeResize="0"/>
          <p:nvPr/>
        </p:nvPicPr>
        <p:blipFill>
          <a:blip r:embed="rId3">
            <a:alphaModFix/>
          </a:blip>
          <a:stretch>
            <a:fillRect/>
          </a:stretch>
        </p:blipFill>
        <p:spPr>
          <a:xfrm>
            <a:off x="5841400" y="280325"/>
            <a:ext cx="3089000" cy="2018150"/>
          </a:xfrm>
          <a:prstGeom prst="rect">
            <a:avLst/>
          </a:prstGeom>
          <a:noFill/>
          <a:ln>
            <a:noFill/>
          </a:ln>
        </p:spPr>
      </p:pic>
      <p:pic>
        <p:nvPicPr>
          <p:cNvPr id="147" name="Google Shape;147;p22"/>
          <p:cNvPicPr preferRelativeResize="0"/>
          <p:nvPr/>
        </p:nvPicPr>
        <p:blipFill>
          <a:blip r:embed="rId4">
            <a:alphaModFix/>
          </a:blip>
          <a:stretch>
            <a:fillRect/>
          </a:stretch>
        </p:blipFill>
        <p:spPr>
          <a:xfrm>
            <a:off x="571775" y="2777867"/>
            <a:ext cx="3089000" cy="2059333"/>
          </a:xfrm>
          <a:prstGeom prst="rect">
            <a:avLst/>
          </a:prstGeom>
          <a:noFill/>
          <a:ln>
            <a:noFill/>
          </a:ln>
        </p:spPr>
      </p:pic>
      <p:pic>
        <p:nvPicPr>
          <p:cNvPr id="148" name="Google Shape;148;p22"/>
          <p:cNvPicPr preferRelativeResize="0"/>
          <p:nvPr/>
        </p:nvPicPr>
        <p:blipFill>
          <a:blip r:embed="rId5">
            <a:alphaModFix/>
          </a:blip>
          <a:stretch>
            <a:fillRect/>
          </a:stretch>
        </p:blipFill>
        <p:spPr>
          <a:xfrm>
            <a:off x="4684350" y="2571738"/>
            <a:ext cx="3089000" cy="20609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Basic Information</a:t>
            </a:r>
            <a:endParaRPr>
              <a:solidFill>
                <a:schemeClr val="lt1"/>
              </a:solidFill>
            </a:endParaRPr>
          </a:p>
        </p:txBody>
      </p:sp>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Company &amp; Author: Marvelous Interactive &amp; Miki Miyagi</a:t>
            </a:r>
            <a:endParaRPr>
              <a:solidFill>
                <a:schemeClr val="lt1"/>
              </a:solidFill>
            </a:endParaRPr>
          </a:p>
          <a:p>
            <a:pPr indent="0" lvl="0" marL="0" rtl="0" algn="l">
              <a:spcBef>
                <a:spcPts val="1200"/>
              </a:spcBef>
              <a:spcAft>
                <a:spcPts val="0"/>
              </a:spcAft>
              <a:buNone/>
            </a:pPr>
            <a:r>
              <a:rPr lang="en">
                <a:solidFill>
                  <a:schemeClr val="lt1"/>
                </a:solidFill>
              </a:rPr>
              <a:t>Type of Game: Farming/Simulation/Role-Playing</a:t>
            </a:r>
            <a:endParaRPr>
              <a:solidFill>
                <a:schemeClr val="lt1"/>
              </a:solidFill>
            </a:endParaRPr>
          </a:p>
          <a:p>
            <a:pPr indent="0" lvl="0" marL="0" rtl="0" algn="l">
              <a:spcBef>
                <a:spcPts val="1200"/>
              </a:spcBef>
              <a:spcAft>
                <a:spcPts val="0"/>
              </a:spcAft>
              <a:buNone/>
            </a:pPr>
            <a:r>
              <a:rPr lang="en">
                <a:solidFill>
                  <a:schemeClr val="lt1"/>
                </a:solidFill>
              </a:rPr>
              <a:t>Price: $20 - $40</a:t>
            </a:r>
            <a:endParaRPr>
              <a:solidFill>
                <a:schemeClr val="lt1"/>
              </a:solidFill>
            </a:endParaRPr>
          </a:p>
          <a:p>
            <a:pPr indent="0" lvl="0" marL="0" rtl="0" algn="l">
              <a:spcBef>
                <a:spcPts val="1200"/>
              </a:spcBef>
              <a:spcAft>
                <a:spcPts val="1200"/>
              </a:spcAft>
              <a:buNone/>
            </a:pPr>
            <a:r>
              <a:rPr lang="en">
                <a:solidFill>
                  <a:schemeClr val="lt1"/>
                </a:solidFill>
              </a:rPr>
              <a:t>Played On: Game Boy Advance, Nintendo DS Lite</a:t>
            </a:r>
            <a:endParaRPr>
              <a:solidFill>
                <a:schemeClr val="lt1"/>
              </a:solidFill>
            </a:endParaRPr>
          </a:p>
        </p:txBody>
      </p:sp>
      <p:pic>
        <p:nvPicPr>
          <p:cNvPr id="69" name="Google Shape;69;p14"/>
          <p:cNvPicPr preferRelativeResize="0"/>
          <p:nvPr/>
        </p:nvPicPr>
        <p:blipFill>
          <a:blip r:embed="rId3">
            <a:alphaModFix/>
          </a:blip>
          <a:stretch>
            <a:fillRect/>
          </a:stretch>
        </p:blipFill>
        <p:spPr>
          <a:xfrm>
            <a:off x="6230975" y="1017725"/>
            <a:ext cx="2762525" cy="1841675"/>
          </a:xfrm>
          <a:prstGeom prst="rect">
            <a:avLst/>
          </a:prstGeom>
          <a:noFill/>
          <a:ln>
            <a:noFill/>
          </a:ln>
        </p:spPr>
      </p:pic>
      <p:pic>
        <p:nvPicPr>
          <p:cNvPr id="70" name="Google Shape;70;p14"/>
          <p:cNvPicPr preferRelativeResize="0"/>
          <p:nvPr/>
        </p:nvPicPr>
        <p:blipFill>
          <a:blip r:embed="rId4">
            <a:alphaModFix/>
          </a:blip>
          <a:stretch>
            <a:fillRect/>
          </a:stretch>
        </p:blipFill>
        <p:spPr>
          <a:xfrm>
            <a:off x="3289075" y="3045896"/>
            <a:ext cx="2762525" cy="1841691"/>
          </a:xfrm>
          <a:prstGeom prst="rect">
            <a:avLst/>
          </a:prstGeom>
          <a:noFill/>
          <a:ln>
            <a:noFill/>
          </a:ln>
        </p:spPr>
      </p:pic>
      <p:pic>
        <p:nvPicPr>
          <p:cNvPr id="71" name="Google Shape;71;p14"/>
          <p:cNvPicPr preferRelativeResize="0"/>
          <p:nvPr/>
        </p:nvPicPr>
        <p:blipFill rotWithShape="1">
          <a:blip r:embed="rId5">
            <a:alphaModFix/>
          </a:blip>
          <a:srcRect b="0" l="13845" r="0" t="0"/>
          <a:stretch/>
        </p:blipFill>
        <p:spPr>
          <a:xfrm>
            <a:off x="311700" y="3045899"/>
            <a:ext cx="2833484" cy="1841675"/>
          </a:xfrm>
          <a:prstGeom prst="rect">
            <a:avLst/>
          </a:prstGeom>
          <a:noFill/>
          <a:ln>
            <a:noFill/>
          </a:ln>
        </p:spPr>
      </p:pic>
      <p:pic>
        <p:nvPicPr>
          <p:cNvPr id="72" name="Google Shape;72;p14"/>
          <p:cNvPicPr preferRelativeResize="0"/>
          <p:nvPr/>
        </p:nvPicPr>
        <p:blipFill>
          <a:blip r:embed="rId6">
            <a:alphaModFix/>
          </a:blip>
          <a:stretch>
            <a:fillRect/>
          </a:stretch>
        </p:blipFill>
        <p:spPr>
          <a:xfrm>
            <a:off x="6195500" y="3022250"/>
            <a:ext cx="2833475" cy="18889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6" name="Shape 76"/>
        <p:cNvGrpSpPr/>
        <p:nvPr/>
      </p:nvGrpSpPr>
      <p:grpSpPr>
        <a:xfrm>
          <a:off x="0" y="0"/>
          <a:ext cx="0" cy="0"/>
          <a:chOff x="0" y="0"/>
          <a:chExt cx="0" cy="0"/>
        </a:xfrm>
      </p:grpSpPr>
      <p:sp>
        <p:nvSpPr>
          <p:cNvPr id="77" name="Google Shape;7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Game Summary</a:t>
            </a:r>
            <a:endParaRPr>
              <a:solidFill>
                <a:schemeClr val="lt1"/>
              </a:solidFill>
            </a:endParaRPr>
          </a:p>
        </p:txBody>
      </p:sp>
      <p:sp>
        <p:nvSpPr>
          <p:cNvPr id="78" name="Google Shape;7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Storyline: Inherited farm from old friend</a:t>
            </a:r>
            <a:br>
              <a:rPr lang="en">
                <a:solidFill>
                  <a:schemeClr val="lt1"/>
                </a:solidFill>
              </a:rPr>
            </a:br>
            <a:r>
              <a:rPr lang="en">
                <a:solidFill>
                  <a:schemeClr val="lt1"/>
                </a:solidFill>
              </a:rPr>
              <a:t>Continues based upon the actions you take</a:t>
            </a:r>
            <a:endParaRPr>
              <a:solidFill>
                <a:schemeClr val="lt1"/>
              </a:solidFill>
            </a:endParaRPr>
          </a:p>
          <a:p>
            <a:pPr indent="0" lvl="0" marL="0" rtl="0" algn="l">
              <a:spcBef>
                <a:spcPts val="1200"/>
              </a:spcBef>
              <a:spcAft>
                <a:spcPts val="1200"/>
              </a:spcAft>
              <a:buNone/>
            </a:pPr>
            <a:r>
              <a:t/>
            </a:r>
            <a:endParaRPr>
              <a:solidFill>
                <a:schemeClr val="lt1"/>
              </a:solidFill>
            </a:endParaRPr>
          </a:p>
        </p:txBody>
      </p:sp>
      <p:pic>
        <p:nvPicPr>
          <p:cNvPr id="79" name="Google Shape;79;p15"/>
          <p:cNvPicPr preferRelativeResize="0"/>
          <p:nvPr/>
        </p:nvPicPr>
        <p:blipFill>
          <a:blip r:embed="rId3">
            <a:alphaModFix/>
          </a:blip>
          <a:stretch>
            <a:fillRect/>
          </a:stretch>
        </p:blipFill>
        <p:spPr>
          <a:xfrm>
            <a:off x="5660400" y="181825"/>
            <a:ext cx="3315401" cy="2076838"/>
          </a:xfrm>
          <a:prstGeom prst="rect">
            <a:avLst/>
          </a:prstGeom>
          <a:noFill/>
          <a:ln>
            <a:noFill/>
          </a:ln>
        </p:spPr>
      </p:pic>
      <p:pic>
        <p:nvPicPr>
          <p:cNvPr id="80" name="Google Shape;80;p15"/>
          <p:cNvPicPr preferRelativeResize="0"/>
          <p:nvPr/>
        </p:nvPicPr>
        <p:blipFill>
          <a:blip r:embed="rId4">
            <a:alphaModFix/>
          </a:blip>
          <a:stretch>
            <a:fillRect/>
          </a:stretch>
        </p:blipFill>
        <p:spPr>
          <a:xfrm>
            <a:off x="5660398" y="2571750"/>
            <a:ext cx="3315402" cy="2141725"/>
          </a:xfrm>
          <a:prstGeom prst="rect">
            <a:avLst/>
          </a:prstGeom>
          <a:noFill/>
          <a:ln>
            <a:noFill/>
          </a:ln>
        </p:spPr>
      </p:pic>
      <p:pic>
        <p:nvPicPr>
          <p:cNvPr id="81" name="Google Shape;81;p15"/>
          <p:cNvPicPr preferRelativeResize="0"/>
          <p:nvPr/>
        </p:nvPicPr>
        <p:blipFill>
          <a:blip r:embed="rId5">
            <a:alphaModFix/>
          </a:blip>
          <a:stretch>
            <a:fillRect/>
          </a:stretch>
        </p:blipFill>
        <p:spPr>
          <a:xfrm>
            <a:off x="882950" y="2258672"/>
            <a:ext cx="3629525" cy="2419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Game Summary: Game Play</a:t>
            </a:r>
            <a:endParaRPr>
              <a:solidFill>
                <a:schemeClr val="lt1"/>
              </a:solidFill>
            </a:endParaRPr>
          </a:p>
        </p:txBody>
      </p:sp>
      <p:sp>
        <p:nvSpPr>
          <p:cNvPr id="87" name="Google Shape;87;p16"/>
          <p:cNvSpPr txBox="1"/>
          <p:nvPr>
            <p:ph idx="1" type="body"/>
          </p:nvPr>
        </p:nvSpPr>
        <p:spPr>
          <a:xfrm>
            <a:off x="436075" y="1017725"/>
            <a:ext cx="1441800" cy="48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Farming</a:t>
            </a:r>
            <a:endParaRPr>
              <a:solidFill>
                <a:schemeClr val="lt1"/>
              </a:solidFill>
            </a:endParaRPr>
          </a:p>
          <a:p>
            <a:pPr indent="0" lvl="0" marL="0" rtl="0" algn="l">
              <a:spcBef>
                <a:spcPts val="1200"/>
              </a:spcBef>
              <a:spcAft>
                <a:spcPts val="1200"/>
              </a:spcAft>
              <a:buNone/>
            </a:pPr>
            <a:r>
              <a:t/>
            </a:r>
            <a:endParaRPr>
              <a:solidFill>
                <a:schemeClr val="lt1"/>
              </a:solidFill>
            </a:endParaRPr>
          </a:p>
        </p:txBody>
      </p:sp>
      <p:sp>
        <p:nvSpPr>
          <p:cNvPr id="88" name="Google Shape;88;p16"/>
          <p:cNvSpPr txBox="1"/>
          <p:nvPr>
            <p:ph idx="1" type="body"/>
          </p:nvPr>
        </p:nvSpPr>
        <p:spPr>
          <a:xfrm>
            <a:off x="3393225" y="1017725"/>
            <a:ext cx="1441800" cy="489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solidFill>
                  <a:schemeClr val="lt1"/>
                </a:solidFill>
              </a:rPr>
              <a:t>Fishing</a:t>
            </a:r>
            <a:endParaRPr>
              <a:solidFill>
                <a:schemeClr val="lt1"/>
              </a:solidFill>
            </a:endParaRPr>
          </a:p>
        </p:txBody>
      </p:sp>
      <p:sp>
        <p:nvSpPr>
          <p:cNvPr id="89" name="Google Shape;89;p16"/>
          <p:cNvSpPr txBox="1"/>
          <p:nvPr>
            <p:ph idx="1" type="body"/>
          </p:nvPr>
        </p:nvSpPr>
        <p:spPr>
          <a:xfrm>
            <a:off x="6350400" y="1017725"/>
            <a:ext cx="1441800" cy="48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Foraging</a:t>
            </a:r>
            <a:endParaRPr>
              <a:solidFill>
                <a:schemeClr val="lt1"/>
              </a:solidFill>
            </a:endParaRPr>
          </a:p>
          <a:p>
            <a:pPr indent="0" lvl="0" marL="0" rtl="0" algn="l">
              <a:spcBef>
                <a:spcPts val="1200"/>
              </a:spcBef>
              <a:spcAft>
                <a:spcPts val="1200"/>
              </a:spcAft>
              <a:buNone/>
            </a:pPr>
            <a:r>
              <a:t/>
            </a:r>
            <a:endParaRPr>
              <a:solidFill>
                <a:schemeClr val="lt1"/>
              </a:solidFill>
            </a:endParaRPr>
          </a:p>
        </p:txBody>
      </p:sp>
      <p:sp>
        <p:nvSpPr>
          <p:cNvPr id="90" name="Google Shape;90;p16"/>
          <p:cNvSpPr txBox="1"/>
          <p:nvPr>
            <p:ph idx="1" type="body"/>
          </p:nvPr>
        </p:nvSpPr>
        <p:spPr>
          <a:xfrm>
            <a:off x="592000" y="3503725"/>
            <a:ext cx="1441800" cy="48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Mining</a:t>
            </a:r>
            <a:endParaRPr>
              <a:solidFill>
                <a:schemeClr val="lt1"/>
              </a:solidFill>
            </a:endParaRPr>
          </a:p>
          <a:p>
            <a:pPr indent="0" lvl="0" marL="0" rtl="0" algn="l">
              <a:spcBef>
                <a:spcPts val="1200"/>
              </a:spcBef>
              <a:spcAft>
                <a:spcPts val="1200"/>
              </a:spcAft>
              <a:buNone/>
            </a:pPr>
            <a:r>
              <a:t/>
            </a:r>
            <a:endParaRPr>
              <a:solidFill>
                <a:schemeClr val="lt1"/>
              </a:solidFill>
            </a:endParaRPr>
          </a:p>
        </p:txBody>
      </p:sp>
      <p:sp>
        <p:nvSpPr>
          <p:cNvPr id="91" name="Google Shape;91;p16"/>
          <p:cNvSpPr txBox="1"/>
          <p:nvPr>
            <p:ph idx="1" type="body"/>
          </p:nvPr>
        </p:nvSpPr>
        <p:spPr>
          <a:xfrm>
            <a:off x="7516625" y="3503725"/>
            <a:ext cx="1695900" cy="95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Building </a:t>
            </a:r>
            <a:endParaRPr>
              <a:solidFill>
                <a:schemeClr val="lt1"/>
              </a:solidFill>
            </a:endParaRPr>
          </a:p>
          <a:p>
            <a:pPr indent="0" lvl="0" marL="0" rtl="0" algn="l">
              <a:spcBef>
                <a:spcPts val="1200"/>
              </a:spcBef>
              <a:spcAft>
                <a:spcPts val="0"/>
              </a:spcAft>
              <a:buNone/>
            </a:pPr>
            <a:r>
              <a:rPr lang="en">
                <a:solidFill>
                  <a:schemeClr val="lt1"/>
                </a:solidFill>
              </a:rPr>
              <a:t>Relationships</a:t>
            </a:r>
            <a:endParaRPr>
              <a:solidFill>
                <a:schemeClr val="lt1"/>
              </a:solidFill>
            </a:endParaRPr>
          </a:p>
          <a:p>
            <a:pPr indent="0" lvl="0" marL="0" rtl="0" algn="l">
              <a:spcBef>
                <a:spcPts val="1200"/>
              </a:spcBef>
              <a:spcAft>
                <a:spcPts val="1200"/>
              </a:spcAft>
              <a:buNone/>
            </a:pPr>
            <a:r>
              <a:t/>
            </a:r>
            <a:endParaRPr>
              <a:solidFill>
                <a:schemeClr val="lt1"/>
              </a:solidFill>
            </a:endParaRPr>
          </a:p>
        </p:txBody>
      </p:sp>
      <p:pic>
        <p:nvPicPr>
          <p:cNvPr id="92" name="Google Shape;92;p16"/>
          <p:cNvPicPr preferRelativeResize="0"/>
          <p:nvPr/>
        </p:nvPicPr>
        <p:blipFill>
          <a:blip r:embed="rId3">
            <a:alphaModFix/>
          </a:blip>
          <a:stretch>
            <a:fillRect/>
          </a:stretch>
        </p:blipFill>
        <p:spPr>
          <a:xfrm>
            <a:off x="436100" y="1453750"/>
            <a:ext cx="2466599" cy="1685600"/>
          </a:xfrm>
          <a:prstGeom prst="rect">
            <a:avLst/>
          </a:prstGeom>
          <a:noFill/>
          <a:ln>
            <a:noFill/>
          </a:ln>
        </p:spPr>
      </p:pic>
      <p:pic>
        <p:nvPicPr>
          <p:cNvPr id="93" name="Google Shape;93;p16"/>
          <p:cNvPicPr preferRelativeResize="0"/>
          <p:nvPr/>
        </p:nvPicPr>
        <p:blipFill>
          <a:blip r:embed="rId4">
            <a:alphaModFix/>
          </a:blip>
          <a:stretch>
            <a:fillRect/>
          </a:stretch>
        </p:blipFill>
        <p:spPr>
          <a:xfrm>
            <a:off x="3374975" y="1435954"/>
            <a:ext cx="2562212" cy="1721196"/>
          </a:xfrm>
          <a:prstGeom prst="rect">
            <a:avLst/>
          </a:prstGeom>
          <a:noFill/>
          <a:ln>
            <a:noFill/>
          </a:ln>
        </p:spPr>
      </p:pic>
      <p:pic>
        <p:nvPicPr>
          <p:cNvPr id="94" name="Google Shape;94;p16"/>
          <p:cNvPicPr preferRelativeResize="0"/>
          <p:nvPr/>
        </p:nvPicPr>
        <p:blipFill rotWithShape="1">
          <a:blip r:embed="rId5">
            <a:alphaModFix/>
          </a:blip>
          <a:srcRect b="-12019" l="0" r="-12019" t="0"/>
          <a:stretch/>
        </p:blipFill>
        <p:spPr>
          <a:xfrm>
            <a:off x="6273950" y="1435938"/>
            <a:ext cx="2870062" cy="1913375"/>
          </a:xfrm>
          <a:prstGeom prst="rect">
            <a:avLst/>
          </a:prstGeom>
          <a:noFill/>
          <a:ln>
            <a:noFill/>
          </a:ln>
        </p:spPr>
      </p:pic>
      <p:pic>
        <p:nvPicPr>
          <p:cNvPr id="95" name="Google Shape;95;p16"/>
          <p:cNvPicPr preferRelativeResize="0"/>
          <p:nvPr/>
        </p:nvPicPr>
        <p:blipFill rotWithShape="1">
          <a:blip r:embed="rId6">
            <a:alphaModFix/>
          </a:blip>
          <a:srcRect b="5908" l="0" r="0" t="5908"/>
          <a:stretch/>
        </p:blipFill>
        <p:spPr>
          <a:xfrm>
            <a:off x="1681625" y="3247675"/>
            <a:ext cx="2602393" cy="1721200"/>
          </a:xfrm>
          <a:prstGeom prst="rect">
            <a:avLst/>
          </a:prstGeom>
          <a:noFill/>
          <a:ln>
            <a:noFill/>
          </a:ln>
        </p:spPr>
      </p:pic>
      <p:pic>
        <p:nvPicPr>
          <p:cNvPr descr="See the source image" id="96" name="Google Shape;96;p16"/>
          <p:cNvPicPr preferRelativeResize="0"/>
          <p:nvPr/>
        </p:nvPicPr>
        <p:blipFill>
          <a:blip r:embed="rId7">
            <a:alphaModFix/>
          </a:blip>
          <a:stretch>
            <a:fillRect/>
          </a:stretch>
        </p:blipFill>
        <p:spPr>
          <a:xfrm>
            <a:off x="4914225" y="3247975"/>
            <a:ext cx="2602400" cy="17205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Game Summary</a:t>
            </a:r>
            <a:endParaRPr>
              <a:solidFill>
                <a:schemeClr val="lt1"/>
              </a:solidFill>
            </a:endParaRPr>
          </a:p>
        </p:txBody>
      </p:sp>
      <p:sp>
        <p:nvSpPr>
          <p:cNvPr id="102" name="Google Shape;102;p17"/>
          <p:cNvSpPr txBox="1"/>
          <p:nvPr>
            <p:ph idx="1" type="body"/>
          </p:nvPr>
        </p:nvSpPr>
        <p:spPr>
          <a:xfrm>
            <a:off x="311700" y="1149000"/>
            <a:ext cx="2238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L Key: whistle</a:t>
            </a:r>
            <a:endParaRPr>
              <a:solidFill>
                <a:schemeClr val="lt1"/>
              </a:solidFill>
            </a:endParaRPr>
          </a:p>
          <a:p>
            <a:pPr indent="0" lvl="0" marL="0" rtl="0" algn="l">
              <a:spcBef>
                <a:spcPts val="1200"/>
              </a:spcBef>
              <a:spcAft>
                <a:spcPts val="0"/>
              </a:spcAft>
              <a:buNone/>
            </a:pPr>
            <a:r>
              <a:rPr lang="en">
                <a:solidFill>
                  <a:schemeClr val="lt1"/>
                </a:solidFill>
              </a:rPr>
              <a:t>Standard U,R,D,L</a:t>
            </a:r>
            <a:endParaRPr>
              <a:solidFill>
                <a:schemeClr val="lt1"/>
              </a:solidFill>
            </a:endParaRPr>
          </a:p>
          <a:p>
            <a:pPr indent="0" lvl="0" marL="0" rtl="0" algn="l">
              <a:spcBef>
                <a:spcPts val="1200"/>
              </a:spcBef>
              <a:spcAft>
                <a:spcPts val="0"/>
              </a:spcAft>
              <a:buNone/>
            </a:pPr>
            <a:r>
              <a:rPr lang="en">
                <a:solidFill>
                  <a:schemeClr val="lt1"/>
                </a:solidFill>
              </a:rPr>
              <a:t>L Key + B Key: swaps tools </a:t>
            </a:r>
            <a:endParaRPr>
              <a:solidFill>
                <a:schemeClr val="lt1"/>
              </a:solidFill>
            </a:endParaRPr>
          </a:p>
          <a:p>
            <a:pPr indent="0" lvl="0" marL="0" rtl="0" algn="l">
              <a:spcBef>
                <a:spcPts val="1200"/>
              </a:spcBef>
              <a:spcAft>
                <a:spcPts val="1200"/>
              </a:spcAft>
              <a:buNone/>
            </a:pPr>
            <a:r>
              <a:rPr lang="en">
                <a:solidFill>
                  <a:schemeClr val="lt1"/>
                </a:solidFill>
              </a:rPr>
              <a:t>L Key + A Key: eat food</a:t>
            </a:r>
            <a:endParaRPr>
              <a:solidFill>
                <a:schemeClr val="lt1"/>
              </a:solidFill>
            </a:endParaRPr>
          </a:p>
        </p:txBody>
      </p:sp>
      <p:sp>
        <p:nvSpPr>
          <p:cNvPr id="103" name="Google Shape;103;p17"/>
          <p:cNvSpPr txBox="1"/>
          <p:nvPr>
            <p:ph idx="1" type="body"/>
          </p:nvPr>
        </p:nvSpPr>
        <p:spPr>
          <a:xfrm>
            <a:off x="7168475" y="1149000"/>
            <a:ext cx="1975500" cy="403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A Key: Pick Up &amp; Put Down Items</a:t>
            </a:r>
            <a:endParaRPr>
              <a:solidFill>
                <a:schemeClr val="lt1"/>
              </a:solidFill>
            </a:endParaRPr>
          </a:p>
          <a:p>
            <a:pPr indent="0" lvl="0" marL="0" rtl="0" algn="l">
              <a:spcBef>
                <a:spcPts val="1200"/>
              </a:spcBef>
              <a:spcAft>
                <a:spcPts val="0"/>
              </a:spcAft>
              <a:buNone/>
            </a:pPr>
            <a:r>
              <a:rPr lang="en">
                <a:solidFill>
                  <a:schemeClr val="lt1"/>
                </a:solidFill>
              </a:rPr>
              <a:t>B Key: use a tool</a:t>
            </a:r>
            <a:endParaRPr>
              <a:solidFill>
                <a:schemeClr val="lt1"/>
              </a:solidFill>
            </a:endParaRPr>
          </a:p>
          <a:p>
            <a:pPr indent="0" lvl="0" marL="0" rtl="0" algn="l">
              <a:spcBef>
                <a:spcPts val="1200"/>
              </a:spcBef>
              <a:spcAft>
                <a:spcPts val="0"/>
              </a:spcAft>
              <a:buNone/>
            </a:pPr>
            <a:r>
              <a:rPr lang="en">
                <a:solidFill>
                  <a:schemeClr val="lt1"/>
                </a:solidFill>
              </a:rPr>
              <a:t>Start Button: see menu</a:t>
            </a:r>
            <a:endParaRPr>
              <a:solidFill>
                <a:schemeClr val="lt1"/>
              </a:solidFill>
            </a:endParaRPr>
          </a:p>
          <a:p>
            <a:pPr indent="0" lvl="0" marL="0" rtl="0" algn="l">
              <a:spcBef>
                <a:spcPts val="1200"/>
              </a:spcBef>
              <a:spcAft>
                <a:spcPts val="1200"/>
              </a:spcAft>
              <a:buNone/>
            </a:pPr>
            <a:r>
              <a:rPr lang="en">
                <a:solidFill>
                  <a:schemeClr val="lt1"/>
                </a:solidFill>
              </a:rPr>
              <a:t>R Key: </a:t>
            </a:r>
            <a:r>
              <a:rPr lang="en">
                <a:solidFill>
                  <a:schemeClr val="lt1"/>
                </a:solidFill>
              </a:rPr>
              <a:t>opposite</a:t>
            </a:r>
            <a:r>
              <a:rPr lang="en">
                <a:solidFill>
                  <a:schemeClr val="lt1"/>
                </a:solidFill>
              </a:rPr>
              <a:t> of defaulted speed (walk/run)</a:t>
            </a:r>
            <a:endParaRPr>
              <a:solidFill>
                <a:schemeClr val="lt1"/>
              </a:solidFill>
            </a:endParaRPr>
          </a:p>
        </p:txBody>
      </p:sp>
      <p:pic>
        <p:nvPicPr>
          <p:cNvPr id="104" name="Google Shape;104;p17"/>
          <p:cNvPicPr preferRelativeResize="0"/>
          <p:nvPr/>
        </p:nvPicPr>
        <p:blipFill>
          <a:blip r:embed="rId3">
            <a:alphaModFix/>
          </a:blip>
          <a:stretch>
            <a:fillRect/>
          </a:stretch>
        </p:blipFill>
        <p:spPr>
          <a:xfrm>
            <a:off x="2745675" y="571150"/>
            <a:ext cx="4227737" cy="4397642"/>
          </a:xfrm>
          <a:prstGeom prst="rect">
            <a:avLst/>
          </a:prstGeom>
          <a:noFill/>
          <a:ln>
            <a:noFill/>
          </a:ln>
        </p:spPr>
      </p:pic>
      <p:pic>
        <p:nvPicPr>
          <p:cNvPr id="105" name="Google Shape;105;p17"/>
          <p:cNvPicPr preferRelativeResize="0"/>
          <p:nvPr/>
        </p:nvPicPr>
        <p:blipFill>
          <a:blip r:embed="rId4">
            <a:alphaModFix/>
          </a:blip>
          <a:stretch>
            <a:fillRect/>
          </a:stretch>
        </p:blipFill>
        <p:spPr>
          <a:xfrm>
            <a:off x="3740088" y="864400"/>
            <a:ext cx="2238900" cy="1574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 name="Shape 109"/>
        <p:cNvGrpSpPr/>
        <p:nvPr/>
      </p:nvGrpSpPr>
      <p:grpSpPr>
        <a:xfrm>
          <a:off x="0" y="0"/>
          <a:ext cx="0" cy="0"/>
          <a:chOff x="0" y="0"/>
          <a:chExt cx="0" cy="0"/>
        </a:xfrm>
      </p:grpSpPr>
      <p:sp>
        <p:nvSpPr>
          <p:cNvPr id="110" name="Google Shape;11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Game Review	</a:t>
            </a:r>
            <a:r>
              <a:rPr lang="en" sz="1800">
                <a:solidFill>
                  <a:schemeClr val="lt1"/>
                </a:solidFill>
              </a:rPr>
              <a:t>What is good (fun) about the game? Why</a:t>
            </a:r>
            <a:endParaRPr>
              <a:solidFill>
                <a:schemeClr val="lt1"/>
              </a:solidFill>
            </a:endParaRPr>
          </a:p>
        </p:txBody>
      </p:sp>
      <p:sp>
        <p:nvSpPr>
          <p:cNvPr id="111" name="Google Shape;11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4805" lvl="0" marL="457200" rtl="0" algn="l">
              <a:lnSpc>
                <a:spcPct val="200000"/>
              </a:lnSpc>
              <a:spcBef>
                <a:spcPts val="0"/>
              </a:spcBef>
              <a:spcAft>
                <a:spcPts val="0"/>
              </a:spcAft>
              <a:buClr>
                <a:schemeClr val="lt1"/>
              </a:buClr>
              <a:buSzPts val="1830"/>
              <a:buChar char="-"/>
            </a:pPr>
            <a:r>
              <a:rPr lang="en" sz="1829">
                <a:solidFill>
                  <a:schemeClr val="lt1"/>
                </a:solidFill>
              </a:rPr>
              <a:t>Freedom</a:t>
            </a:r>
            <a:endParaRPr sz="1829">
              <a:solidFill>
                <a:schemeClr val="lt1"/>
              </a:solidFill>
            </a:endParaRPr>
          </a:p>
          <a:p>
            <a:pPr indent="-344805" lvl="0" marL="457200" rtl="0" algn="l">
              <a:lnSpc>
                <a:spcPct val="200000"/>
              </a:lnSpc>
              <a:spcBef>
                <a:spcPts val="0"/>
              </a:spcBef>
              <a:spcAft>
                <a:spcPts val="0"/>
              </a:spcAft>
              <a:buClr>
                <a:schemeClr val="lt1"/>
              </a:buClr>
              <a:buSzPts val="1830"/>
              <a:buChar char="-"/>
            </a:pPr>
            <a:r>
              <a:rPr lang="en" sz="1829">
                <a:solidFill>
                  <a:schemeClr val="lt1"/>
                </a:solidFill>
              </a:rPr>
              <a:t>Characters and Lore </a:t>
            </a:r>
            <a:endParaRPr sz="1829">
              <a:solidFill>
                <a:schemeClr val="lt1"/>
              </a:solidFill>
            </a:endParaRPr>
          </a:p>
          <a:p>
            <a:pPr indent="-344805" lvl="0" marL="457200" rtl="0" algn="l">
              <a:lnSpc>
                <a:spcPct val="200000"/>
              </a:lnSpc>
              <a:spcBef>
                <a:spcPts val="0"/>
              </a:spcBef>
              <a:spcAft>
                <a:spcPts val="0"/>
              </a:spcAft>
              <a:buClr>
                <a:schemeClr val="lt1"/>
              </a:buClr>
              <a:buSzPts val="1830"/>
              <a:buChar char="-"/>
            </a:pPr>
            <a:r>
              <a:rPr lang="en" sz="1829">
                <a:solidFill>
                  <a:schemeClr val="lt1"/>
                </a:solidFill>
              </a:rPr>
              <a:t>Aesthetic / Decorating</a:t>
            </a:r>
            <a:endParaRPr sz="1829">
              <a:solidFill>
                <a:schemeClr val="lt1"/>
              </a:solidFill>
            </a:endParaRPr>
          </a:p>
          <a:p>
            <a:pPr indent="-344805" lvl="0" marL="457200" rtl="0" algn="l">
              <a:lnSpc>
                <a:spcPct val="200000"/>
              </a:lnSpc>
              <a:spcBef>
                <a:spcPts val="0"/>
              </a:spcBef>
              <a:spcAft>
                <a:spcPts val="0"/>
              </a:spcAft>
              <a:buClr>
                <a:schemeClr val="lt1"/>
              </a:buClr>
              <a:buSzPts val="1830"/>
              <a:buChar char="-"/>
            </a:pPr>
            <a:r>
              <a:rPr lang="en" sz="1829">
                <a:solidFill>
                  <a:schemeClr val="lt1"/>
                </a:solidFill>
              </a:rPr>
              <a:t>Animals</a:t>
            </a:r>
            <a:endParaRPr sz="1829">
              <a:solidFill>
                <a:schemeClr val="lt1"/>
              </a:solidFill>
            </a:endParaRPr>
          </a:p>
          <a:p>
            <a:pPr indent="-344805" lvl="0" marL="457200" rtl="0" algn="l">
              <a:lnSpc>
                <a:spcPct val="200000"/>
              </a:lnSpc>
              <a:spcBef>
                <a:spcPts val="0"/>
              </a:spcBef>
              <a:spcAft>
                <a:spcPts val="0"/>
              </a:spcAft>
              <a:buClr>
                <a:schemeClr val="lt1"/>
              </a:buClr>
              <a:buSzPts val="1830"/>
              <a:buChar char="-"/>
            </a:pPr>
            <a:r>
              <a:rPr lang="en" sz="1829">
                <a:solidFill>
                  <a:schemeClr val="lt1"/>
                </a:solidFill>
              </a:rPr>
              <a:t>A Sense of Accomplishment</a:t>
            </a:r>
            <a:endParaRPr sz="1829">
              <a:solidFill>
                <a:schemeClr val="lt1"/>
              </a:solidFill>
            </a:endParaRPr>
          </a:p>
          <a:p>
            <a:pPr indent="0" lvl="0" marL="0" rtl="0" algn="l">
              <a:lnSpc>
                <a:spcPct val="200000"/>
              </a:lnSpc>
              <a:spcBef>
                <a:spcPts val="1200"/>
              </a:spcBef>
              <a:spcAft>
                <a:spcPts val="0"/>
              </a:spcAft>
              <a:buSzPts val="935"/>
              <a:buNone/>
            </a:pPr>
            <a:r>
              <a:t/>
            </a:r>
            <a:endParaRPr sz="1829">
              <a:solidFill>
                <a:schemeClr val="lt1"/>
              </a:solidFill>
            </a:endParaRPr>
          </a:p>
          <a:p>
            <a:pPr indent="0" lvl="0" marL="0" rtl="0" algn="l">
              <a:lnSpc>
                <a:spcPct val="200000"/>
              </a:lnSpc>
              <a:spcBef>
                <a:spcPts val="1200"/>
              </a:spcBef>
              <a:spcAft>
                <a:spcPts val="1200"/>
              </a:spcAft>
              <a:buSzPts val="935"/>
              <a:buNone/>
            </a:pPr>
            <a:r>
              <a:t/>
            </a:r>
            <a:endParaRPr sz="1829">
              <a:solidFill>
                <a:schemeClr val="lt1"/>
              </a:solidFill>
            </a:endParaRPr>
          </a:p>
        </p:txBody>
      </p:sp>
      <p:pic>
        <p:nvPicPr>
          <p:cNvPr id="112" name="Google Shape;112;p18"/>
          <p:cNvPicPr preferRelativeResize="0"/>
          <p:nvPr/>
        </p:nvPicPr>
        <p:blipFill>
          <a:blip r:embed="rId3">
            <a:alphaModFix/>
          </a:blip>
          <a:stretch>
            <a:fillRect/>
          </a:stretch>
        </p:blipFill>
        <p:spPr>
          <a:xfrm>
            <a:off x="4442775" y="1152475"/>
            <a:ext cx="4083000" cy="272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6" name="Shape 116"/>
        <p:cNvGrpSpPr/>
        <p:nvPr/>
      </p:nvGrpSpPr>
      <p:grpSpPr>
        <a:xfrm>
          <a:off x="0" y="0"/>
          <a:ext cx="0" cy="0"/>
          <a:chOff x="0" y="0"/>
          <a:chExt cx="0" cy="0"/>
        </a:xfrm>
      </p:grpSpPr>
      <p:sp>
        <p:nvSpPr>
          <p:cNvPr id="117" name="Google Shape;11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Game Review	</a:t>
            </a:r>
            <a:r>
              <a:rPr lang="en" sz="1800">
                <a:solidFill>
                  <a:schemeClr val="lt1"/>
                </a:solidFill>
              </a:rPr>
              <a:t>What is bad (not fun) about the game?</a:t>
            </a:r>
            <a:endParaRPr>
              <a:solidFill>
                <a:schemeClr val="lt1"/>
              </a:solidFill>
            </a:endParaRPr>
          </a:p>
        </p:txBody>
      </p:sp>
      <p:sp>
        <p:nvSpPr>
          <p:cNvPr id="118" name="Google Shape;118;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lt1"/>
              </a:solidFill>
            </a:endParaRPr>
          </a:p>
          <a:p>
            <a:pPr indent="0" lvl="0" marL="0" rtl="0" algn="l">
              <a:spcBef>
                <a:spcPts val="1200"/>
              </a:spcBef>
              <a:spcAft>
                <a:spcPts val="1200"/>
              </a:spcAft>
              <a:buNone/>
            </a:pPr>
            <a:r>
              <a:t/>
            </a:r>
            <a:endParaRPr>
              <a:solidFill>
                <a:schemeClr val="lt1"/>
              </a:solidFill>
            </a:endParaRPr>
          </a:p>
        </p:txBody>
      </p:sp>
      <p:sp>
        <p:nvSpPr>
          <p:cNvPr id="119" name="Google Shape;119;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4805" lvl="0" marL="457200" rtl="0" algn="l">
              <a:lnSpc>
                <a:spcPct val="200000"/>
              </a:lnSpc>
              <a:spcBef>
                <a:spcPts val="0"/>
              </a:spcBef>
              <a:spcAft>
                <a:spcPts val="0"/>
              </a:spcAft>
              <a:buClr>
                <a:schemeClr val="lt1"/>
              </a:buClr>
              <a:buSzPts val="1830"/>
              <a:buChar char="-"/>
            </a:pPr>
            <a:r>
              <a:rPr lang="en" sz="1829">
                <a:solidFill>
                  <a:schemeClr val="lt1"/>
                </a:solidFill>
              </a:rPr>
              <a:t>Runs out of lore</a:t>
            </a:r>
            <a:endParaRPr sz="1829">
              <a:solidFill>
                <a:schemeClr val="lt1"/>
              </a:solidFill>
            </a:endParaRPr>
          </a:p>
          <a:p>
            <a:pPr indent="-344805" lvl="0" marL="457200" rtl="0" algn="l">
              <a:lnSpc>
                <a:spcPct val="200000"/>
              </a:lnSpc>
              <a:spcBef>
                <a:spcPts val="0"/>
              </a:spcBef>
              <a:spcAft>
                <a:spcPts val="0"/>
              </a:spcAft>
              <a:buClr>
                <a:schemeClr val="lt1"/>
              </a:buClr>
              <a:buSzPts val="1830"/>
              <a:buChar char="-"/>
            </a:pPr>
            <a:r>
              <a:rPr lang="en" sz="1829">
                <a:solidFill>
                  <a:schemeClr val="lt1"/>
                </a:solidFill>
              </a:rPr>
              <a:t>Runs out of stuff to work for</a:t>
            </a:r>
            <a:endParaRPr sz="1829">
              <a:solidFill>
                <a:schemeClr val="lt1"/>
              </a:solidFill>
            </a:endParaRPr>
          </a:p>
          <a:p>
            <a:pPr indent="-344805" lvl="0" marL="457200" rtl="0" algn="l">
              <a:lnSpc>
                <a:spcPct val="200000"/>
              </a:lnSpc>
              <a:spcBef>
                <a:spcPts val="0"/>
              </a:spcBef>
              <a:spcAft>
                <a:spcPts val="0"/>
              </a:spcAft>
              <a:buClr>
                <a:schemeClr val="lt1"/>
              </a:buClr>
              <a:buSzPts val="1830"/>
              <a:buChar char="-"/>
            </a:pPr>
            <a:r>
              <a:rPr lang="en" sz="1829">
                <a:solidFill>
                  <a:schemeClr val="lt1"/>
                </a:solidFill>
              </a:rPr>
              <a:t>50 years post marriage to “finish”</a:t>
            </a:r>
            <a:endParaRPr sz="1829">
              <a:solidFill>
                <a:schemeClr val="lt1"/>
              </a:solidFill>
            </a:endParaRPr>
          </a:p>
          <a:p>
            <a:pPr indent="-344805" lvl="0" marL="457200" rtl="0" algn="l">
              <a:lnSpc>
                <a:spcPct val="200000"/>
              </a:lnSpc>
              <a:spcBef>
                <a:spcPts val="0"/>
              </a:spcBef>
              <a:spcAft>
                <a:spcPts val="0"/>
              </a:spcAft>
              <a:buClr>
                <a:schemeClr val="lt1"/>
              </a:buClr>
              <a:buSzPts val="1830"/>
              <a:buChar char="-"/>
            </a:pPr>
            <a:r>
              <a:rPr lang="en" sz="1829">
                <a:solidFill>
                  <a:schemeClr val="lt1"/>
                </a:solidFill>
              </a:rPr>
              <a:t>Getting married is hard!</a:t>
            </a:r>
            <a:endParaRPr sz="1829">
              <a:solidFill>
                <a:schemeClr val="lt1"/>
              </a:solidFill>
            </a:endParaRPr>
          </a:p>
          <a:p>
            <a:pPr indent="-344805" lvl="0" marL="457200" rtl="0" algn="l">
              <a:lnSpc>
                <a:spcPct val="200000"/>
              </a:lnSpc>
              <a:spcBef>
                <a:spcPts val="0"/>
              </a:spcBef>
              <a:spcAft>
                <a:spcPts val="0"/>
              </a:spcAft>
              <a:buClr>
                <a:schemeClr val="lt1"/>
              </a:buClr>
              <a:buSzPts val="1830"/>
              <a:buChar char="-"/>
            </a:pPr>
            <a:r>
              <a:rPr lang="en" sz="1829">
                <a:solidFill>
                  <a:schemeClr val="lt1"/>
                </a:solidFill>
              </a:rPr>
              <a:t>Mining is boring</a:t>
            </a:r>
            <a:endParaRPr sz="1829">
              <a:solidFill>
                <a:schemeClr val="lt1"/>
              </a:solidFill>
            </a:endParaRPr>
          </a:p>
          <a:p>
            <a:pPr indent="0" lvl="0" marL="0" rtl="0" algn="l">
              <a:lnSpc>
                <a:spcPct val="200000"/>
              </a:lnSpc>
              <a:spcBef>
                <a:spcPts val="1200"/>
              </a:spcBef>
              <a:spcAft>
                <a:spcPts val="0"/>
              </a:spcAft>
              <a:buSzPts val="935"/>
              <a:buNone/>
            </a:pPr>
            <a:r>
              <a:t/>
            </a:r>
            <a:endParaRPr sz="1829">
              <a:solidFill>
                <a:schemeClr val="lt1"/>
              </a:solidFill>
            </a:endParaRPr>
          </a:p>
          <a:p>
            <a:pPr indent="0" lvl="0" marL="0" rtl="0" algn="l">
              <a:lnSpc>
                <a:spcPct val="200000"/>
              </a:lnSpc>
              <a:spcBef>
                <a:spcPts val="1200"/>
              </a:spcBef>
              <a:spcAft>
                <a:spcPts val="1200"/>
              </a:spcAft>
              <a:buSzPts val="935"/>
              <a:buNone/>
            </a:pPr>
            <a:r>
              <a:t/>
            </a:r>
            <a:endParaRPr sz="1829">
              <a:solidFill>
                <a:schemeClr val="lt1"/>
              </a:solidFill>
            </a:endParaRPr>
          </a:p>
        </p:txBody>
      </p:sp>
      <p:pic>
        <p:nvPicPr>
          <p:cNvPr id="120" name="Google Shape;120;p19"/>
          <p:cNvPicPr preferRelativeResize="0"/>
          <p:nvPr/>
        </p:nvPicPr>
        <p:blipFill>
          <a:blip r:embed="rId3">
            <a:alphaModFix/>
          </a:blip>
          <a:stretch>
            <a:fillRect/>
          </a:stretch>
        </p:blipFill>
        <p:spPr>
          <a:xfrm>
            <a:off x="6320750" y="134900"/>
            <a:ext cx="2647100" cy="1759800"/>
          </a:xfrm>
          <a:prstGeom prst="rect">
            <a:avLst/>
          </a:prstGeom>
          <a:noFill/>
          <a:ln>
            <a:noFill/>
          </a:ln>
        </p:spPr>
      </p:pic>
      <p:pic>
        <p:nvPicPr>
          <p:cNvPr id="121" name="Google Shape;121;p19"/>
          <p:cNvPicPr preferRelativeResize="0"/>
          <p:nvPr/>
        </p:nvPicPr>
        <p:blipFill>
          <a:blip r:embed="rId4">
            <a:alphaModFix/>
          </a:blip>
          <a:stretch>
            <a:fillRect/>
          </a:stretch>
        </p:blipFill>
        <p:spPr>
          <a:xfrm>
            <a:off x="6320750" y="3111350"/>
            <a:ext cx="2647100" cy="17647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Game Review</a:t>
            </a:r>
            <a:endParaRPr>
              <a:solidFill>
                <a:schemeClr val="lt1"/>
              </a:solidFill>
            </a:endParaRPr>
          </a:p>
        </p:txBody>
      </p:sp>
      <p:sp>
        <p:nvSpPr>
          <p:cNvPr id="127" name="Google Shape;127;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lt1"/>
              </a:solidFill>
            </a:endParaRPr>
          </a:p>
          <a:p>
            <a:pPr indent="0" lvl="0" marL="0" rtl="0" algn="l">
              <a:spcBef>
                <a:spcPts val="1200"/>
              </a:spcBef>
              <a:spcAft>
                <a:spcPts val="1200"/>
              </a:spcAft>
              <a:buNone/>
            </a:pPr>
            <a:r>
              <a:t/>
            </a:r>
            <a:endParaRPr>
              <a:solidFill>
                <a:schemeClr val="lt1"/>
              </a:solidFill>
            </a:endParaRPr>
          </a:p>
        </p:txBody>
      </p:sp>
      <p:sp>
        <p:nvSpPr>
          <p:cNvPr id="128" name="Google Shape;12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35"/>
              <a:buNone/>
            </a:pPr>
            <a:r>
              <a:rPr lang="en" sz="1829">
                <a:solidFill>
                  <a:schemeClr val="lt1"/>
                </a:solidFill>
              </a:rPr>
              <a:t>How Does it Compare to Similar Games in the Same Genre? </a:t>
            </a:r>
            <a:br>
              <a:rPr lang="en" sz="1829">
                <a:solidFill>
                  <a:schemeClr val="lt1"/>
                </a:solidFill>
              </a:rPr>
            </a:br>
            <a:r>
              <a:rPr lang="en" sz="1829">
                <a:solidFill>
                  <a:schemeClr val="lt1"/>
                </a:solidFill>
              </a:rPr>
              <a:t>Why is it Better or Worse than Similar Games?</a:t>
            </a:r>
            <a:endParaRPr sz="1829">
              <a:solidFill>
                <a:schemeClr val="lt1"/>
              </a:solidFill>
            </a:endParaRPr>
          </a:p>
          <a:p>
            <a:pPr indent="0" lvl="0" marL="0" rtl="0" algn="l">
              <a:lnSpc>
                <a:spcPct val="115000"/>
              </a:lnSpc>
              <a:spcBef>
                <a:spcPts val="1200"/>
              </a:spcBef>
              <a:spcAft>
                <a:spcPts val="0"/>
              </a:spcAft>
              <a:buSzPts val="935"/>
              <a:buNone/>
            </a:pPr>
            <a:r>
              <a:rPr lang="en" sz="1829">
                <a:solidFill>
                  <a:schemeClr val="lt1"/>
                </a:solidFill>
              </a:rPr>
              <a:t>Stardew Valley was based off Harvest Moon.</a:t>
            </a:r>
            <a:endParaRPr sz="1829">
              <a:solidFill>
                <a:schemeClr val="lt1"/>
              </a:solidFill>
            </a:endParaRPr>
          </a:p>
          <a:p>
            <a:pPr indent="0" lvl="0" marL="0" rtl="0" algn="l">
              <a:lnSpc>
                <a:spcPct val="115000"/>
              </a:lnSpc>
              <a:spcBef>
                <a:spcPts val="1200"/>
              </a:spcBef>
              <a:spcAft>
                <a:spcPts val="0"/>
              </a:spcAft>
              <a:buSzPts val="935"/>
              <a:buNone/>
            </a:pPr>
            <a:r>
              <a:rPr lang="en" sz="1829">
                <a:solidFill>
                  <a:schemeClr val="lt1"/>
                </a:solidFill>
              </a:rPr>
              <a:t>Very comparable</a:t>
            </a:r>
            <a:endParaRPr sz="1829">
              <a:solidFill>
                <a:schemeClr val="lt1"/>
              </a:solidFill>
            </a:endParaRPr>
          </a:p>
          <a:p>
            <a:pPr indent="0" lvl="0" marL="0" rtl="0" algn="l">
              <a:lnSpc>
                <a:spcPct val="200000"/>
              </a:lnSpc>
              <a:spcBef>
                <a:spcPts val="1200"/>
              </a:spcBef>
              <a:spcAft>
                <a:spcPts val="1200"/>
              </a:spcAft>
              <a:buSzPts val="935"/>
              <a:buNone/>
            </a:pPr>
            <a:r>
              <a:t/>
            </a:r>
            <a:endParaRPr sz="1829">
              <a:solidFill>
                <a:schemeClr val="lt1"/>
              </a:solidFill>
            </a:endParaRPr>
          </a:p>
        </p:txBody>
      </p:sp>
      <p:pic>
        <p:nvPicPr>
          <p:cNvPr id="129" name="Google Shape;129;p20"/>
          <p:cNvPicPr preferRelativeResize="0"/>
          <p:nvPr/>
        </p:nvPicPr>
        <p:blipFill>
          <a:blip r:embed="rId3">
            <a:alphaModFix/>
          </a:blip>
          <a:stretch>
            <a:fillRect/>
          </a:stretch>
        </p:blipFill>
        <p:spPr>
          <a:xfrm>
            <a:off x="504550" y="3343775"/>
            <a:ext cx="3377601" cy="1462075"/>
          </a:xfrm>
          <a:prstGeom prst="rect">
            <a:avLst/>
          </a:prstGeom>
          <a:noFill/>
          <a:ln>
            <a:noFill/>
          </a:ln>
        </p:spPr>
      </p:pic>
      <p:pic>
        <p:nvPicPr>
          <p:cNvPr id="130" name="Google Shape;130;p20"/>
          <p:cNvPicPr preferRelativeResize="0"/>
          <p:nvPr/>
        </p:nvPicPr>
        <p:blipFill rotWithShape="1">
          <a:blip r:embed="rId4">
            <a:alphaModFix/>
          </a:blip>
          <a:srcRect b="5633" l="9264" r="0" t="0"/>
          <a:stretch/>
        </p:blipFill>
        <p:spPr>
          <a:xfrm>
            <a:off x="6451200" y="3229900"/>
            <a:ext cx="2437200" cy="1689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4" name="Shape 134"/>
        <p:cNvGrpSpPr/>
        <p:nvPr/>
      </p:nvGrpSpPr>
      <p:grpSpPr>
        <a:xfrm>
          <a:off x="0" y="0"/>
          <a:ext cx="0" cy="0"/>
          <a:chOff x="0" y="0"/>
          <a:chExt cx="0" cy="0"/>
        </a:xfrm>
      </p:grpSpPr>
      <p:sp>
        <p:nvSpPr>
          <p:cNvPr id="135" name="Google Shape;13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Summary		</a:t>
            </a:r>
            <a:r>
              <a:rPr lang="en" sz="1829">
                <a:solidFill>
                  <a:schemeClr val="lt1"/>
                </a:solidFill>
              </a:rPr>
              <a:t>Overall Strengths and Weaknesses</a:t>
            </a:r>
            <a:endParaRPr>
              <a:solidFill>
                <a:schemeClr val="lt1"/>
              </a:solidFill>
            </a:endParaRPr>
          </a:p>
        </p:txBody>
      </p:sp>
      <p:sp>
        <p:nvSpPr>
          <p:cNvPr id="136" name="Google Shape;136;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lt1"/>
              </a:solidFill>
            </a:endParaRPr>
          </a:p>
          <a:p>
            <a:pPr indent="0" lvl="0" marL="0" rtl="0" algn="l">
              <a:spcBef>
                <a:spcPts val="1200"/>
              </a:spcBef>
              <a:spcAft>
                <a:spcPts val="1200"/>
              </a:spcAft>
              <a:buNone/>
            </a:pPr>
            <a:r>
              <a:t/>
            </a:r>
            <a:endParaRPr>
              <a:solidFill>
                <a:schemeClr val="lt1"/>
              </a:solidFill>
            </a:endParaRPr>
          </a:p>
        </p:txBody>
      </p:sp>
      <p:sp>
        <p:nvSpPr>
          <p:cNvPr id="137" name="Google Shape;137;p21"/>
          <p:cNvSpPr txBox="1"/>
          <p:nvPr>
            <p:ph idx="1" type="body"/>
          </p:nvPr>
        </p:nvSpPr>
        <p:spPr>
          <a:xfrm>
            <a:off x="311700" y="1152475"/>
            <a:ext cx="3837000" cy="361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lt1"/>
                </a:solidFill>
              </a:rPr>
              <a:t>Strengths</a:t>
            </a:r>
            <a:endParaRPr b="1">
              <a:solidFill>
                <a:schemeClr val="lt1"/>
              </a:solidFill>
            </a:endParaRPr>
          </a:p>
          <a:p>
            <a:pPr indent="-342900" lvl="0" marL="457200" rtl="0" algn="l">
              <a:lnSpc>
                <a:spcPct val="200000"/>
              </a:lnSpc>
              <a:spcBef>
                <a:spcPts val="1200"/>
              </a:spcBef>
              <a:spcAft>
                <a:spcPts val="0"/>
              </a:spcAft>
              <a:buClr>
                <a:schemeClr val="lt1"/>
              </a:buClr>
              <a:buSzPts val="1800"/>
              <a:buChar char="-"/>
            </a:pPr>
            <a:r>
              <a:rPr lang="en">
                <a:solidFill>
                  <a:schemeClr val="lt1"/>
                </a:solidFill>
              </a:rPr>
              <a:t>Aesthetic</a:t>
            </a:r>
            <a:endParaRPr>
              <a:solidFill>
                <a:schemeClr val="lt1"/>
              </a:solidFill>
            </a:endParaRPr>
          </a:p>
          <a:p>
            <a:pPr indent="-342900" lvl="0" marL="457200" rtl="0" algn="l">
              <a:lnSpc>
                <a:spcPct val="200000"/>
              </a:lnSpc>
              <a:spcBef>
                <a:spcPts val="0"/>
              </a:spcBef>
              <a:spcAft>
                <a:spcPts val="0"/>
              </a:spcAft>
              <a:buClr>
                <a:schemeClr val="lt1"/>
              </a:buClr>
              <a:buSzPts val="1800"/>
              <a:buChar char="-"/>
            </a:pPr>
            <a:r>
              <a:rPr lang="en">
                <a:solidFill>
                  <a:schemeClr val="lt1"/>
                </a:solidFill>
              </a:rPr>
              <a:t>Sense of Accomplishment</a:t>
            </a:r>
            <a:endParaRPr>
              <a:solidFill>
                <a:schemeClr val="lt1"/>
              </a:solidFill>
            </a:endParaRPr>
          </a:p>
          <a:p>
            <a:pPr indent="-342900" lvl="0" marL="457200" rtl="0" algn="l">
              <a:lnSpc>
                <a:spcPct val="200000"/>
              </a:lnSpc>
              <a:spcBef>
                <a:spcPts val="0"/>
              </a:spcBef>
              <a:spcAft>
                <a:spcPts val="0"/>
              </a:spcAft>
              <a:buClr>
                <a:schemeClr val="lt1"/>
              </a:buClr>
              <a:buSzPts val="1800"/>
              <a:buChar char="-"/>
            </a:pPr>
            <a:r>
              <a:rPr lang="en">
                <a:solidFill>
                  <a:schemeClr val="lt1"/>
                </a:solidFill>
              </a:rPr>
              <a:t>Easy to play for the most part and fun</a:t>
            </a:r>
            <a:endParaRPr>
              <a:solidFill>
                <a:schemeClr val="lt1"/>
              </a:solidFill>
            </a:endParaRPr>
          </a:p>
        </p:txBody>
      </p:sp>
      <p:sp>
        <p:nvSpPr>
          <p:cNvPr id="138" name="Google Shape;138;p21"/>
          <p:cNvSpPr txBox="1"/>
          <p:nvPr>
            <p:ph idx="1" type="body"/>
          </p:nvPr>
        </p:nvSpPr>
        <p:spPr>
          <a:xfrm>
            <a:off x="4572000" y="1152475"/>
            <a:ext cx="3837000" cy="361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lt1"/>
                </a:solidFill>
              </a:rPr>
              <a:t>Weaknesses</a:t>
            </a:r>
            <a:endParaRPr b="1">
              <a:solidFill>
                <a:schemeClr val="lt1"/>
              </a:solidFill>
            </a:endParaRPr>
          </a:p>
          <a:p>
            <a:pPr indent="-342900" lvl="0" marL="457200" rtl="0" algn="l">
              <a:lnSpc>
                <a:spcPct val="200000"/>
              </a:lnSpc>
              <a:spcBef>
                <a:spcPts val="1200"/>
              </a:spcBef>
              <a:spcAft>
                <a:spcPts val="0"/>
              </a:spcAft>
              <a:buClr>
                <a:schemeClr val="lt1"/>
              </a:buClr>
              <a:buSzPts val="1800"/>
              <a:buChar char="-"/>
            </a:pPr>
            <a:r>
              <a:rPr lang="en">
                <a:solidFill>
                  <a:schemeClr val="lt1"/>
                </a:solidFill>
              </a:rPr>
              <a:t>Loops once main material is through</a:t>
            </a:r>
            <a:endParaRPr>
              <a:solidFill>
                <a:schemeClr val="lt1"/>
              </a:solidFill>
            </a:endParaRPr>
          </a:p>
          <a:p>
            <a:pPr indent="-342900" lvl="0" marL="457200" rtl="0" algn="l">
              <a:lnSpc>
                <a:spcPct val="200000"/>
              </a:lnSpc>
              <a:spcBef>
                <a:spcPts val="0"/>
              </a:spcBef>
              <a:spcAft>
                <a:spcPts val="0"/>
              </a:spcAft>
              <a:buClr>
                <a:schemeClr val="lt1"/>
              </a:buClr>
              <a:buSzPts val="1800"/>
              <a:buChar char="-"/>
            </a:pPr>
            <a:r>
              <a:rPr lang="en">
                <a:solidFill>
                  <a:schemeClr val="lt1"/>
                </a:solidFill>
              </a:rPr>
              <a:t>Mining is not </a:t>
            </a:r>
            <a:r>
              <a:rPr lang="en">
                <a:solidFill>
                  <a:schemeClr val="lt1"/>
                </a:solidFill>
              </a:rPr>
              <a:t>efficient</a:t>
            </a:r>
            <a:endParaRPr>
              <a:solidFill>
                <a:schemeClr val="lt1"/>
              </a:solidFill>
            </a:endParaRPr>
          </a:p>
          <a:p>
            <a:pPr indent="-342900" lvl="0" marL="457200" rtl="0" algn="l">
              <a:lnSpc>
                <a:spcPct val="200000"/>
              </a:lnSpc>
              <a:spcBef>
                <a:spcPts val="0"/>
              </a:spcBef>
              <a:spcAft>
                <a:spcPts val="0"/>
              </a:spcAft>
              <a:buClr>
                <a:schemeClr val="lt1"/>
              </a:buClr>
              <a:buSzPts val="1800"/>
              <a:buChar char="-"/>
            </a:pPr>
            <a:r>
              <a:rPr lang="en">
                <a:solidFill>
                  <a:schemeClr val="lt1"/>
                </a:solidFill>
              </a:rPr>
              <a:t>The parts that are hard are hard!</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