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Nuni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Nunito-bold.fntdata"/><Relationship Id="rId12"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Italic.fntdata"/><Relationship Id="rId14"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Hello my name is Daniel Westfall and this is my review of Moon.</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5350049ae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350049ae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Some basic information to go over. Moon was released in Japan in 1997 on the Playstation as Moon: Remix RPG Adventure. It was developed by Love-de-Lic and was recently ported to the Nintendo Switch in 2020 by Onion Games along with an English translation and simply titled Moon. For the purpose of this review I will be evaluating the Nintendo Switch version, but it is very faithful to the original Playstation version with the only differences being text and controls.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Beyond that, Moon may technically be classified as an Adventure/RPG. Though it has more in common with point-and-click adventure games than it does RPGs. It’s most direct </a:t>
            </a:r>
            <a:r>
              <a:rPr lang="en" sz="1300"/>
              <a:t>descendants</a:t>
            </a:r>
            <a:r>
              <a:rPr lang="en" sz="1300"/>
              <a:t> are games like Chibi-Robo, Chulip and Undertale somewhat. So, in future, these will be what I compare it against.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For the summary, Moon is a game about a young boy who finds himself sucked into the world of an RPG he was almost done playing, re-living its plot, In order to return home he must collect Love from the animals that have been slain by the game’s hero and by helping the various inhabitants of the world.</a:t>
            </a:r>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5350049ae0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350049ae0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For the overview, the player’s role is to control the boy and help him collect Love, which is this game’s version of experience, in order to help him deepen his level and get home.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The game can be downloaded on the Nintendo eShop and a translated version of the original manual is available online via Onion game’s website.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The gameplay is primarily walking around the game’s world, presenting items to the various characters to accomplish quests, as well as a fishing minigame. The player is also able to change the game’s music at any time.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The game’s art is a mixture of claymation, CG rendered backgrounds and 2D sprites. With a diverse soundtrack featuring Jazz, Rock, EDM, Classical and others.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One of the game’s most unique aspects is the MoonDisc system. Where the player can buy various songs in a shop in the game, create a custom playlist to listen to while walking around,</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The user interface is fairly minimal with the only permanent feature being a dial that tells you what day of the in-game week it is and how long you have till you must rest or risk getting a game over. As well as menus for managing MoonDiscs, your status and inventory. </a:t>
            </a: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5350049ae0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350049ae0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What is fun?</a:t>
            </a:r>
            <a:br>
              <a:rPr lang="en" sz="1300"/>
            </a:br>
            <a:r>
              <a:rPr lang="en" sz="1300">
                <a:solidFill>
                  <a:srgbClr val="233A44"/>
                </a:solidFill>
              </a:rPr>
              <a:t>The story and world are very unique and novel to explore. Always something new to find.</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What is not fun?</a:t>
            </a:r>
            <a:endParaRPr sz="1300"/>
          </a:p>
          <a:p>
            <a:pPr indent="0" lvl="0" marL="0" rtl="0" algn="l">
              <a:lnSpc>
                <a:spcPct val="115000"/>
              </a:lnSpc>
              <a:spcBef>
                <a:spcPts val="0"/>
              </a:spcBef>
              <a:spcAft>
                <a:spcPts val="0"/>
              </a:spcAft>
              <a:buNone/>
            </a:pPr>
            <a:r>
              <a:rPr lang="en" sz="1300">
                <a:solidFill>
                  <a:srgbClr val="233A44"/>
                </a:solidFill>
              </a:rPr>
              <a:t>The waiting can be tedious and some puzzles can be very hard to solve.</a:t>
            </a:r>
            <a:endParaRPr sz="1300"/>
          </a:p>
          <a:p>
            <a:pPr indent="0" lvl="0" marL="0" rtl="0" algn="l">
              <a:spcBef>
                <a:spcPts val="1600"/>
              </a:spcBef>
              <a:spcAft>
                <a:spcPts val="0"/>
              </a:spcAft>
              <a:buNone/>
            </a:pPr>
            <a:r>
              <a:rPr lang="en" sz="1300"/>
              <a:t>How does it compare to other games in the genre?</a:t>
            </a:r>
            <a:endParaRPr sz="1300"/>
          </a:p>
          <a:p>
            <a:pPr indent="0" lvl="0" marL="0" rtl="0" algn="l">
              <a:lnSpc>
                <a:spcPct val="115000"/>
              </a:lnSpc>
              <a:spcBef>
                <a:spcPts val="0"/>
              </a:spcBef>
              <a:spcAft>
                <a:spcPts val="0"/>
              </a:spcAft>
              <a:buNone/>
            </a:pPr>
            <a:r>
              <a:rPr lang="en" sz="1300">
                <a:solidFill>
                  <a:srgbClr val="233A44"/>
                </a:solidFill>
              </a:rPr>
              <a:t>It compares favorably to similar games that came later.</a:t>
            </a:r>
            <a:endParaRPr sz="1300"/>
          </a:p>
          <a:p>
            <a:pPr indent="0" lvl="0" marL="0" rtl="0" algn="l">
              <a:spcBef>
                <a:spcPts val="1600"/>
              </a:spcBef>
              <a:spcAft>
                <a:spcPts val="0"/>
              </a:spcAft>
              <a:buNone/>
            </a:pPr>
            <a:r>
              <a:rPr lang="en" sz="1300"/>
              <a:t>Why is it better or worse than similar games?</a:t>
            </a:r>
            <a:endParaRPr sz="1300"/>
          </a:p>
          <a:p>
            <a:pPr indent="0" lvl="0" marL="0" rtl="0" algn="l">
              <a:lnSpc>
                <a:spcPct val="115000"/>
              </a:lnSpc>
              <a:spcBef>
                <a:spcPts val="0"/>
              </a:spcBef>
              <a:spcAft>
                <a:spcPts val="0"/>
              </a:spcAft>
              <a:buNone/>
            </a:pPr>
            <a:r>
              <a:rPr lang="en" sz="1300">
                <a:solidFill>
                  <a:srgbClr val="233A44"/>
                </a:solidFill>
              </a:rPr>
              <a:t>It can feel antiquated in some ways due to the age of the hardware. But the novelty of its story, great atmosphere and clever puzzles keep it engaging in ways few games manage.</a:t>
            </a:r>
            <a:endParaRPr sz="1300"/>
          </a:p>
          <a:p>
            <a:pPr indent="0" lvl="0" marL="0" rtl="0" algn="l">
              <a:spcBef>
                <a:spcPts val="1600"/>
              </a:spcBef>
              <a:spcAft>
                <a:spcPts val="0"/>
              </a:spcAft>
              <a:buNone/>
            </a:pPr>
            <a:r>
              <a:rPr lang="en" sz="1300"/>
              <a:t>Appropriate audience</a:t>
            </a:r>
            <a:endParaRPr sz="1300"/>
          </a:p>
          <a:p>
            <a:pPr indent="0" lvl="0" marL="0" rtl="0" algn="l">
              <a:lnSpc>
                <a:spcPct val="115000"/>
              </a:lnSpc>
              <a:spcBef>
                <a:spcPts val="0"/>
              </a:spcBef>
              <a:spcAft>
                <a:spcPts val="0"/>
              </a:spcAft>
              <a:buNone/>
            </a:pPr>
            <a:r>
              <a:rPr lang="en" sz="1300">
                <a:solidFill>
                  <a:srgbClr val="233A44"/>
                </a:solidFill>
              </a:rPr>
              <a:t>Rated Teen due to references to alcohol. But mostly tame and relatively suitable for all ages. Best enjoyed by players looking for puzzles or comforting atmosphere.</a:t>
            </a:r>
            <a:endParaRPr sz="1300"/>
          </a:p>
          <a:p>
            <a:pPr indent="0" lvl="0" marL="0" rtl="0" algn="l">
              <a:spcBef>
                <a:spcPts val="1600"/>
              </a:spcBef>
              <a:spcAft>
                <a:spcPts val="0"/>
              </a:spcAft>
              <a:buNone/>
            </a:pPr>
            <a:r>
              <a:rPr lang="en" sz="1300"/>
              <a:t>Design Mistakes</a:t>
            </a:r>
            <a:endParaRPr sz="1300"/>
          </a:p>
          <a:p>
            <a:pPr indent="0" lvl="0" marL="0" rtl="0" algn="l">
              <a:lnSpc>
                <a:spcPct val="115000"/>
              </a:lnSpc>
              <a:spcBef>
                <a:spcPts val="0"/>
              </a:spcBef>
              <a:spcAft>
                <a:spcPts val="1600"/>
              </a:spcAft>
              <a:buNone/>
            </a:pPr>
            <a:r>
              <a:rPr lang="en" sz="1300">
                <a:solidFill>
                  <a:srgbClr val="233A44"/>
                </a:solidFill>
              </a:rPr>
              <a:t>Some quests can be hard to find. And one in particular requires hours of grinding to achieve.</a:t>
            </a:r>
            <a:endParaRP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5350049ae0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350049ae0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Strengths:</a:t>
            </a:r>
            <a:endParaRPr sz="1300">
              <a:solidFill>
                <a:schemeClr val="dk1"/>
              </a:solidFill>
            </a:endParaRPr>
          </a:p>
          <a:p>
            <a:pPr indent="0" lvl="0" marL="0" rtl="0" algn="l">
              <a:spcBef>
                <a:spcPts val="0"/>
              </a:spcBef>
              <a:spcAft>
                <a:spcPts val="0"/>
              </a:spcAft>
              <a:buNone/>
            </a:pPr>
            <a:r>
              <a:rPr lang="en" sz="1300">
                <a:solidFill>
                  <a:schemeClr val="dk1"/>
                </a:solidFill>
              </a:rPr>
              <a:t>Moon’s greatest strength is its story and world. It is constantly interesting to explore and interact with and always feeds you just enough to make you wonder what else could be waiting for you. As well as the MoonDisc system which makes what might have otherwise been tiresome waiting into something more fun and personable, letting you find an atmosphere to relax.</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Moon’s weaknesses can depend on who’s playing. For me I never felt the amount of waiting for things was too long, an in-game day is around 6-8 minutes with plenty of ways to skip some time, some may be less patient and take issue with it. </a:t>
            </a:r>
            <a:endParaRPr sz="1300">
              <a:solidFill>
                <a:schemeClr val="dk1"/>
              </a:solidFill>
            </a:endParaRPr>
          </a:p>
          <a:p>
            <a:pPr indent="0" lvl="0" marL="0" rtl="0" algn="l">
              <a:spcBef>
                <a:spcPts val="0"/>
              </a:spcBef>
              <a:spcAft>
                <a:spcPts val="0"/>
              </a:spcAft>
              <a:buNone/>
            </a:pPr>
            <a:r>
              <a:rPr lang="en" sz="1300">
                <a:solidFill>
                  <a:schemeClr val="dk1"/>
                </a:solidFill>
              </a:rPr>
              <a:t>The more contentious issue though is how difficult and obscure some solutions can be. Some puzzles are real stretches of the mind and while I grasped most of them, some did stump me. There are hints to help let players know where some of the remaining love may be, but not all of them are great at guiding what to do.</a:t>
            </a:r>
            <a:endParaRPr sz="1300">
              <a:solidFill>
                <a:schemeClr val="dk1"/>
              </a:solidFill>
            </a:endParaRPr>
          </a:p>
          <a:p>
            <a:pPr indent="0" lvl="0" marL="0" rtl="0" algn="l">
              <a:spcBef>
                <a:spcPts val="0"/>
              </a:spcBef>
              <a:spcAft>
                <a:spcPts val="0"/>
              </a:spcAft>
              <a:buNone/>
            </a:pPr>
            <a:r>
              <a:rPr lang="en" sz="1300">
                <a:solidFill>
                  <a:schemeClr val="dk1"/>
                </a:solidFill>
              </a:rPr>
              <a:t>I do take issue with some of the obscurity that exists in finding the main path to the end. While I’m glad it is fairly open ended, there are steps that are very easy to miss and I had to look up a guide to know what to do. And it’s in this less optional content that it would have been nice to have more help.</a:t>
            </a:r>
            <a:endParaRPr sz="15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Is the game worth purchasing: Yes. It remains to this day a very unique experience. There is a real passion in the game that can be felt and for $20 it’s more than worth the price.</a:t>
            </a:r>
            <a:endParaRPr sz="1300"/>
          </a:p>
          <a:p>
            <a:pPr indent="0" lvl="0" marL="0" rtl="0" algn="l">
              <a:spcBef>
                <a:spcPts val="0"/>
              </a:spcBef>
              <a:spcAft>
                <a:spcPts val="0"/>
              </a:spcAft>
              <a:buNone/>
            </a:pPr>
            <a:r>
              <a:t/>
            </a:r>
            <a:endParaRPr/>
          </a:p>
          <a:p>
            <a:pPr indent="0" lvl="0" marL="0" rtl="0" algn="l">
              <a:spcBef>
                <a:spcPts val="0"/>
              </a:spcBef>
              <a:spcAft>
                <a:spcPts val="0"/>
              </a:spcAft>
              <a:buNone/>
            </a:pPr>
            <a:r>
              <a:rPr lang="en" sz="1300"/>
              <a:t>Could the game be improved? </a:t>
            </a:r>
            <a:r>
              <a:rPr lang="en" sz="1300">
                <a:solidFill>
                  <a:schemeClr val="dk1"/>
                </a:solidFill>
              </a:rPr>
              <a:t>Yes. While it is okay for some puzzles to be a bit more obtuse and easy to miss, as mentioned in the weaknesses section, the critical path to the game’s ending can be trickier than needs be. How to correct it though can vary based on your perspective. To me, having more hints to use the decryption machine would have been nice and the scene to talk to the king about the rocket made more mandatory would have been enough. As well as a bit more times to visit the firework factory. May also be nice to have the fishing contest made easier so players looking to get 100% of the love aren’t forced to grind for hours, since, as it stands now, it can eat up a considerable amount of time. </a:t>
            </a: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5350049ae0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350049ae0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555050" y="1822825"/>
            <a:ext cx="77634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400"/>
              <a:t>Moon: Remix RPG Adventure </a:t>
            </a:r>
            <a:endParaRPr sz="4400"/>
          </a:p>
          <a:p>
            <a:pPr indent="0" lvl="0" marL="0" rtl="0" algn="ctr">
              <a:spcBef>
                <a:spcPts val="0"/>
              </a:spcBef>
              <a:spcAft>
                <a:spcPts val="0"/>
              </a:spcAft>
              <a:buNone/>
            </a:pPr>
            <a:r>
              <a:rPr lang="en" sz="4400"/>
              <a:t>Review</a:t>
            </a:r>
            <a:endParaRPr sz="4400"/>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Daniel Westfall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412100" y="3532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Information</a:t>
            </a:r>
            <a:endParaRPr/>
          </a:p>
        </p:txBody>
      </p:sp>
      <p:sp>
        <p:nvSpPr>
          <p:cNvPr id="135" name="Google Shape;135;p14"/>
          <p:cNvSpPr txBox="1"/>
          <p:nvPr>
            <p:ph idx="1" type="body"/>
          </p:nvPr>
        </p:nvSpPr>
        <p:spPr>
          <a:xfrm>
            <a:off x="325625" y="1307850"/>
            <a:ext cx="85554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 title: Moon: Remix RPG Adventure</a:t>
            </a:r>
            <a:endParaRPr/>
          </a:p>
          <a:p>
            <a:pPr indent="0" lvl="0" marL="0" rtl="0" algn="l">
              <a:spcBef>
                <a:spcPts val="1600"/>
              </a:spcBef>
              <a:spcAft>
                <a:spcPts val="0"/>
              </a:spcAft>
              <a:buNone/>
            </a:pPr>
            <a:r>
              <a:rPr lang="en"/>
              <a:t>Company &amp; Author: Love-de-lic</a:t>
            </a:r>
            <a:endParaRPr/>
          </a:p>
          <a:p>
            <a:pPr indent="0" lvl="0" marL="0" rtl="0" algn="l">
              <a:spcBef>
                <a:spcPts val="1600"/>
              </a:spcBef>
              <a:spcAft>
                <a:spcPts val="0"/>
              </a:spcAft>
              <a:buNone/>
            </a:pPr>
            <a:r>
              <a:rPr lang="en"/>
              <a:t>Type of game: Adventure/RPG</a:t>
            </a:r>
            <a:endParaRPr/>
          </a:p>
          <a:p>
            <a:pPr indent="0" lvl="0" marL="0" rtl="0" algn="l">
              <a:spcBef>
                <a:spcPts val="1600"/>
              </a:spcBef>
              <a:spcAft>
                <a:spcPts val="0"/>
              </a:spcAft>
              <a:buNone/>
            </a:pPr>
            <a:r>
              <a:rPr lang="en"/>
              <a:t>Price: $20</a:t>
            </a:r>
            <a:endParaRPr/>
          </a:p>
          <a:p>
            <a:pPr indent="0" lvl="0" marL="0" rtl="0" algn="l">
              <a:spcBef>
                <a:spcPts val="1600"/>
              </a:spcBef>
              <a:spcAft>
                <a:spcPts val="0"/>
              </a:spcAft>
              <a:buNone/>
            </a:pPr>
            <a:r>
              <a:rPr lang="en"/>
              <a:t>Minimum stated hardware requirements: None</a:t>
            </a:r>
            <a:endParaRPr/>
          </a:p>
          <a:p>
            <a:pPr indent="0" lvl="0" marL="0" rtl="0" algn="l">
              <a:spcBef>
                <a:spcPts val="1600"/>
              </a:spcBef>
              <a:spcAft>
                <a:spcPts val="0"/>
              </a:spcAft>
              <a:buNone/>
            </a:pPr>
            <a:r>
              <a:rPr lang="en"/>
              <a:t>Actual hardware required: Nintendo Switch (for English translation)</a:t>
            </a:r>
            <a:endParaRPr/>
          </a:p>
          <a:p>
            <a:pPr indent="0" lvl="0" marL="0" rtl="0" algn="l">
              <a:spcBef>
                <a:spcPts val="1600"/>
              </a:spcBef>
              <a:spcAft>
                <a:spcPts val="0"/>
              </a:spcAft>
              <a:buNone/>
            </a:pPr>
            <a:r>
              <a:rPr lang="en"/>
              <a:t>Game Summary: You play as a boy who is sucked into the world of an RPG and must adventure through it collecting Love in order to return home.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6" name="Google Shape;136;p14"/>
          <p:cNvPicPr preferRelativeResize="0"/>
          <p:nvPr/>
        </p:nvPicPr>
        <p:blipFill>
          <a:blip r:embed="rId3">
            <a:alphaModFix/>
          </a:blip>
          <a:stretch>
            <a:fillRect/>
          </a:stretch>
        </p:blipFill>
        <p:spPr>
          <a:xfrm>
            <a:off x="6792351" y="353250"/>
            <a:ext cx="1889000" cy="2661126"/>
          </a:xfrm>
          <a:prstGeom prst="rect">
            <a:avLst/>
          </a:prstGeom>
          <a:noFill/>
          <a:ln>
            <a:noFill/>
          </a:ln>
        </p:spPr>
      </p:pic>
      <p:pic>
        <p:nvPicPr>
          <p:cNvPr id="137" name="Google Shape;137;p14"/>
          <p:cNvPicPr preferRelativeResize="0"/>
          <p:nvPr/>
        </p:nvPicPr>
        <p:blipFill>
          <a:blip r:embed="rId4">
            <a:alphaModFix/>
          </a:blip>
          <a:stretch>
            <a:fillRect/>
          </a:stretch>
        </p:blipFill>
        <p:spPr>
          <a:xfrm>
            <a:off x="4693225" y="353250"/>
            <a:ext cx="1938250" cy="2714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5"/>
          <p:cNvSpPr txBox="1"/>
          <p:nvPr>
            <p:ph type="title"/>
          </p:nvPr>
        </p:nvSpPr>
        <p:spPr>
          <a:xfrm>
            <a:off x="546950" y="17172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Overview</a:t>
            </a:r>
            <a:endParaRPr/>
          </a:p>
        </p:txBody>
      </p:sp>
      <p:sp>
        <p:nvSpPr>
          <p:cNvPr id="143" name="Google Shape;143;p15"/>
          <p:cNvSpPr txBox="1"/>
          <p:nvPr>
            <p:ph idx="1" type="body"/>
          </p:nvPr>
        </p:nvSpPr>
        <p:spPr>
          <a:xfrm>
            <a:off x="281225" y="680875"/>
            <a:ext cx="4766100" cy="4247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t>Player's role: To control the boy who is sucked into the video game and help him escape.</a:t>
            </a:r>
            <a:endParaRPr/>
          </a:p>
          <a:p>
            <a:pPr indent="0" lvl="0" marL="0" rtl="0" algn="l">
              <a:spcBef>
                <a:spcPts val="1200"/>
              </a:spcBef>
              <a:spcAft>
                <a:spcPts val="0"/>
              </a:spcAft>
              <a:buNone/>
            </a:pPr>
            <a:r>
              <a:rPr lang="en"/>
              <a:t>Installation: Download through the Nintendo eShop</a:t>
            </a:r>
            <a:endParaRPr/>
          </a:p>
          <a:p>
            <a:pPr indent="0" lvl="0" marL="0" rtl="0" algn="l">
              <a:spcBef>
                <a:spcPts val="1200"/>
              </a:spcBef>
              <a:spcAft>
                <a:spcPts val="0"/>
              </a:spcAft>
              <a:buNone/>
            </a:pPr>
            <a:r>
              <a:rPr lang="en"/>
              <a:t>Manual (if any): Available online</a:t>
            </a:r>
            <a:endParaRPr/>
          </a:p>
          <a:p>
            <a:pPr indent="0" lvl="0" marL="0" rtl="0" algn="l">
              <a:spcBef>
                <a:spcPts val="1200"/>
              </a:spcBef>
              <a:spcAft>
                <a:spcPts val="0"/>
              </a:spcAft>
              <a:buNone/>
            </a:pPr>
            <a:r>
              <a:rPr lang="en"/>
              <a:t>Game Play: Walking around the world, presenting items to characters, changing songs, and fishing</a:t>
            </a:r>
            <a:endParaRPr/>
          </a:p>
          <a:p>
            <a:pPr indent="0" lvl="0" marL="0" rtl="0" algn="l">
              <a:spcBef>
                <a:spcPts val="1200"/>
              </a:spcBef>
              <a:spcAft>
                <a:spcPts val="0"/>
              </a:spcAft>
              <a:buNone/>
            </a:pPr>
            <a:r>
              <a:rPr lang="en"/>
              <a:t>Artwork: Claymation, CG renders, and 2D Sprites</a:t>
            </a:r>
            <a:endParaRPr/>
          </a:p>
          <a:p>
            <a:pPr indent="0" lvl="0" marL="0" rtl="0" algn="l">
              <a:spcBef>
                <a:spcPts val="1200"/>
              </a:spcBef>
              <a:spcAft>
                <a:spcPts val="0"/>
              </a:spcAft>
              <a:buNone/>
            </a:pPr>
            <a:r>
              <a:rPr lang="en"/>
              <a:t>Sound and Music: Folk, Jazz, Rock, EDM, Classical, and others</a:t>
            </a:r>
            <a:endParaRPr/>
          </a:p>
          <a:p>
            <a:pPr indent="0" lvl="0" marL="0" rtl="0" algn="l">
              <a:spcBef>
                <a:spcPts val="1200"/>
              </a:spcBef>
              <a:spcAft>
                <a:spcPts val="0"/>
              </a:spcAft>
              <a:buNone/>
            </a:pPr>
            <a:r>
              <a:rPr lang="en"/>
              <a:t>Special features: MoonDisc system</a:t>
            </a:r>
            <a:endParaRPr/>
          </a:p>
          <a:p>
            <a:pPr indent="0" lvl="0" marL="0" rtl="0" algn="l">
              <a:spcBef>
                <a:spcPts val="1200"/>
              </a:spcBef>
              <a:spcAft>
                <a:spcPts val="0"/>
              </a:spcAft>
              <a:buNone/>
            </a:pPr>
            <a:r>
              <a:rPr lang="en"/>
              <a:t>Scoring: None</a:t>
            </a:r>
            <a:endParaRPr/>
          </a:p>
          <a:p>
            <a:pPr indent="0" lvl="0" marL="0" rtl="0" algn="l">
              <a:spcBef>
                <a:spcPts val="1200"/>
              </a:spcBef>
              <a:spcAft>
                <a:spcPts val="0"/>
              </a:spcAft>
              <a:buNone/>
            </a:pPr>
            <a:r>
              <a:rPr lang="en"/>
              <a:t>Bugs: None that I know of</a:t>
            </a:r>
            <a:endParaRPr/>
          </a:p>
          <a:p>
            <a:pPr indent="0" lvl="0" marL="0" rtl="0" algn="l">
              <a:spcBef>
                <a:spcPts val="1200"/>
              </a:spcBef>
              <a:spcAft>
                <a:spcPts val="1600"/>
              </a:spcAft>
              <a:buNone/>
            </a:pPr>
            <a:r>
              <a:t/>
            </a:r>
            <a:endParaRPr/>
          </a:p>
        </p:txBody>
      </p:sp>
      <p:sp>
        <p:nvSpPr>
          <p:cNvPr id="144" name="Google Shape;144;p15"/>
          <p:cNvSpPr txBox="1"/>
          <p:nvPr/>
        </p:nvSpPr>
        <p:spPr>
          <a:xfrm>
            <a:off x="5291525" y="384825"/>
            <a:ext cx="3211800" cy="5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User Interface</a:t>
            </a:r>
            <a:endParaRPr>
              <a:latin typeface="Calibri"/>
              <a:ea typeface="Calibri"/>
              <a:cs typeface="Calibri"/>
              <a:sym typeface="Calibri"/>
            </a:endParaRPr>
          </a:p>
        </p:txBody>
      </p:sp>
      <p:pic>
        <p:nvPicPr>
          <p:cNvPr id="145" name="Google Shape;145;p15"/>
          <p:cNvPicPr preferRelativeResize="0"/>
          <p:nvPr/>
        </p:nvPicPr>
        <p:blipFill>
          <a:blip r:embed="rId3">
            <a:alphaModFix/>
          </a:blip>
          <a:stretch>
            <a:fillRect/>
          </a:stretch>
        </p:blipFill>
        <p:spPr>
          <a:xfrm>
            <a:off x="5347950" y="720175"/>
            <a:ext cx="2654975" cy="2025500"/>
          </a:xfrm>
          <a:prstGeom prst="rect">
            <a:avLst/>
          </a:prstGeom>
          <a:noFill/>
          <a:ln>
            <a:noFill/>
          </a:ln>
        </p:spPr>
      </p:pic>
      <p:pic>
        <p:nvPicPr>
          <p:cNvPr id="146" name="Google Shape;146;p15"/>
          <p:cNvPicPr preferRelativeResize="0"/>
          <p:nvPr/>
        </p:nvPicPr>
        <p:blipFill>
          <a:blip r:embed="rId4">
            <a:alphaModFix/>
          </a:blip>
          <a:stretch>
            <a:fillRect/>
          </a:stretch>
        </p:blipFill>
        <p:spPr>
          <a:xfrm>
            <a:off x="5251150" y="2745675"/>
            <a:ext cx="2848585" cy="2093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819150" y="2831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 Review</a:t>
            </a:r>
            <a:endParaRPr/>
          </a:p>
        </p:txBody>
      </p:sp>
      <p:sp>
        <p:nvSpPr>
          <p:cNvPr id="152" name="Google Shape;152;p16"/>
          <p:cNvSpPr txBox="1"/>
          <p:nvPr>
            <p:ph idx="1" type="body"/>
          </p:nvPr>
        </p:nvSpPr>
        <p:spPr>
          <a:xfrm>
            <a:off x="819150" y="999025"/>
            <a:ext cx="7505700" cy="3722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What is fun?</a:t>
            </a:r>
            <a:endParaRPr sz="1500"/>
          </a:p>
          <a:p>
            <a:pPr indent="-311150" lvl="1" marL="914400" rtl="0" algn="l">
              <a:spcBef>
                <a:spcPts val="0"/>
              </a:spcBef>
              <a:spcAft>
                <a:spcPts val="0"/>
              </a:spcAft>
              <a:buSzPts val="1300"/>
              <a:buChar char="○"/>
            </a:pPr>
            <a:r>
              <a:rPr lang="en" sz="1300"/>
              <a:t>The story and world are very unique and novel to explore. Always something new to find.</a:t>
            </a:r>
            <a:endParaRPr sz="1300"/>
          </a:p>
          <a:p>
            <a:pPr indent="-323850" lvl="0" marL="457200" rtl="0" algn="l">
              <a:spcBef>
                <a:spcPts val="0"/>
              </a:spcBef>
              <a:spcAft>
                <a:spcPts val="0"/>
              </a:spcAft>
              <a:buSzPts val="1500"/>
              <a:buChar char="●"/>
            </a:pPr>
            <a:r>
              <a:rPr lang="en" sz="1500"/>
              <a:t>What is not fun?</a:t>
            </a:r>
            <a:endParaRPr sz="1500"/>
          </a:p>
          <a:p>
            <a:pPr indent="-311150" lvl="1" marL="914400" rtl="0" algn="l">
              <a:spcBef>
                <a:spcPts val="0"/>
              </a:spcBef>
              <a:spcAft>
                <a:spcPts val="0"/>
              </a:spcAft>
              <a:buSzPts val="1300"/>
              <a:buChar char="○"/>
            </a:pPr>
            <a:r>
              <a:rPr lang="en" sz="1300"/>
              <a:t>The waiting can be tedious and some puzzles can be very hard to solve.</a:t>
            </a:r>
            <a:endParaRPr sz="1300"/>
          </a:p>
          <a:p>
            <a:pPr indent="-323850" lvl="0" marL="457200" rtl="0" algn="l">
              <a:spcBef>
                <a:spcPts val="0"/>
              </a:spcBef>
              <a:spcAft>
                <a:spcPts val="0"/>
              </a:spcAft>
              <a:buSzPts val="1500"/>
              <a:buChar char="●"/>
            </a:pPr>
            <a:r>
              <a:rPr lang="en" sz="1500"/>
              <a:t>How does it compare to other games in the genre?</a:t>
            </a:r>
            <a:endParaRPr sz="1500"/>
          </a:p>
          <a:p>
            <a:pPr indent="-311150" lvl="1" marL="914400" rtl="0" algn="l">
              <a:spcBef>
                <a:spcPts val="0"/>
              </a:spcBef>
              <a:spcAft>
                <a:spcPts val="0"/>
              </a:spcAft>
              <a:buSzPts val="1300"/>
              <a:buChar char="○"/>
            </a:pPr>
            <a:r>
              <a:rPr lang="en" sz="1300"/>
              <a:t>It compares favorably to similar games that came later .</a:t>
            </a:r>
            <a:endParaRPr sz="1300"/>
          </a:p>
          <a:p>
            <a:pPr indent="-323850" lvl="0" marL="457200" rtl="0" algn="l">
              <a:spcBef>
                <a:spcPts val="0"/>
              </a:spcBef>
              <a:spcAft>
                <a:spcPts val="0"/>
              </a:spcAft>
              <a:buSzPts val="1500"/>
              <a:buChar char="●"/>
            </a:pPr>
            <a:r>
              <a:rPr lang="en" sz="1500"/>
              <a:t>Why is it better or worse than similar games?</a:t>
            </a:r>
            <a:endParaRPr sz="1500"/>
          </a:p>
          <a:p>
            <a:pPr indent="-311150" lvl="1" marL="914400" rtl="0" algn="l">
              <a:spcBef>
                <a:spcPts val="0"/>
              </a:spcBef>
              <a:spcAft>
                <a:spcPts val="0"/>
              </a:spcAft>
              <a:buSzPts val="1300"/>
              <a:buChar char="○"/>
            </a:pPr>
            <a:r>
              <a:rPr lang="en" sz="1300"/>
              <a:t>It can feel antiquated in some ways due to the age of the hardware. But the novelty of its story, great atmosphere and clever puzzles keep it engaging in ways few games manage.</a:t>
            </a:r>
            <a:endParaRPr sz="1300"/>
          </a:p>
          <a:p>
            <a:pPr indent="-323850" lvl="0" marL="457200" rtl="0" algn="l">
              <a:spcBef>
                <a:spcPts val="0"/>
              </a:spcBef>
              <a:spcAft>
                <a:spcPts val="0"/>
              </a:spcAft>
              <a:buSzPts val="1500"/>
              <a:buChar char="●"/>
            </a:pPr>
            <a:r>
              <a:rPr lang="en" sz="1500"/>
              <a:t>Appropriate audience</a:t>
            </a:r>
            <a:endParaRPr sz="1500"/>
          </a:p>
          <a:p>
            <a:pPr indent="-311150" lvl="1" marL="914400" rtl="0" algn="l">
              <a:spcBef>
                <a:spcPts val="0"/>
              </a:spcBef>
              <a:spcAft>
                <a:spcPts val="0"/>
              </a:spcAft>
              <a:buSzPts val="1300"/>
              <a:buChar char="○"/>
            </a:pPr>
            <a:r>
              <a:rPr lang="en" sz="1300"/>
              <a:t>Rated Teen due to references to alcohol. Best enjoyed by players looking for puzzles or comforting atmosphere.</a:t>
            </a:r>
            <a:endParaRPr sz="1300"/>
          </a:p>
          <a:p>
            <a:pPr indent="-323850" lvl="0" marL="457200" rtl="0" algn="l">
              <a:spcBef>
                <a:spcPts val="0"/>
              </a:spcBef>
              <a:spcAft>
                <a:spcPts val="0"/>
              </a:spcAft>
              <a:buSzPts val="1500"/>
              <a:buChar char="●"/>
            </a:pPr>
            <a:r>
              <a:rPr lang="en" sz="1500"/>
              <a:t>Design Mistakes present</a:t>
            </a:r>
            <a:endParaRPr sz="1500"/>
          </a:p>
          <a:p>
            <a:pPr indent="-311150" lvl="1" marL="914400" rtl="0" algn="l">
              <a:spcBef>
                <a:spcPts val="0"/>
              </a:spcBef>
              <a:spcAft>
                <a:spcPts val="0"/>
              </a:spcAft>
              <a:buSzPts val="1300"/>
              <a:buChar char="○"/>
            </a:pPr>
            <a:r>
              <a:rPr lang="en" sz="1300"/>
              <a:t>Some quests can be hard to find. And one in particular requires hours of grinding to achieve.</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158" name="Google Shape;158;p17"/>
          <p:cNvSpPr txBox="1"/>
          <p:nvPr>
            <p:ph idx="1" type="body"/>
          </p:nvPr>
        </p:nvSpPr>
        <p:spPr>
          <a:xfrm>
            <a:off x="819150" y="1583675"/>
            <a:ext cx="7505700" cy="3108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Overall strengths and weaknesses</a:t>
            </a:r>
            <a:endParaRPr sz="1600"/>
          </a:p>
          <a:p>
            <a:pPr indent="-330200" lvl="1" marL="914400" rtl="0" algn="l">
              <a:spcBef>
                <a:spcPts val="0"/>
              </a:spcBef>
              <a:spcAft>
                <a:spcPts val="0"/>
              </a:spcAft>
              <a:buSzPts val="1600"/>
              <a:buChar char="○"/>
            </a:pPr>
            <a:r>
              <a:rPr lang="en" sz="1600"/>
              <a:t>Strengths: Unique and immersive atmosphere, great soundtrack and visuals, and engrossing story</a:t>
            </a:r>
            <a:endParaRPr sz="1600"/>
          </a:p>
          <a:p>
            <a:pPr indent="-330200" lvl="1" marL="914400" rtl="0" algn="l">
              <a:spcBef>
                <a:spcPts val="0"/>
              </a:spcBef>
              <a:spcAft>
                <a:spcPts val="0"/>
              </a:spcAft>
              <a:buSzPts val="1600"/>
              <a:buChar char="○"/>
            </a:pPr>
            <a:r>
              <a:rPr lang="en" sz="1600"/>
              <a:t>Weaknesses: Limited world interaction and traversal and more helpful hint system</a:t>
            </a:r>
            <a:endParaRPr sz="1600"/>
          </a:p>
          <a:p>
            <a:pPr indent="-330200" lvl="0" marL="457200" rtl="0" algn="l">
              <a:spcBef>
                <a:spcPts val="0"/>
              </a:spcBef>
              <a:spcAft>
                <a:spcPts val="0"/>
              </a:spcAft>
              <a:buSzPts val="1600"/>
              <a:buChar char="●"/>
            </a:pPr>
            <a:r>
              <a:rPr lang="en" sz="1600"/>
              <a:t>Is the game worth purchasing?</a:t>
            </a:r>
            <a:endParaRPr sz="1600"/>
          </a:p>
          <a:p>
            <a:pPr indent="-330200" lvl="1" marL="914400" rtl="0" algn="l">
              <a:spcBef>
                <a:spcPts val="0"/>
              </a:spcBef>
              <a:spcAft>
                <a:spcPts val="0"/>
              </a:spcAft>
              <a:buSzPts val="1600"/>
              <a:buChar char="○"/>
            </a:pPr>
            <a:r>
              <a:rPr lang="en" sz="1600"/>
              <a:t>Yes. </a:t>
            </a:r>
            <a:endParaRPr sz="1600"/>
          </a:p>
          <a:p>
            <a:pPr indent="-330200" lvl="0" marL="457200" rtl="0" algn="l">
              <a:spcBef>
                <a:spcPts val="0"/>
              </a:spcBef>
              <a:spcAft>
                <a:spcPts val="0"/>
              </a:spcAft>
              <a:buSzPts val="1600"/>
              <a:buChar char="●"/>
            </a:pPr>
            <a:r>
              <a:rPr lang="en" sz="1600"/>
              <a:t>How could it be improved?</a:t>
            </a:r>
            <a:endParaRPr sz="1600"/>
          </a:p>
          <a:p>
            <a:pPr indent="-330200" lvl="1" marL="914400" rtl="0" algn="l">
              <a:spcBef>
                <a:spcPts val="0"/>
              </a:spcBef>
              <a:spcAft>
                <a:spcPts val="0"/>
              </a:spcAft>
              <a:buSzPts val="1600"/>
              <a:buChar char="○"/>
            </a:pPr>
            <a:r>
              <a:rPr lang="en" sz="1600"/>
              <a:t>The main quest could be made slightly easier to find and pushed towards. </a:t>
            </a:r>
            <a:endParaRPr sz="1600"/>
          </a:p>
          <a:p>
            <a:pPr indent="-330200" lvl="1" marL="914400" rtl="0" algn="l">
              <a:spcBef>
                <a:spcPts val="0"/>
              </a:spcBef>
              <a:spcAft>
                <a:spcPts val="0"/>
              </a:spcAft>
              <a:buSzPts val="1600"/>
              <a:buChar char="○"/>
            </a:pPr>
            <a:r>
              <a:rPr lang="en" sz="1600"/>
              <a:t>Could use more interesting overworld navigation. </a:t>
            </a:r>
            <a:endParaRPr sz="1600"/>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819150" y="20944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Thanks for Watching!</a:t>
            </a:r>
            <a:endParaRPr sz="4800"/>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