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Proxima Nova"/>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roximaNova-italic.fntdata"/><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font" Target="fonts/ProximaNova-bold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ProximaNova-bold.fntdata"/><Relationship Id="rId6" Type="http://schemas.openxmlformats.org/officeDocument/2006/relationships/slide" Target="slides/slide1.xml"/><Relationship Id="rId18" Type="http://schemas.openxmlformats.org/officeDocument/2006/relationships/font" Target="fonts/ProximaNova-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g40ceeb39b3_0_3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40ceeb39b3_0_3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Google Shape;134;g40ceeb39b3_0_3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40ceeb39b3_0_3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Google Shape;140;g40ceeb39b3_0_3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40ceeb39b3_0_3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 name="Shape 61"/>
        <p:cNvGrpSpPr/>
        <p:nvPr/>
      </p:nvGrpSpPr>
      <p:grpSpPr>
        <a:xfrm>
          <a:off x="0" y="0"/>
          <a:ext cx="0" cy="0"/>
          <a:chOff x="0" y="0"/>
          <a:chExt cx="0" cy="0"/>
        </a:xfrm>
      </p:grpSpPr>
      <p:sp>
        <p:nvSpPr>
          <p:cNvPr id="62" name="Google Shape;62;g40ceeb39b3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40ceeb39b3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g40ceeb39b3_0_3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40ceeb39b3_0_3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Google Shape;75;g40ceeb39b3_0_2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40ceeb39b3_0_2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g40ceeb39b3_0_2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40ceeb39b3_0_2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Google Shape;104;g425383c397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425383c397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Google Shape;110;g425383c397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425383c397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Google Shape;116;g40ceeb39b3_0_3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40ceeb39b3_0_3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Google Shape;122;g425383c397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425383c397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1" name="Google Shape;11;p2"/>
          <p:cNvSpPr txBox="1"/>
          <p:nvPr>
            <p:ph type="ctrTitle"/>
          </p:nvPr>
        </p:nvSpPr>
        <p:spPr>
          <a:xfrm>
            <a:off x="510450" y="1257300"/>
            <a:ext cx="8123100" cy="1588500"/>
          </a:xfrm>
          <a:prstGeom prst="rect">
            <a:avLst/>
          </a:prstGeom>
        </p:spPr>
        <p:txBody>
          <a:bodyPr anchorCtr="0" anchor="b" bIns="91425" lIns="91425" spcFirstLastPara="1" rIns="91425" wrap="square" tIns="91425"/>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2" name="Google Shape;12;p2"/>
          <p:cNvSpPr txBox="1"/>
          <p:nvPr>
            <p:ph idx="1" type="subTitle"/>
          </p:nvPr>
        </p:nvSpPr>
        <p:spPr>
          <a:xfrm>
            <a:off x="510450" y="3182313"/>
            <a:ext cx="8123100" cy="630000"/>
          </a:xfrm>
          <a:prstGeom prst="rect">
            <a:avLst/>
          </a:prstGeom>
        </p:spPr>
        <p:txBody>
          <a:bodyPr anchorCtr="0" anchor="t" bIns="91425" lIns="91425" spcFirstLastPara="1" rIns="91425" wrap="square" tIns="91425"/>
          <a:lstStyle>
            <a:lvl1pPr lvl="0">
              <a:lnSpc>
                <a:spcPct val="100000"/>
              </a:lnSpc>
              <a:spcBef>
                <a:spcPts val="0"/>
              </a:spcBef>
              <a:spcAft>
                <a:spcPts val="0"/>
              </a:spcAft>
              <a:buClr>
                <a:schemeClr val="lt1"/>
              </a:buClr>
              <a:buSzPts val="2400"/>
              <a:buNone/>
              <a:defRPr sz="2400">
                <a:solidFill>
                  <a:schemeClr val="lt1"/>
                </a:solidFill>
              </a:defRPr>
            </a:lvl1pPr>
            <a:lvl2pPr lvl="1">
              <a:lnSpc>
                <a:spcPct val="100000"/>
              </a:lnSpc>
              <a:spcBef>
                <a:spcPts val="0"/>
              </a:spcBef>
              <a:spcAft>
                <a:spcPts val="0"/>
              </a:spcAft>
              <a:buClr>
                <a:schemeClr val="lt1"/>
              </a:buClr>
              <a:buSzPts val="2400"/>
              <a:buNone/>
              <a:defRPr sz="2400">
                <a:solidFill>
                  <a:schemeClr val="lt1"/>
                </a:solidFill>
              </a:defRPr>
            </a:lvl2pPr>
            <a:lvl3pPr lvl="2">
              <a:lnSpc>
                <a:spcPct val="100000"/>
              </a:lnSpc>
              <a:spcBef>
                <a:spcPts val="0"/>
              </a:spcBef>
              <a:spcAft>
                <a:spcPts val="0"/>
              </a:spcAft>
              <a:buClr>
                <a:schemeClr val="lt1"/>
              </a:buClr>
              <a:buSzPts val="2400"/>
              <a:buNone/>
              <a:defRPr sz="2400">
                <a:solidFill>
                  <a:schemeClr val="lt1"/>
                </a:solidFill>
              </a:defRPr>
            </a:lvl3pPr>
            <a:lvl4pPr lvl="3">
              <a:lnSpc>
                <a:spcPct val="100000"/>
              </a:lnSpc>
              <a:spcBef>
                <a:spcPts val="0"/>
              </a:spcBef>
              <a:spcAft>
                <a:spcPts val="0"/>
              </a:spcAft>
              <a:buClr>
                <a:schemeClr val="lt1"/>
              </a:buClr>
              <a:buSzPts val="2400"/>
              <a:buNone/>
              <a:defRPr sz="2400">
                <a:solidFill>
                  <a:schemeClr val="lt1"/>
                </a:solidFill>
              </a:defRPr>
            </a:lvl4pPr>
            <a:lvl5pPr lvl="4">
              <a:lnSpc>
                <a:spcPct val="100000"/>
              </a:lnSpc>
              <a:spcBef>
                <a:spcPts val="0"/>
              </a:spcBef>
              <a:spcAft>
                <a:spcPts val="0"/>
              </a:spcAft>
              <a:buClr>
                <a:schemeClr val="lt1"/>
              </a:buClr>
              <a:buSzPts val="2400"/>
              <a:buNone/>
              <a:defRPr sz="2400">
                <a:solidFill>
                  <a:schemeClr val="lt1"/>
                </a:solidFill>
              </a:defRPr>
            </a:lvl5pPr>
            <a:lvl6pPr lvl="5">
              <a:lnSpc>
                <a:spcPct val="100000"/>
              </a:lnSpc>
              <a:spcBef>
                <a:spcPts val="0"/>
              </a:spcBef>
              <a:spcAft>
                <a:spcPts val="0"/>
              </a:spcAft>
              <a:buClr>
                <a:schemeClr val="lt1"/>
              </a:buClr>
              <a:buSzPts val="2400"/>
              <a:buNone/>
              <a:defRPr sz="2400">
                <a:solidFill>
                  <a:schemeClr val="lt1"/>
                </a:solidFill>
              </a:defRPr>
            </a:lvl6pPr>
            <a:lvl7pPr lvl="6">
              <a:lnSpc>
                <a:spcPct val="100000"/>
              </a:lnSpc>
              <a:spcBef>
                <a:spcPts val="0"/>
              </a:spcBef>
              <a:spcAft>
                <a:spcPts val="0"/>
              </a:spcAft>
              <a:buClr>
                <a:schemeClr val="lt1"/>
              </a:buClr>
              <a:buSzPts val="2400"/>
              <a:buNone/>
              <a:defRPr sz="2400">
                <a:solidFill>
                  <a:schemeClr val="lt1"/>
                </a:solidFill>
              </a:defRPr>
            </a:lvl7pPr>
            <a:lvl8pPr lvl="7">
              <a:lnSpc>
                <a:spcPct val="100000"/>
              </a:lnSpc>
              <a:spcBef>
                <a:spcPts val="0"/>
              </a:spcBef>
              <a:spcAft>
                <a:spcPts val="0"/>
              </a:spcAft>
              <a:buClr>
                <a:schemeClr val="lt1"/>
              </a:buClr>
              <a:buSzPts val="2400"/>
              <a:buNone/>
              <a:defRPr sz="2400">
                <a:solidFill>
                  <a:schemeClr val="lt1"/>
                </a:solidFill>
              </a:defRPr>
            </a:lvl8pPr>
            <a:lvl9pPr lvl="8">
              <a:lnSpc>
                <a:spcPct val="100000"/>
              </a:lnSpc>
              <a:spcBef>
                <a:spcPts val="0"/>
              </a:spcBef>
              <a:spcAft>
                <a:spcPts val="0"/>
              </a:spcAft>
              <a:buClr>
                <a:schemeClr val="lt1"/>
              </a:buClr>
              <a:buSzPts val="2400"/>
              <a:buNone/>
              <a:defRPr sz="2400">
                <a:solidFill>
                  <a:schemeClr val="lt1"/>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8"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1"/>
          <p:cNvSpPr txBox="1"/>
          <p:nvPr>
            <p:ph hasCustomPrompt="1" type="title"/>
          </p:nvPr>
        </p:nvSpPr>
        <p:spPr>
          <a:xfrm>
            <a:off x="311700" y="991475"/>
            <a:ext cx="8520600" cy="1917900"/>
          </a:xfrm>
          <a:prstGeom prst="rect">
            <a:avLst/>
          </a:prstGeom>
        </p:spPr>
        <p:txBody>
          <a:bodyPr anchorCtr="0" anchor="ctr" bIns="91425" lIns="91425" spcFirstLastPara="1" rIns="91425" wrap="square" tIns="91425"/>
          <a:lstStyle>
            <a:lvl1pPr lvl="0" algn="ctr">
              <a:spcBef>
                <a:spcPts val="0"/>
              </a:spcBef>
              <a:spcAft>
                <a:spcPts val="0"/>
              </a:spcAft>
              <a:buSzPts val="14000"/>
              <a:buNone/>
              <a:defRPr b="1" sz="14000"/>
            </a:lvl1pPr>
            <a:lvl2pPr lvl="1" algn="ctr">
              <a:spcBef>
                <a:spcPts val="0"/>
              </a:spcBef>
              <a:spcAft>
                <a:spcPts val="0"/>
              </a:spcAft>
              <a:buSzPts val="14000"/>
              <a:buNone/>
              <a:defRPr b="1" sz="14000"/>
            </a:lvl2pPr>
            <a:lvl3pPr lvl="2" algn="ctr">
              <a:spcBef>
                <a:spcPts val="0"/>
              </a:spcBef>
              <a:spcAft>
                <a:spcPts val="0"/>
              </a:spcAft>
              <a:buSzPts val="14000"/>
              <a:buNone/>
              <a:defRPr b="1" sz="14000"/>
            </a:lvl3pPr>
            <a:lvl4pPr lvl="3" algn="ctr">
              <a:spcBef>
                <a:spcPts val="0"/>
              </a:spcBef>
              <a:spcAft>
                <a:spcPts val="0"/>
              </a:spcAft>
              <a:buSzPts val="14000"/>
              <a:buNone/>
              <a:defRPr b="1" sz="14000"/>
            </a:lvl4pPr>
            <a:lvl5pPr lvl="4" algn="ctr">
              <a:spcBef>
                <a:spcPts val="0"/>
              </a:spcBef>
              <a:spcAft>
                <a:spcPts val="0"/>
              </a:spcAft>
              <a:buSzPts val="14000"/>
              <a:buNone/>
              <a:defRPr b="1" sz="14000"/>
            </a:lvl5pPr>
            <a:lvl6pPr lvl="5" algn="ctr">
              <a:spcBef>
                <a:spcPts val="0"/>
              </a:spcBef>
              <a:spcAft>
                <a:spcPts val="0"/>
              </a:spcAft>
              <a:buSzPts val="14000"/>
              <a:buNone/>
              <a:defRPr b="1" sz="14000"/>
            </a:lvl6pPr>
            <a:lvl7pPr lvl="6" algn="ctr">
              <a:spcBef>
                <a:spcPts val="0"/>
              </a:spcBef>
              <a:spcAft>
                <a:spcPts val="0"/>
              </a:spcAft>
              <a:buSzPts val="14000"/>
              <a:buNone/>
              <a:defRPr b="1" sz="14000"/>
            </a:lvl7pPr>
            <a:lvl8pPr lvl="7" algn="ctr">
              <a:spcBef>
                <a:spcPts val="0"/>
              </a:spcBef>
              <a:spcAft>
                <a:spcPts val="0"/>
              </a:spcAft>
              <a:buSzPts val="14000"/>
              <a:buNone/>
              <a:defRPr b="1" sz="14000"/>
            </a:lvl8pPr>
            <a:lvl9pPr lvl="8" algn="ctr">
              <a:spcBef>
                <a:spcPts val="0"/>
              </a:spcBef>
              <a:spcAft>
                <a:spcPts val="0"/>
              </a:spcAft>
              <a:buSzPts val="14000"/>
              <a:buNone/>
              <a:defRPr b="1" sz="14000"/>
            </a:lvl9pPr>
          </a:lstStyle>
          <a:p>
            <a:r>
              <a:t>xx%</a:t>
            </a:r>
          </a:p>
        </p:txBody>
      </p:sp>
      <p:sp>
        <p:nvSpPr>
          <p:cNvPr id="51" name="Google Shape;51;p11"/>
          <p:cNvSpPr txBox="1"/>
          <p:nvPr>
            <p:ph idx="1" type="body"/>
          </p:nvPr>
        </p:nvSpPr>
        <p:spPr>
          <a:xfrm>
            <a:off x="311700" y="3071300"/>
            <a:ext cx="8520600" cy="901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Google Shape;52;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cxnSp>
        <p:nvCxnSpPr>
          <p:cNvPr id="15" name="Google Shape;15;p3"/>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6" name="Google Shape;16;p3"/>
          <p:cNvSpPr txBox="1"/>
          <p:nvPr>
            <p:ph type="title"/>
          </p:nvPr>
        </p:nvSpPr>
        <p:spPr>
          <a:xfrm>
            <a:off x="510450" y="2057400"/>
            <a:ext cx="8123100" cy="778800"/>
          </a:xfrm>
          <a:prstGeom prst="rect">
            <a:avLst/>
          </a:prstGeom>
        </p:spPr>
        <p:txBody>
          <a:bodyPr anchorCtr="0" anchor="b" bIns="91425" lIns="91425" spcFirstLastPara="1" rIns="91425" wrap="square" tIns="91425"/>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7" name="Google Shape;17;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1" name="Google Shape;21;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2" name="Google Shape;22;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5" name="Google Shape;25;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0" name="Google Shape;30;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lt2"/>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7975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7" name="Google Shape;37;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lt2"/>
            </a:solidFill>
            <a:prstDash val="solid"/>
            <a:round/>
            <a:headEnd len="sm" w="sm" type="none"/>
            <a:tailEnd len="sm" w="sm" type="none"/>
          </a:ln>
        </p:spPr>
      </p:cxnSp>
      <p:sp>
        <p:nvSpPr>
          <p:cNvPr id="41" name="Google Shape;41;p9"/>
          <p:cNvSpPr txBox="1"/>
          <p:nvPr>
            <p:ph type="title"/>
          </p:nvPr>
        </p:nvSpPr>
        <p:spPr>
          <a:xfrm>
            <a:off x="265500" y="1205825"/>
            <a:ext cx="4045200" cy="15096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769001"/>
            <a:ext cx="4045200" cy="13455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4" name="Google Shape;44;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6825"/>
            <a:ext cx="5998800" cy="5988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2100"/>
              <a:buNone/>
              <a:defRPr sz="2100"/>
            </a:lvl1pPr>
          </a:lstStyle>
          <a:p/>
        </p:txBody>
      </p:sp>
      <p:sp>
        <p:nvSpPr>
          <p:cNvPr id="47" name="Google Shape;47;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pearmin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indent="-317500" lvl="1" marL="9144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indent="-317500" lvl="2" marL="13716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indent="-317500" lvl="3" marL="18288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indent="-317500" lvl="4" marL="22860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indent="-317500" lvl="5" marL="27432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indent="-317500" lvl="6" marL="32004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indent="-317500" lvl="7" marL="36576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indent="-317500" lvl="8" marL="4114800">
              <a:lnSpc>
                <a:spcPct val="115000"/>
              </a:lnSpc>
              <a:spcBef>
                <a:spcPts val="1600"/>
              </a:spcBef>
              <a:spcAft>
                <a:spcPts val="160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Proxima Nova"/>
                <a:ea typeface="Proxima Nova"/>
                <a:cs typeface="Proxima Nova"/>
                <a:sym typeface="Proxima Nova"/>
              </a:defRPr>
            </a:lvl1pPr>
            <a:lvl2pPr lvl="1" algn="r">
              <a:buNone/>
              <a:defRPr sz="1000">
                <a:solidFill>
                  <a:schemeClr val="dk1"/>
                </a:solidFill>
                <a:latin typeface="Proxima Nova"/>
                <a:ea typeface="Proxima Nova"/>
                <a:cs typeface="Proxima Nova"/>
                <a:sym typeface="Proxima Nova"/>
              </a:defRPr>
            </a:lvl2pPr>
            <a:lvl3pPr lvl="2" algn="r">
              <a:buNone/>
              <a:defRPr sz="1000">
                <a:solidFill>
                  <a:schemeClr val="dk1"/>
                </a:solidFill>
                <a:latin typeface="Proxima Nova"/>
                <a:ea typeface="Proxima Nova"/>
                <a:cs typeface="Proxima Nova"/>
                <a:sym typeface="Proxima Nova"/>
              </a:defRPr>
            </a:lvl3pPr>
            <a:lvl4pPr lvl="3" algn="r">
              <a:buNone/>
              <a:defRPr sz="1000">
                <a:solidFill>
                  <a:schemeClr val="dk1"/>
                </a:solidFill>
                <a:latin typeface="Proxima Nova"/>
                <a:ea typeface="Proxima Nova"/>
                <a:cs typeface="Proxima Nova"/>
                <a:sym typeface="Proxima Nova"/>
              </a:defRPr>
            </a:lvl4pPr>
            <a:lvl5pPr lvl="4" algn="r">
              <a:buNone/>
              <a:defRPr sz="1000">
                <a:solidFill>
                  <a:schemeClr val="dk1"/>
                </a:solidFill>
                <a:latin typeface="Proxima Nova"/>
                <a:ea typeface="Proxima Nova"/>
                <a:cs typeface="Proxima Nova"/>
                <a:sym typeface="Proxima Nova"/>
              </a:defRPr>
            </a:lvl5pPr>
            <a:lvl6pPr lvl="5" algn="r">
              <a:buNone/>
              <a:defRPr sz="1000">
                <a:solidFill>
                  <a:schemeClr val="dk1"/>
                </a:solidFill>
                <a:latin typeface="Proxima Nova"/>
                <a:ea typeface="Proxima Nova"/>
                <a:cs typeface="Proxima Nova"/>
                <a:sym typeface="Proxima Nova"/>
              </a:defRPr>
            </a:lvl6pPr>
            <a:lvl7pPr lvl="6" algn="r">
              <a:buNone/>
              <a:defRPr sz="1000">
                <a:solidFill>
                  <a:schemeClr val="dk1"/>
                </a:solidFill>
                <a:latin typeface="Proxima Nova"/>
                <a:ea typeface="Proxima Nova"/>
                <a:cs typeface="Proxima Nova"/>
                <a:sym typeface="Proxima Nova"/>
              </a:defRPr>
            </a:lvl7pPr>
            <a:lvl8pPr lvl="7" algn="r">
              <a:buNone/>
              <a:defRPr sz="1000">
                <a:solidFill>
                  <a:schemeClr val="dk1"/>
                </a:solidFill>
                <a:latin typeface="Proxima Nova"/>
                <a:ea typeface="Proxima Nova"/>
                <a:cs typeface="Proxima Nova"/>
                <a:sym typeface="Proxima Nova"/>
              </a:defRPr>
            </a:lvl8pPr>
            <a:lvl9pPr lvl="8" algn="r">
              <a:buNone/>
              <a:defRPr sz="1000">
                <a:solidFill>
                  <a:schemeClr val="dk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6.png"/><Relationship Id="rId6" Type="http://schemas.openxmlformats.org/officeDocument/2006/relationships/image" Target="../media/image2.png"/><Relationship Id="rId7"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www.youtube.com/watch?v=Kzp_wOfAy54" TargetMode="External"/><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 name="Shape 58"/>
        <p:cNvGrpSpPr/>
        <p:nvPr/>
      </p:nvGrpSpPr>
      <p:grpSpPr>
        <a:xfrm>
          <a:off x="0" y="0"/>
          <a:ext cx="0" cy="0"/>
          <a:chOff x="0" y="0"/>
          <a:chExt cx="0" cy="0"/>
        </a:xfrm>
      </p:grpSpPr>
      <p:sp>
        <p:nvSpPr>
          <p:cNvPr id="59" name="Google Shape;59;p13"/>
          <p:cNvSpPr txBox="1"/>
          <p:nvPr>
            <p:ph idx="1" type="subTitle"/>
          </p:nvPr>
        </p:nvSpPr>
        <p:spPr>
          <a:xfrm>
            <a:off x="510450" y="3182313"/>
            <a:ext cx="8123100" cy="630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Allison Ramasami</a:t>
            </a:r>
            <a:endParaRPr/>
          </a:p>
        </p:txBody>
      </p:sp>
      <p:pic>
        <p:nvPicPr>
          <p:cNvPr id="60" name="Google Shape;60;p13"/>
          <p:cNvPicPr preferRelativeResize="0"/>
          <p:nvPr/>
        </p:nvPicPr>
        <p:blipFill rotWithShape="1">
          <a:blip r:embed="rId3">
            <a:alphaModFix/>
          </a:blip>
          <a:srcRect b="20784" l="0" r="0" t="21465"/>
          <a:stretch/>
        </p:blipFill>
        <p:spPr>
          <a:xfrm>
            <a:off x="460950" y="614972"/>
            <a:ext cx="8222100" cy="178055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Google Shape;131;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Review</a:t>
            </a:r>
            <a:endParaRPr/>
          </a:p>
        </p:txBody>
      </p:sp>
      <p:sp>
        <p:nvSpPr>
          <p:cNvPr id="132" name="Google Shape;132;p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Most of the issues arise in very large factories called “megabases,” built to produce as much science as possible after the rocket has been launched, usually pushing the game to its limit in the process.</a:t>
            </a:r>
            <a:endParaRPr/>
          </a:p>
          <a:p>
            <a:pPr indent="-342900" lvl="0" marL="457200" rtl="0" algn="l">
              <a:spcBef>
                <a:spcPts val="1600"/>
              </a:spcBef>
              <a:spcAft>
                <a:spcPts val="0"/>
              </a:spcAft>
              <a:buSzPts val="1800"/>
              <a:buChar char="●"/>
            </a:pPr>
            <a:r>
              <a:rPr lang="en"/>
              <a:t>Fluid mechanics are very unintuitive and hard to work with at the moment: factories will randomly not receive enough fluid due to the order in which the factories are placed, and fluid flow itself is controlled by a quantity called fluid pressure that is not explained and is incredibly hard to understand. These issues multiply when working with large quantities of fluids.</a:t>
            </a:r>
            <a:endParaRPr/>
          </a:p>
          <a:p>
            <a:pPr indent="-342900" lvl="0" marL="457200" rtl="0" algn="l">
              <a:spcBef>
                <a:spcPts val="0"/>
              </a:spcBef>
              <a:spcAft>
                <a:spcPts val="0"/>
              </a:spcAft>
              <a:buSzPts val="1800"/>
              <a:buChar char="●"/>
            </a:pPr>
            <a:r>
              <a:rPr lang="en"/>
              <a:t>People tend to build megabases with bots instead of belts. While belts offer more interesting design decisions, bots are much easier to use, have higher throughput, and lag the game less.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Google Shape;137;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Review</a:t>
            </a:r>
            <a:endParaRPr/>
          </a:p>
        </p:txBody>
      </p:sp>
      <p:sp>
        <p:nvSpPr>
          <p:cNvPr id="138" name="Google Shape;138;p2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At the moment, the only thing you can do after launching the rocket is infinite research: there is no post-game content other than trying to make a megabase.</a:t>
            </a:r>
            <a:endParaRPr/>
          </a:p>
          <a:p>
            <a:pPr indent="-342900" lvl="0" marL="457200" rtl="0" algn="l">
              <a:spcBef>
                <a:spcPts val="0"/>
              </a:spcBef>
              <a:spcAft>
                <a:spcPts val="0"/>
              </a:spcAft>
              <a:buSzPts val="1800"/>
              <a:buChar char="●"/>
            </a:pPr>
            <a:r>
              <a:rPr lang="en"/>
              <a:t>When building very large bases, one needs lots of modules, which are the most expensive items in the game and produce extremely slowly. This can lead to a lot of waiting around on modules to produce so you can build the next part of your base.</a:t>
            </a:r>
            <a:endParaRPr/>
          </a:p>
          <a:p>
            <a:pPr indent="0" lvl="0" marL="0" rtl="0" algn="l">
              <a:spcBef>
                <a:spcPts val="1600"/>
              </a:spcBef>
              <a:spcAft>
                <a:spcPts val="1600"/>
              </a:spcAft>
              <a:buNone/>
            </a:pPr>
            <a:r>
              <a:rPr lang="en"/>
              <a:t>In the end though, these issues only really arise for those who are trying to build very big, which is a small percentage of the playerbase. Otherwise, the game has no serious flaws, only minor issues that the devs are actively working to fix.</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sp>
        <p:nvSpPr>
          <p:cNvPr id="143" name="Google Shape;143;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Overall</a:t>
            </a:r>
            <a:endParaRPr/>
          </a:p>
        </p:txBody>
      </p:sp>
      <p:sp>
        <p:nvSpPr>
          <p:cNvPr id="144" name="Google Shape;144;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Buy this game! The game can be improved by fixing some of the issues I’ve listed, but the devs have considered/are working on all the issues I’ve listed.</a:t>
            </a:r>
            <a:endParaRPr/>
          </a:p>
        </p:txBody>
      </p:sp>
      <p:pic>
        <p:nvPicPr>
          <p:cNvPr id="145" name="Google Shape;145;p24"/>
          <p:cNvPicPr preferRelativeResize="0"/>
          <p:nvPr/>
        </p:nvPicPr>
        <p:blipFill>
          <a:blip r:embed="rId3">
            <a:alphaModFix/>
          </a:blip>
          <a:stretch>
            <a:fillRect/>
          </a:stretch>
        </p:blipFill>
        <p:spPr>
          <a:xfrm>
            <a:off x="2409175" y="2385375"/>
            <a:ext cx="4325650" cy="19020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 name="Shape 64"/>
        <p:cNvGrpSpPr/>
        <p:nvPr/>
      </p:nvGrpSpPr>
      <p:grpSpPr>
        <a:xfrm>
          <a:off x="0" y="0"/>
          <a:ext cx="0" cy="0"/>
          <a:chOff x="0" y="0"/>
          <a:chExt cx="0" cy="0"/>
        </a:xfrm>
      </p:grpSpPr>
      <p:sp>
        <p:nvSpPr>
          <p:cNvPr id="65" name="Google Shape;65;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Overview</a:t>
            </a:r>
            <a:endParaRPr/>
          </a:p>
        </p:txBody>
      </p:sp>
      <p:sp>
        <p:nvSpPr>
          <p:cNvPr id="66" name="Google Shape;66;p14"/>
          <p:cNvSpPr txBox="1"/>
          <p:nvPr>
            <p:ph idx="1" type="body"/>
          </p:nvPr>
        </p:nvSpPr>
        <p:spPr>
          <a:xfrm>
            <a:off x="311700" y="1152475"/>
            <a:ext cx="4260300" cy="36261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600"/>
              <a:t>Game Name: Factorio</a:t>
            </a:r>
            <a:endParaRPr sz="1600"/>
          </a:p>
          <a:p>
            <a:pPr indent="0" lvl="0" marL="0" rtl="0" algn="l">
              <a:lnSpc>
                <a:spcPct val="100000"/>
              </a:lnSpc>
              <a:spcBef>
                <a:spcPts val="0"/>
              </a:spcBef>
              <a:spcAft>
                <a:spcPts val="0"/>
              </a:spcAft>
              <a:buNone/>
            </a:pPr>
            <a:r>
              <a:rPr lang="en" sz="1600"/>
              <a:t>Author: Wube Software</a:t>
            </a:r>
            <a:endParaRPr sz="1600"/>
          </a:p>
          <a:p>
            <a:pPr indent="0" lvl="0" marL="0" rtl="0" algn="l">
              <a:lnSpc>
                <a:spcPct val="100000"/>
              </a:lnSpc>
              <a:spcBef>
                <a:spcPts val="0"/>
              </a:spcBef>
              <a:spcAft>
                <a:spcPts val="0"/>
              </a:spcAft>
              <a:buNone/>
            </a:pPr>
            <a:r>
              <a:rPr lang="en" sz="1600"/>
              <a:t>Genre: Building, Sandbox</a:t>
            </a:r>
            <a:endParaRPr sz="1600"/>
          </a:p>
          <a:p>
            <a:pPr indent="0" lvl="0" marL="0" rtl="0" algn="l">
              <a:lnSpc>
                <a:spcPct val="100000"/>
              </a:lnSpc>
              <a:spcBef>
                <a:spcPts val="0"/>
              </a:spcBef>
              <a:spcAft>
                <a:spcPts val="0"/>
              </a:spcAft>
              <a:buNone/>
            </a:pPr>
            <a:r>
              <a:rPr lang="en" sz="1600"/>
              <a:t>Price: $30</a:t>
            </a:r>
            <a:endParaRPr sz="1600"/>
          </a:p>
          <a:p>
            <a:pPr indent="0" lvl="0" marL="0" rtl="0" algn="l">
              <a:lnSpc>
                <a:spcPct val="100000"/>
              </a:lnSpc>
              <a:spcBef>
                <a:spcPts val="0"/>
              </a:spcBef>
              <a:spcAft>
                <a:spcPts val="0"/>
              </a:spcAft>
              <a:buNone/>
            </a:pPr>
            <a:r>
              <a:t/>
            </a:r>
            <a:endParaRPr sz="1600"/>
          </a:p>
          <a:p>
            <a:pPr indent="0" lvl="0" marL="0" rtl="0" algn="l">
              <a:spcBef>
                <a:spcPts val="0"/>
              </a:spcBef>
              <a:spcAft>
                <a:spcPts val="0"/>
              </a:spcAft>
              <a:buNone/>
            </a:pPr>
            <a:r>
              <a:rPr lang="en" sz="1600"/>
              <a:t>Minimum Software Requirements:</a:t>
            </a:r>
            <a:endParaRPr sz="1600"/>
          </a:p>
          <a:p>
            <a:pPr indent="-330200" lvl="0" marL="457200" rtl="0" algn="l">
              <a:spcBef>
                <a:spcPts val="1600"/>
              </a:spcBef>
              <a:spcAft>
                <a:spcPts val="0"/>
              </a:spcAft>
              <a:buSzPts val="1600"/>
              <a:buChar char="●"/>
            </a:pPr>
            <a:r>
              <a:rPr lang="en" sz="1600"/>
              <a:t>64-bit operating system</a:t>
            </a:r>
            <a:endParaRPr sz="1600"/>
          </a:p>
          <a:p>
            <a:pPr indent="-330200" lvl="0" marL="457200" rtl="0" algn="l">
              <a:spcBef>
                <a:spcPts val="0"/>
              </a:spcBef>
              <a:spcAft>
                <a:spcPts val="0"/>
              </a:spcAft>
              <a:buSzPts val="1600"/>
              <a:buChar char="●"/>
            </a:pPr>
            <a:r>
              <a:rPr lang="en" sz="1600"/>
              <a:t>4GB RAM</a:t>
            </a:r>
            <a:endParaRPr sz="1600"/>
          </a:p>
          <a:p>
            <a:pPr indent="-330200" lvl="0" marL="457200" rtl="0" algn="l">
              <a:spcBef>
                <a:spcPts val="0"/>
              </a:spcBef>
              <a:spcAft>
                <a:spcPts val="0"/>
              </a:spcAft>
              <a:buSzPts val="1600"/>
              <a:buChar char="●"/>
            </a:pPr>
            <a:r>
              <a:rPr lang="en" sz="1600"/>
              <a:t>512MB dedicated video memory</a:t>
            </a:r>
            <a:endParaRPr sz="1600"/>
          </a:p>
          <a:p>
            <a:pPr indent="-330200" lvl="0" marL="457200" rtl="0" algn="l">
              <a:spcBef>
                <a:spcPts val="0"/>
              </a:spcBef>
              <a:spcAft>
                <a:spcPts val="0"/>
              </a:spcAft>
              <a:buSzPts val="1600"/>
              <a:buChar char="●"/>
            </a:pPr>
            <a:r>
              <a:rPr lang="en" sz="1600"/>
              <a:t>Dual core 3GHz+ processor</a:t>
            </a:r>
            <a:endParaRPr sz="1600"/>
          </a:p>
          <a:p>
            <a:pPr indent="-330200" lvl="0" marL="457200" rtl="0" algn="l">
              <a:spcBef>
                <a:spcPts val="0"/>
              </a:spcBef>
              <a:spcAft>
                <a:spcPts val="0"/>
              </a:spcAft>
              <a:buSzPts val="1600"/>
              <a:buChar char="●"/>
            </a:pPr>
            <a:r>
              <a:rPr lang="en" sz="1600"/>
              <a:t>1280x720 screen resolution</a:t>
            </a:r>
            <a:endParaRPr sz="1600"/>
          </a:p>
          <a:p>
            <a:pPr indent="-330200" lvl="0" marL="457200" rtl="0" algn="l">
              <a:spcBef>
                <a:spcPts val="0"/>
              </a:spcBef>
              <a:spcAft>
                <a:spcPts val="0"/>
              </a:spcAft>
              <a:buSzPts val="1600"/>
              <a:buChar char="●"/>
            </a:pPr>
            <a:r>
              <a:rPr lang="en" sz="1600"/>
              <a:t>1GB of disk space</a:t>
            </a:r>
            <a:endParaRPr sz="1600"/>
          </a:p>
          <a:p>
            <a:pPr indent="0" lvl="0" marL="0" rtl="0" algn="l">
              <a:spcBef>
                <a:spcPts val="1600"/>
              </a:spcBef>
              <a:spcAft>
                <a:spcPts val="1600"/>
              </a:spcAft>
              <a:buNone/>
            </a:pPr>
            <a:r>
              <a:t/>
            </a:r>
            <a:endParaRPr sz="1200"/>
          </a:p>
        </p:txBody>
      </p:sp>
      <p:pic>
        <p:nvPicPr>
          <p:cNvPr id="67" name="Google Shape;67;p14"/>
          <p:cNvPicPr preferRelativeResize="0"/>
          <p:nvPr/>
        </p:nvPicPr>
        <p:blipFill rotWithShape="1">
          <a:blip r:embed="rId3">
            <a:alphaModFix/>
          </a:blip>
          <a:srcRect b="0" l="19104" r="18906" t="0"/>
          <a:stretch/>
        </p:blipFill>
        <p:spPr>
          <a:xfrm>
            <a:off x="4166875" y="445025"/>
            <a:ext cx="4544528" cy="41238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Google Shape;72;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Setup	</a:t>
            </a:r>
            <a:endParaRPr/>
          </a:p>
        </p:txBody>
      </p:sp>
      <p:sp>
        <p:nvSpPr>
          <p:cNvPr id="73" name="Google Shape;73;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Having crash-landed on an unknown planet, you have to start from scratch and somehow launch a rocket to get back home. To do this, you need to build a factory and produce all the items you need to build a rocket. As your factory grows, however, your pollution cloud spreads, angering the natives of the planet and causing them to attack your factory.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sp>
        <p:nvSpPr>
          <p:cNvPr id="78" name="Google Shape;78;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Main Gameplay Loop</a:t>
            </a:r>
            <a:endParaRPr/>
          </a:p>
        </p:txBody>
      </p:sp>
      <p:pic>
        <p:nvPicPr>
          <p:cNvPr id="79" name="Google Shape;79;p16"/>
          <p:cNvPicPr preferRelativeResize="0"/>
          <p:nvPr/>
        </p:nvPicPr>
        <p:blipFill>
          <a:blip r:embed="rId3">
            <a:alphaModFix/>
          </a:blip>
          <a:stretch>
            <a:fillRect/>
          </a:stretch>
        </p:blipFill>
        <p:spPr>
          <a:xfrm>
            <a:off x="436800" y="1252650"/>
            <a:ext cx="1714750" cy="1714750"/>
          </a:xfrm>
          <a:prstGeom prst="rect">
            <a:avLst/>
          </a:prstGeom>
          <a:noFill/>
          <a:ln>
            <a:noFill/>
          </a:ln>
        </p:spPr>
      </p:pic>
      <p:pic>
        <p:nvPicPr>
          <p:cNvPr id="80" name="Google Shape;80;p16"/>
          <p:cNvPicPr preferRelativeResize="0"/>
          <p:nvPr/>
        </p:nvPicPr>
        <p:blipFill>
          <a:blip r:embed="rId4">
            <a:alphaModFix/>
          </a:blip>
          <a:stretch>
            <a:fillRect/>
          </a:stretch>
        </p:blipFill>
        <p:spPr>
          <a:xfrm>
            <a:off x="2438975" y="1243438"/>
            <a:ext cx="1850550" cy="1850550"/>
          </a:xfrm>
          <a:prstGeom prst="rect">
            <a:avLst/>
          </a:prstGeom>
          <a:noFill/>
          <a:ln>
            <a:noFill/>
          </a:ln>
        </p:spPr>
      </p:pic>
      <p:pic>
        <p:nvPicPr>
          <p:cNvPr id="81" name="Google Shape;81;p16"/>
          <p:cNvPicPr preferRelativeResize="0"/>
          <p:nvPr/>
        </p:nvPicPr>
        <p:blipFill>
          <a:blip r:embed="rId5">
            <a:alphaModFix/>
          </a:blip>
          <a:stretch>
            <a:fillRect/>
          </a:stretch>
        </p:blipFill>
        <p:spPr>
          <a:xfrm>
            <a:off x="4431700" y="948900"/>
            <a:ext cx="1778225" cy="1778225"/>
          </a:xfrm>
          <a:prstGeom prst="rect">
            <a:avLst/>
          </a:prstGeom>
          <a:noFill/>
          <a:ln>
            <a:noFill/>
          </a:ln>
        </p:spPr>
      </p:pic>
      <p:pic>
        <p:nvPicPr>
          <p:cNvPr id="82" name="Google Shape;82;p16"/>
          <p:cNvPicPr preferRelativeResize="0"/>
          <p:nvPr/>
        </p:nvPicPr>
        <p:blipFill>
          <a:blip r:embed="rId6">
            <a:alphaModFix/>
          </a:blip>
          <a:stretch>
            <a:fillRect/>
          </a:stretch>
        </p:blipFill>
        <p:spPr>
          <a:xfrm>
            <a:off x="6352100" y="1086538"/>
            <a:ext cx="1640575" cy="1640575"/>
          </a:xfrm>
          <a:prstGeom prst="rect">
            <a:avLst/>
          </a:prstGeom>
          <a:noFill/>
          <a:ln>
            <a:noFill/>
          </a:ln>
        </p:spPr>
      </p:pic>
      <p:sp>
        <p:nvSpPr>
          <p:cNvPr id="83" name="Google Shape;83;p16"/>
          <p:cNvSpPr txBox="1"/>
          <p:nvPr/>
        </p:nvSpPr>
        <p:spPr>
          <a:xfrm>
            <a:off x="-397800" y="94000"/>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cxnSp>
        <p:nvCxnSpPr>
          <p:cNvPr id="84" name="Google Shape;84;p16"/>
          <p:cNvCxnSpPr/>
          <p:nvPr/>
        </p:nvCxnSpPr>
        <p:spPr>
          <a:xfrm>
            <a:off x="3811550" y="2016600"/>
            <a:ext cx="666000" cy="0"/>
          </a:xfrm>
          <a:prstGeom prst="straightConnector1">
            <a:avLst/>
          </a:prstGeom>
          <a:noFill/>
          <a:ln cap="flat" cmpd="sng" w="38100">
            <a:solidFill>
              <a:srgbClr val="000000"/>
            </a:solidFill>
            <a:prstDash val="solid"/>
            <a:round/>
            <a:headEnd len="med" w="med" type="none"/>
            <a:tailEnd len="med" w="med" type="stealth"/>
          </a:ln>
        </p:spPr>
      </p:cxnSp>
      <p:cxnSp>
        <p:nvCxnSpPr>
          <p:cNvPr id="85" name="Google Shape;85;p16"/>
          <p:cNvCxnSpPr/>
          <p:nvPr/>
        </p:nvCxnSpPr>
        <p:spPr>
          <a:xfrm>
            <a:off x="1971925" y="2016600"/>
            <a:ext cx="666000" cy="0"/>
          </a:xfrm>
          <a:prstGeom prst="straightConnector1">
            <a:avLst/>
          </a:prstGeom>
          <a:noFill/>
          <a:ln cap="flat" cmpd="sng" w="38100">
            <a:solidFill>
              <a:srgbClr val="000000"/>
            </a:solidFill>
            <a:prstDash val="solid"/>
            <a:round/>
            <a:headEnd len="med" w="med" type="none"/>
            <a:tailEnd len="med" w="med" type="stealth"/>
          </a:ln>
        </p:spPr>
      </p:cxnSp>
      <p:cxnSp>
        <p:nvCxnSpPr>
          <p:cNvPr id="86" name="Google Shape;86;p16"/>
          <p:cNvCxnSpPr/>
          <p:nvPr/>
        </p:nvCxnSpPr>
        <p:spPr>
          <a:xfrm>
            <a:off x="5751350" y="2016600"/>
            <a:ext cx="666000" cy="0"/>
          </a:xfrm>
          <a:prstGeom prst="straightConnector1">
            <a:avLst/>
          </a:prstGeom>
          <a:noFill/>
          <a:ln cap="flat" cmpd="sng" w="38100">
            <a:solidFill>
              <a:srgbClr val="000000"/>
            </a:solidFill>
            <a:prstDash val="solid"/>
            <a:round/>
            <a:headEnd len="med" w="med" type="none"/>
            <a:tailEnd len="med" w="med" type="stealth"/>
          </a:ln>
        </p:spPr>
      </p:cxnSp>
      <p:sp>
        <p:nvSpPr>
          <p:cNvPr id="87" name="Google Shape;87;p16"/>
          <p:cNvSpPr txBox="1"/>
          <p:nvPr/>
        </p:nvSpPr>
        <p:spPr>
          <a:xfrm>
            <a:off x="762425" y="1160550"/>
            <a:ext cx="1063500" cy="369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Proxima Nova"/>
                <a:ea typeface="Proxima Nova"/>
                <a:cs typeface="Proxima Nova"/>
                <a:sym typeface="Proxima Nova"/>
              </a:rPr>
              <a:t>Mine Ores</a:t>
            </a:r>
            <a:endParaRPr>
              <a:latin typeface="Proxima Nova"/>
              <a:ea typeface="Proxima Nova"/>
              <a:cs typeface="Proxima Nova"/>
              <a:sym typeface="Proxima Nova"/>
            </a:endParaRPr>
          </a:p>
        </p:txBody>
      </p:sp>
      <p:sp>
        <p:nvSpPr>
          <p:cNvPr id="88" name="Google Shape;88;p16"/>
          <p:cNvSpPr txBox="1"/>
          <p:nvPr/>
        </p:nvSpPr>
        <p:spPr>
          <a:xfrm>
            <a:off x="2691000" y="1160550"/>
            <a:ext cx="1063500" cy="369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Proxima Nova"/>
                <a:ea typeface="Proxima Nova"/>
                <a:cs typeface="Proxima Nova"/>
                <a:sym typeface="Proxima Nova"/>
              </a:rPr>
              <a:t>Smelt Ores</a:t>
            </a:r>
            <a:endParaRPr>
              <a:latin typeface="Proxima Nova"/>
              <a:ea typeface="Proxima Nova"/>
              <a:cs typeface="Proxima Nova"/>
              <a:sym typeface="Proxima Nova"/>
            </a:endParaRPr>
          </a:p>
        </p:txBody>
      </p:sp>
      <p:sp>
        <p:nvSpPr>
          <p:cNvPr id="89" name="Google Shape;89;p16"/>
          <p:cNvSpPr txBox="1"/>
          <p:nvPr/>
        </p:nvSpPr>
        <p:spPr>
          <a:xfrm>
            <a:off x="4431700" y="1160550"/>
            <a:ext cx="1306800" cy="369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Proxima Nova"/>
                <a:ea typeface="Proxima Nova"/>
                <a:cs typeface="Proxima Nova"/>
                <a:sym typeface="Proxima Nova"/>
              </a:rPr>
              <a:t>Make</a:t>
            </a:r>
            <a:endParaRPr>
              <a:latin typeface="Proxima Nova"/>
              <a:ea typeface="Proxima Nova"/>
              <a:cs typeface="Proxima Nova"/>
              <a:sym typeface="Proxima Nova"/>
            </a:endParaRPr>
          </a:p>
          <a:p>
            <a:pPr indent="0" lvl="0" marL="0" rtl="0" algn="ctr">
              <a:spcBef>
                <a:spcPts val="0"/>
              </a:spcBef>
              <a:spcAft>
                <a:spcPts val="0"/>
              </a:spcAft>
              <a:buNone/>
            </a:pPr>
            <a:r>
              <a:rPr lang="en">
                <a:latin typeface="Proxima Nova"/>
                <a:ea typeface="Proxima Nova"/>
                <a:cs typeface="Proxima Nova"/>
                <a:sym typeface="Proxima Nova"/>
              </a:rPr>
              <a:t>Intermediates</a:t>
            </a:r>
            <a:endParaRPr>
              <a:latin typeface="Proxima Nova"/>
              <a:ea typeface="Proxima Nova"/>
              <a:cs typeface="Proxima Nova"/>
              <a:sym typeface="Proxima Nova"/>
            </a:endParaRPr>
          </a:p>
        </p:txBody>
      </p:sp>
      <p:sp>
        <p:nvSpPr>
          <p:cNvPr id="90" name="Google Shape;90;p16"/>
          <p:cNvSpPr txBox="1"/>
          <p:nvPr/>
        </p:nvSpPr>
        <p:spPr>
          <a:xfrm>
            <a:off x="6352100" y="1160550"/>
            <a:ext cx="1640700" cy="369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Proxima Nova"/>
                <a:ea typeface="Proxima Nova"/>
                <a:cs typeface="Proxima Nova"/>
                <a:sym typeface="Proxima Nova"/>
              </a:rPr>
              <a:t>Make Science &amp; Do Research</a:t>
            </a:r>
            <a:endParaRPr>
              <a:latin typeface="Proxima Nova"/>
              <a:ea typeface="Proxima Nova"/>
              <a:cs typeface="Proxima Nova"/>
              <a:sym typeface="Proxima Nova"/>
            </a:endParaRPr>
          </a:p>
        </p:txBody>
      </p:sp>
      <p:sp>
        <p:nvSpPr>
          <p:cNvPr id="91" name="Google Shape;91;p16"/>
          <p:cNvSpPr txBox="1"/>
          <p:nvPr/>
        </p:nvSpPr>
        <p:spPr>
          <a:xfrm>
            <a:off x="3828100" y="4449423"/>
            <a:ext cx="1231500" cy="369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Proxima Nova"/>
                <a:ea typeface="Proxima Nova"/>
                <a:cs typeface="Proxima Nova"/>
                <a:sym typeface="Proxima Nova"/>
              </a:rPr>
              <a:t>Unlock New Things</a:t>
            </a:r>
            <a:endParaRPr>
              <a:latin typeface="Proxima Nova"/>
              <a:ea typeface="Proxima Nova"/>
              <a:cs typeface="Proxima Nova"/>
              <a:sym typeface="Proxima Nova"/>
            </a:endParaRPr>
          </a:p>
        </p:txBody>
      </p:sp>
      <p:cxnSp>
        <p:nvCxnSpPr>
          <p:cNvPr id="92" name="Google Shape;92;p16"/>
          <p:cNvCxnSpPr>
            <a:stCxn id="93" idx="1"/>
          </p:cNvCxnSpPr>
          <p:nvPr/>
        </p:nvCxnSpPr>
        <p:spPr>
          <a:xfrm rot="10800000">
            <a:off x="715500" y="2028975"/>
            <a:ext cx="2741400" cy="1806000"/>
          </a:xfrm>
          <a:prstGeom prst="curvedConnector3">
            <a:avLst>
              <a:gd fmla="val 112152" name="adj1"/>
            </a:avLst>
          </a:prstGeom>
          <a:noFill/>
          <a:ln cap="flat" cmpd="sng" w="38100">
            <a:solidFill>
              <a:srgbClr val="000000"/>
            </a:solidFill>
            <a:prstDash val="solid"/>
            <a:round/>
            <a:headEnd len="med" w="med" type="none"/>
            <a:tailEnd len="med" w="med" type="stealth"/>
          </a:ln>
        </p:spPr>
      </p:cxnSp>
      <p:cxnSp>
        <p:nvCxnSpPr>
          <p:cNvPr id="94" name="Google Shape;94;p16"/>
          <p:cNvCxnSpPr/>
          <p:nvPr/>
        </p:nvCxnSpPr>
        <p:spPr>
          <a:xfrm flipH="1" rot="10800000">
            <a:off x="5387603" y="2016750"/>
            <a:ext cx="2802600" cy="1884300"/>
          </a:xfrm>
          <a:prstGeom prst="curvedConnector3">
            <a:avLst>
              <a:gd fmla="val 114527" name="adj1"/>
            </a:avLst>
          </a:prstGeom>
          <a:noFill/>
          <a:ln cap="flat" cmpd="sng" w="38100">
            <a:solidFill>
              <a:srgbClr val="000000"/>
            </a:solidFill>
            <a:prstDash val="solid"/>
            <a:round/>
            <a:headEnd len="med" w="med" type="stealth"/>
            <a:tailEnd len="med" w="med" type="none"/>
          </a:ln>
        </p:spPr>
      </p:cxnSp>
      <p:sp>
        <p:nvSpPr>
          <p:cNvPr id="95" name="Google Shape;95;p16"/>
          <p:cNvSpPr txBox="1"/>
          <p:nvPr/>
        </p:nvSpPr>
        <p:spPr>
          <a:xfrm rot="1060099">
            <a:off x="959745" y="3168125"/>
            <a:ext cx="1063569" cy="370017"/>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Proxima Nova"/>
                <a:ea typeface="Proxima Nova"/>
                <a:cs typeface="Proxima Nova"/>
                <a:sym typeface="Proxima Nova"/>
              </a:rPr>
              <a:t>Expand!</a:t>
            </a:r>
            <a:endParaRPr>
              <a:latin typeface="Proxima Nova"/>
              <a:ea typeface="Proxima Nova"/>
              <a:cs typeface="Proxima Nova"/>
              <a:sym typeface="Proxima Nova"/>
            </a:endParaRPr>
          </a:p>
        </p:txBody>
      </p:sp>
      <p:pic>
        <p:nvPicPr>
          <p:cNvPr id="96" name="Google Shape;96;p16"/>
          <p:cNvPicPr preferRelativeResize="0"/>
          <p:nvPr/>
        </p:nvPicPr>
        <p:blipFill>
          <a:blip r:embed="rId7">
            <a:alphaModFix/>
          </a:blip>
          <a:stretch>
            <a:fillRect/>
          </a:stretch>
        </p:blipFill>
        <p:spPr>
          <a:xfrm>
            <a:off x="3652744" y="2422850"/>
            <a:ext cx="1850550" cy="20864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sp>
        <p:nvSpPr>
          <p:cNvPr id="101" name="Google Shape;101;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Gameplay</a:t>
            </a:r>
            <a:endParaRPr/>
          </a:p>
        </p:txBody>
      </p:sp>
      <p:pic>
        <p:nvPicPr>
          <p:cNvPr descr="Another FCM time-lapse! This time I tried to get a little fancier with some things, taking images of different parts of the base and outposts and stitching them all together.&#10;&#10;August was a really fun month since we started off on an island, and I'm really looking forward to seeing how the new vanilla landfill can be used in other maps as well. It's pretty expensive, but definitely worth it.&#10;&#10;Map Download available here: https://drive.google.com/open?id=0B91SmVCWHnZSOUxSRHNwZG9ZVkU&#10;&#10;Link to the August FCM thread: https://www.reddit.com/r/factorio/comments/4vo9z1/factorio_monthly_community_map_august_2016/&#10;&#10;Link to the August results thread: https://www.reddit.com/r/factorio/comments/50nane/factorio_community_map_results_august_2016/" id="102" name="Google Shape;102;p17" title="Factorio Community Map Time-Lapse - August 2016">
            <a:hlinkClick r:id="rId3"/>
          </p:cNvPr>
          <p:cNvPicPr preferRelativeResize="0"/>
          <p:nvPr/>
        </p:nvPicPr>
        <p:blipFill>
          <a:blip r:embed="rId4">
            <a:alphaModFix/>
          </a:blip>
          <a:stretch>
            <a:fillRect/>
          </a:stretch>
        </p:blipFill>
        <p:spPr>
          <a:xfrm>
            <a:off x="2286000" y="1207225"/>
            <a:ext cx="4572000" cy="3429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sp>
        <p:nvSpPr>
          <p:cNvPr id="107" name="Google Shape;107;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Review</a:t>
            </a:r>
            <a:endParaRPr/>
          </a:p>
        </p:txBody>
      </p:sp>
      <p:sp>
        <p:nvSpPr>
          <p:cNvPr id="108" name="Google Shape;108;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appropriate audience for this game is everyone, although kids might have trouble wrapping their head around everything. The game is quite good:</a:t>
            </a:r>
            <a:endParaRPr/>
          </a:p>
          <a:p>
            <a:pPr indent="-342900" lvl="0" marL="457200" rtl="0" algn="l">
              <a:spcBef>
                <a:spcPts val="1600"/>
              </a:spcBef>
              <a:spcAft>
                <a:spcPts val="0"/>
              </a:spcAft>
              <a:buSzPts val="1800"/>
              <a:buChar char="●"/>
            </a:pPr>
            <a:r>
              <a:rPr lang="en"/>
              <a:t>There is always something to be doing when you play. This can lead to really long and interesting gaming sessions, to the point where losing track of time and becoming addicted to the game is very common. There are a variety of reasons for this.</a:t>
            </a:r>
            <a:endParaRPr/>
          </a:p>
          <a:p>
            <a:pPr indent="-317500" lvl="1" marL="914400" rtl="0" algn="l">
              <a:spcBef>
                <a:spcPts val="0"/>
              </a:spcBef>
              <a:spcAft>
                <a:spcPts val="0"/>
              </a:spcAft>
              <a:buSzPts val="1400"/>
              <a:buChar char="○"/>
            </a:pPr>
            <a:r>
              <a:rPr lang="en"/>
              <a:t>You unlock new things to manufacture and play with much faster than you can set those things up, leading to a constant backlog of things you want to do but haven’t gotten around to building yet.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sp>
        <p:nvSpPr>
          <p:cNvPr id="113" name="Google Shape;113;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Review</a:t>
            </a:r>
            <a:endParaRPr/>
          </a:p>
        </p:txBody>
      </p:sp>
      <p:sp>
        <p:nvSpPr>
          <p:cNvPr id="114" name="Google Shape;114;p1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17500" lvl="1" marL="914400" rtl="0" algn="l">
              <a:spcBef>
                <a:spcPts val="0"/>
              </a:spcBef>
              <a:spcAft>
                <a:spcPts val="0"/>
              </a:spcAft>
              <a:buSzPts val="1400"/>
              <a:buChar char="○"/>
            </a:pPr>
            <a:r>
              <a:rPr lang="en"/>
              <a:t>Trying to build one thing may lead you to realize you don’t have enough of another thing to build it, which doesn’t have enough of this, so you need to build this, and so on. It can lead to a game of “chase the bottleneck for 3 hours” because there are so many things that need to be improved. A common example of this is blue circuit production needing absurd amounts of green circuits, leading to a “how do I expand green circuits for blue circuits?” situation.</a:t>
            </a:r>
            <a:endParaRPr/>
          </a:p>
          <a:p>
            <a:pPr indent="-317500" lvl="1" marL="914400" rtl="0" algn="l">
              <a:spcBef>
                <a:spcPts val="0"/>
              </a:spcBef>
              <a:spcAft>
                <a:spcPts val="0"/>
              </a:spcAft>
              <a:buSzPts val="1400"/>
              <a:buChar char="○"/>
            </a:pPr>
            <a:r>
              <a:rPr lang="en"/>
              <a:t>There are many levels on which you can optimize factories: there are the setups of individual item production (getting correct ratios, how do I get enough belts/inserters into and out of the machine), overall structure of your factory (how many of this item do I need in the first place, will I use a main bus/train network/logistics network), power setups (steam power, solar/accumulator ratios, nuclear builds), defenses (gun/flamer/laser turrets?, wall thickness/shape, logistic networks for automatic repairs), leading to a lot of time you can spend just planning out one aspect of the factory, further extending your playtime.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sp>
        <p:nvSpPr>
          <p:cNvPr id="119" name="Google Shape;119;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Review</a:t>
            </a:r>
            <a:endParaRPr/>
          </a:p>
        </p:txBody>
      </p:sp>
      <p:sp>
        <p:nvSpPr>
          <p:cNvPr id="120" name="Google Shape;120;p2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The game has a really good dynamic difficulty curve: as you progress further down the tech tree and get closer to unlocking the rocket, the recipes get more complicated and resource intensive, requiring the player to organize their factory better and improve their infrastructure further.</a:t>
            </a:r>
            <a:endParaRPr/>
          </a:p>
          <a:p>
            <a:pPr indent="-342900" lvl="0" marL="457200" rtl="0" algn="l">
              <a:spcBef>
                <a:spcPts val="0"/>
              </a:spcBef>
              <a:spcAft>
                <a:spcPts val="0"/>
              </a:spcAft>
              <a:buSzPts val="1800"/>
              <a:buChar char="●"/>
            </a:pPr>
            <a:r>
              <a:rPr lang="en"/>
              <a:t>The game has full modding support, making it very easy to make or install mods. There are already various mods that make the base game much harder than usual (Angel’s, Bob’s, Pyanodon’s mods), add content that wasn’t present before (airplanes, cargo ships, automatic research of technologies), or just make the game easier to play. Even when the base game becomes boring, there is still a wealth of content to explore through mods.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Google Shape;125;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Review</a:t>
            </a:r>
            <a:endParaRPr/>
          </a:p>
        </p:txBody>
      </p:sp>
      <p:sp>
        <p:nvSpPr>
          <p:cNvPr id="126" name="Google Shape;126;p2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There is no other game really like Factorio out on the market: the inspiration came from heavily modded Minecraft, which is a less refined and focused experience than Factorio is. It’s really defining a genre of “automation games.”</a:t>
            </a:r>
            <a:endParaRPr/>
          </a:p>
          <a:p>
            <a:pPr indent="-342900" lvl="0" marL="457200" rtl="0" algn="l">
              <a:spcBef>
                <a:spcPts val="0"/>
              </a:spcBef>
              <a:spcAft>
                <a:spcPts val="0"/>
              </a:spcAft>
              <a:buSzPts val="1800"/>
              <a:buChar char="●"/>
            </a:pPr>
            <a:r>
              <a:rPr lang="en"/>
              <a:t>The game has virtually no bugs, and is very well optimized due to the hard work of the developers.</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