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70" r:id="rId9"/>
    <p:sldId id="263" r:id="rId10"/>
    <p:sldId id="264" r:id="rId11"/>
    <p:sldId id="266" r:id="rId12"/>
    <p:sldId id="265" r:id="rId13"/>
    <p:sldId id="267" r:id="rId14"/>
    <p:sldId id="268" r:id="rId15"/>
    <p:sldId id="269"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0" d="100"/>
          <a:sy n="80" d="100"/>
        </p:scale>
        <p:origin x="6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B595C4-1085-4874-9D73-132E8EC2C87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58E27B-0D02-4E9E-BB39-82DA11A3F8BB}" type="slidenum">
              <a:rPr lang="en-US" smtClean="0"/>
              <a:t>‹#›</a:t>
            </a:fld>
            <a:endParaRPr lang="en-US" dirty="0"/>
          </a:p>
        </p:txBody>
      </p:sp>
    </p:spTree>
    <p:extLst>
      <p:ext uri="{BB962C8B-B14F-4D97-AF65-F5344CB8AC3E}">
        <p14:creationId xmlns:p14="http://schemas.microsoft.com/office/powerpoint/2010/main" val="20763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B595C4-1085-4874-9D73-132E8EC2C87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58E27B-0D02-4E9E-BB39-82DA11A3F8BB}" type="slidenum">
              <a:rPr lang="en-US" smtClean="0"/>
              <a:t>‹#›</a:t>
            </a:fld>
            <a:endParaRPr lang="en-US" dirty="0"/>
          </a:p>
        </p:txBody>
      </p:sp>
    </p:spTree>
    <p:extLst>
      <p:ext uri="{BB962C8B-B14F-4D97-AF65-F5344CB8AC3E}">
        <p14:creationId xmlns:p14="http://schemas.microsoft.com/office/powerpoint/2010/main" val="390920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B595C4-1085-4874-9D73-132E8EC2C87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58E27B-0D02-4E9E-BB39-82DA11A3F8BB}"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83373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B595C4-1085-4874-9D73-132E8EC2C87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58E27B-0D02-4E9E-BB39-82DA11A3F8BB}" type="slidenum">
              <a:rPr lang="en-US" smtClean="0"/>
              <a:t>‹#›</a:t>
            </a:fld>
            <a:endParaRPr lang="en-US" dirty="0"/>
          </a:p>
        </p:txBody>
      </p:sp>
    </p:spTree>
    <p:extLst>
      <p:ext uri="{BB962C8B-B14F-4D97-AF65-F5344CB8AC3E}">
        <p14:creationId xmlns:p14="http://schemas.microsoft.com/office/powerpoint/2010/main" val="241738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B595C4-1085-4874-9D73-132E8EC2C87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58E27B-0D02-4E9E-BB39-82DA11A3F8BB}"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0982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B595C4-1085-4874-9D73-132E8EC2C87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58E27B-0D02-4E9E-BB39-82DA11A3F8BB}" type="slidenum">
              <a:rPr lang="en-US" smtClean="0"/>
              <a:t>‹#›</a:t>
            </a:fld>
            <a:endParaRPr lang="en-US" dirty="0"/>
          </a:p>
        </p:txBody>
      </p:sp>
    </p:spTree>
    <p:extLst>
      <p:ext uri="{BB962C8B-B14F-4D97-AF65-F5344CB8AC3E}">
        <p14:creationId xmlns:p14="http://schemas.microsoft.com/office/powerpoint/2010/main" val="3673413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B595C4-1085-4874-9D73-132E8EC2C87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58E27B-0D02-4E9E-BB39-82DA11A3F8BB}" type="slidenum">
              <a:rPr lang="en-US" smtClean="0"/>
              <a:t>‹#›</a:t>
            </a:fld>
            <a:endParaRPr lang="en-US" dirty="0"/>
          </a:p>
        </p:txBody>
      </p:sp>
    </p:spTree>
    <p:extLst>
      <p:ext uri="{BB962C8B-B14F-4D97-AF65-F5344CB8AC3E}">
        <p14:creationId xmlns:p14="http://schemas.microsoft.com/office/powerpoint/2010/main" val="584027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B595C4-1085-4874-9D73-132E8EC2C87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58E27B-0D02-4E9E-BB39-82DA11A3F8BB}" type="slidenum">
              <a:rPr lang="en-US" smtClean="0"/>
              <a:t>‹#›</a:t>
            </a:fld>
            <a:endParaRPr lang="en-US" dirty="0"/>
          </a:p>
        </p:txBody>
      </p:sp>
    </p:spTree>
    <p:extLst>
      <p:ext uri="{BB962C8B-B14F-4D97-AF65-F5344CB8AC3E}">
        <p14:creationId xmlns:p14="http://schemas.microsoft.com/office/powerpoint/2010/main" val="378296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B595C4-1085-4874-9D73-132E8EC2C87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58E27B-0D02-4E9E-BB39-82DA11A3F8BB}" type="slidenum">
              <a:rPr lang="en-US" smtClean="0"/>
              <a:t>‹#›</a:t>
            </a:fld>
            <a:endParaRPr lang="en-US" dirty="0"/>
          </a:p>
        </p:txBody>
      </p:sp>
    </p:spTree>
    <p:extLst>
      <p:ext uri="{BB962C8B-B14F-4D97-AF65-F5344CB8AC3E}">
        <p14:creationId xmlns:p14="http://schemas.microsoft.com/office/powerpoint/2010/main" val="44398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B595C4-1085-4874-9D73-132E8EC2C874}"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58E27B-0D02-4E9E-BB39-82DA11A3F8BB}" type="slidenum">
              <a:rPr lang="en-US" smtClean="0"/>
              <a:t>‹#›</a:t>
            </a:fld>
            <a:endParaRPr lang="en-US" dirty="0"/>
          </a:p>
        </p:txBody>
      </p:sp>
    </p:spTree>
    <p:extLst>
      <p:ext uri="{BB962C8B-B14F-4D97-AF65-F5344CB8AC3E}">
        <p14:creationId xmlns:p14="http://schemas.microsoft.com/office/powerpoint/2010/main" val="4094839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B595C4-1085-4874-9D73-132E8EC2C874}"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58E27B-0D02-4E9E-BB39-82DA11A3F8BB}" type="slidenum">
              <a:rPr lang="en-US" smtClean="0"/>
              <a:t>‹#›</a:t>
            </a:fld>
            <a:endParaRPr lang="en-US" dirty="0"/>
          </a:p>
        </p:txBody>
      </p:sp>
    </p:spTree>
    <p:extLst>
      <p:ext uri="{BB962C8B-B14F-4D97-AF65-F5344CB8AC3E}">
        <p14:creationId xmlns:p14="http://schemas.microsoft.com/office/powerpoint/2010/main" val="408103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B595C4-1085-4874-9D73-132E8EC2C874}" type="datetimeFigureOut">
              <a:rPr lang="en-US" smtClean="0"/>
              <a:t>9/18/2018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58E27B-0D02-4E9E-BB39-82DA11A3F8BB}" type="slidenum">
              <a:rPr lang="en-US" smtClean="0"/>
              <a:t>‹#›</a:t>
            </a:fld>
            <a:endParaRPr lang="en-US" dirty="0"/>
          </a:p>
        </p:txBody>
      </p:sp>
    </p:spTree>
    <p:extLst>
      <p:ext uri="{BB962C8B-B14F-4D97-AF65-F5344CB8AC3E}">
        <p14:creationId xmlns:p14="http://schemas.microsoft.com/office/powerpoint/2010/main" val="213600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B595C4-1085-4874-9D73-132E8EC2C874}" type="datetimeFigureOut">
              <a:rPr lang="en-US" smtClean="0"/>
              <a:t>9/18/2018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58E27B-0D02-4E9E-BB39-82DA11A3F8BB}" type="slidenum">
              <a:rPr lang="en-US" smtClean="0"/>
              <a:t>‹#›</a:t>
            </a:fld>
            <a:endParaRPr lang="en-US" dirty="0"/>
          </a:p>
        </p:txBody>
      </p:sp>
    </p:spTree>
    <p:extLst>
      <p:ext uri="{BB962C8B-B14F-4D97-AF65-F5344CB8AC3E}">
        <p14:creationId xmlns:p14="http://schemas.microsoft.com/office/powerpoint/2010/main" val="319321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595C4-1085-4874-9D73-132E8EC2C874}" type="datetimeFigureOut">
              <a:rPr lang="en-US" smtClean="0"/>
              <a:t>9/18/2018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58E27B-0D02-4E9E-BB39-82DA11A3F8BB}" type="slidenum">
              <a:rPr lang="en-US" smtClean="0"/>
              <a:t>‹#›</a:t>
            </a:fld>
            <a:endParaRPr lang="en-US" dirty="0"/>
          </a:p>
        </p:txBody>
      </p:sp>
    </p:spTree>
    <p:extLst>
      <p:ext uri="{BB962C8B-B14F-4D97-AF65-F5344CB8AC3E}">
        <p14:creationId xmlns:p14="http://schemas.microsoft.com/office/powerpoint/2010/main" val="186783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B595C4-1085-4874-9D73-132E8EC2C874}"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58E27B-0D02-4E9E-BB39-82DA11A3F8BB}" type="slidenum">
              <a:rPr lang="en-US" smtClean="0"/>
              <a:t>‹#›</a:t>
            </a:fld>
            <a:endParaRPr lang="en-US" dirty="0"/>
          </a:p>
        </p:txBody>
      </p:sp>
    </p:spTree>
    <p:extLst>
      <p:ext uri="{BB962C8B-B14F-4D97-AF65-F5344CB8AC3E}">
        <p14:creationId xmlns:p14="http://schemas.microsoft.com/office/powerpoint/2010/main" val="957203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B595C4-1085-4874-9D73-132E8EC2C874}"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58E27B-0D02-4E9E-BB39-82DA11A3F8BB}" type="slidenum">
              <a:rPr lang="en-US" smtClean="0"/>
              <a:t>‹#›</a:t>
            </a:fld>
            <a:endParaRPr lang="en-US" dirty="0"/>
          </a:p>
        </p:txBody>
      </p:sp>
    </p:spTree>
    <p:extLst>
      <p:ext uri="{BB962C8B-B14F-4D97-AF65-F5344CB8AC3E}">
        <p14:creationId xmlns:p14="http://schemas.microsoft.com/office/powerpoint/2010/main" val="114015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B595C4-1085-4874-9D73-132E8EC2C874}" type="datetimeFigureOut">
              <a:rPr lang="en-US" smtClean="0"/>
              <a:t>9/18/2018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858E27B-0D02-4E9E-BB39-82DA11A3F8BB}" type="slidenum">
              <a:rPr lang="en-US" smtClean="0"/>
              <a:t>‹#›</a:t>
            </a:fld>
            <a:endParaRPr lang="en-US" dirty="0"/>
          </a:p>
        </p:txBody>
      </p:sp>
    </p:spTree>
    <p:extLst>
      <p:ext uri="{BB962C8B-B14F-4D97-AF65-F5344CB8AC3E}">
        <p14:creationId xmlns:p14="http://schemas.microsoft.com/office/powerpoint/2010/main" val="182926514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37B11F-294A-4C48-B4C7-893A9E28C137}"/>
              </a:ext>
            </a:extLst>
          </p:cNvPr>
          <p:cNvSpPr>
            <a:spLocks noGrp="1"/>
          </p:cNvSpPr>
          <p:nvPr>
            <p:ph type="subTitle" idx="1"/>
          </p:nvPr>
        </p:nvSpPr>
        <p:spPr>
          <a:xfrm>
            <a:off x="760403" y="3229527"/>
            <a:ext cx="1759514" cy="398946"/>
          </a:xfrm>
        </p:spPr>
        <p:txBody>
          <a:bodyPr/>
          <a:lstStyle/>
          <a:p>
            <a:r>
              <a:rPr lang="en-US" dirty="0"/>
              <a:t>Daniel </a:t>
            </a:r>
            <a:r>
              <a:rPr lang="en-US" dirty="0" err="1"/>
              <a:t>Neamtu</a:t>
            </a:r>
            <a:endParaRPr lang="en-US" dirty="0"/>
          </a:p>
        </p:txBody>
      </p:sp>
      <p:pic>
        <p:nvPicPr>
          <p:cNvPr id="5" name="Picture 4">
            <a:extLst>
              <a:ext uri="{FF2B5EF4-FFF2-40B4-BE49-F238E27FC236}">
                <a16:creationId xmlns:a16="http://schemas.microsoft.com/office/drawing/2014/main" id="{DB02B24C-24E6-47E1-A6A4-CEFBBD681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690" y="4295"/>
            <a:ext cx="5752619" cy="6853705"/>
          </a:xfrm>
          <a:prstGeom prst="rect">
            <a:avLst/>
          </a:prstGeom>
        </p:spPr>
      </p:pic>
    </p:spTree>
    <p:extLst>
      <p:ext uri="{BB962C8B-B14F-4D97-AF65-F5344CB8AC3E}">
        <p14:creationId xmlns:p14="http://schemas.microsoft.com/office/powerpoint/2010/main" val="165820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108C-36D1-409E-AA34-A814095900A5}"/>
              </a:ext>
            </a:extLst>
          </p:cNvPr>
          <p:cNvSpPr>
            <a:spLocks noGrp="1"/>
          </p:cNvSpPr>
          <p:nvPr>
            <p:ph type="title"/>
          </p:nvPr>
        </p:nvSpPr>
        <p:spPr>
          <a:xfrm>
            <a:off x="677334" y="156237"/>
            <a:ext cx="8596668" cy="1320800"/>
          </a:xfrm>
        </p:spPr>
        <p:txBody>
          <a:bodyPr/>
          <a:lstStyle/>
          <a:p>
            <a:r>
              <a:rPr lang="en-US" dirty="0"/>
              <a:t>What is bad?</a:t>
            </a:r>
          </a:p>
        </p:txBody>
      </p:sp>
      <p:sp>
        <p:nvSpPr>
          <p:cNvPr id="3" name="Content Placeholder 2">
            <a:extLst>
              <a:ext uri="{FF2B5EF4-FFF2-40B4-BE49-F238E27FC236}">
                <a16:creationId xmlns:a16="http://schemas.microsoft.com/office/drawing/2014/main" id="{F626DB76-2F13-40D3-9F57-9F2E65CE9CDE}"/>
              </a:ext>
            </a:extLst>
          </p:cNvPr>
          <p:cNvSpPr>
            <a:spLocks noGrp="1"/>
          </p:cNvSpPr>
          <p:nvPr>
            <p:ph idx="1"/>
          </p:nvPr>
        </p:nvSpPr>
        <p:spPr>
          <a:xfrm>
            <a:off x="677334" y="946298"/>
            <a:ext cx="8596668" cy="5095065"/>
          </a:xfrm>
        </p:spPr>
        <p:txBody>
          <a:bodyPr>
            <a:normAutofit/>
          </a:bodyPr>
          <a:lstStyle/>
          <a:p>
            <a:r>
              <a:rPr lang="en-US" sz="2400" dirty="0"/>
              <a:t>A lot of people don’t like that older shooters tend to be “puzzle” oriented. It is easy to get “stuck” and not know how to continue a level if playing it for the first time.</a:t>
            </a:r>
          </a:p>
          <a:p>
            <a:r>
              <a:rPr lang="en-US" sz="2400" dirty="0"/>
              <a:t>This may have been a good excuse in the 90s, but nowadays you don’t even need a player guide, you can just YouTube the game to find out how to continue.</a:t>
            </a:r>
          </a:p>
        </p:txBody>
      </p:sp>
      <p:pic>
        <p:nvPicPr>
          <p:cNvPr id="5" name="Picture 4">
            <a:extLst>
              <a:ext uri="{FF2B5EF4-FFF2-40B4-BE49-F238E27FC236}">
                <a16:creationId xmlns:a16="http://schemas.microsoft.com/office/drawing/2014/main" id="{DD4C8883-969C-46D2-B432-F7230783B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679031"/>
            <a:ext cx="4238626" cy="3178970"/>
          </a:xfrm>
          <a:prstGeom prst="rect">
            <a:avLst/>
          </a:prstGeom>
        </p:spPr>
      </p:pic>
      <p:pic>
        <p:nvPicPr>
          <p:cNvPr id="7" name="Picture 6">
            <a:extLst>
              <a:ext uri="{FF2B5EF4-FFF2-40B4-BE49-F238E27FC236}">
                <a16:creationId xmlns:a16="http://schemas.microsoft.com/office/drawing/2014/main" id="{8DB5BC55-366C-4C7C-9295-32DA00AF5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372" y="3679031"/>
            <a:ext cx="4238626" cy="3178970"/>
          </a:xfrm>
          <a:prstGeom prst="rect">
            <a:avLst/>
          </a:prstGeom>
        </p:spPr>
      </p:pic>
    </p:spTree>
    <p:extLst>
      <p:ext uri="{BB962C8B-B14F-4D97-AF65-F5344CB8AC3E}">
        <p14:creationId xmlns:p14="http://schemas.microsoft.com/office/powerpoint/2010/main" val="3444167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16D0-D808-4FC6-8D09-57E86D37E2D5}"/>
              </a:ext>
            </a:extLst>
          </p:cNvPr>
          <p:cNvSpPr>
            <a:spLocks noGrp="1"/>
          </p:cNvSpPr>
          <p:nvPr>
            <p:ph type="title"/>
          </p:nvPr>
        </p:nvSpPr>
        <p:spPr/>
        <p:txBody>
          <a:bodyPr/>
          <a:lstStyle/>
          <a:p>
            <a:r>
              <a:rPr lang="en-US" dirty="0"/>
              <a:t>How Does It Compare to Similar Games</a:t>
            </a:r>
          </a:p>
        </p:txBody>
      </p:sp>
      <p:sp>
        <p:nvSpPr>
          <p:cNvPr id="3" name="Content Placeholder 2">
            <a:extLst>
              <a:ext uri="{FF2B5EF4-FFF2-40B4-BE49-F238E27FC236}">
                <a16:creationId xmlns:a16="http://schemas.microsoft.com/office/drawing/2014/main" id="{29C917BB-2E0A-4302-A0A2-D1FD2EF0A7D6}"/>
              </a:ext>
            </a:extLst>
          </p:cNvPr>
          <p:cNvSpPr>
            <a:spLocks noGrp="1"/>
          </p:cNvSpPr>
          <p:nvPr>
            <p:ph idx="1"/>
          </p:nvPr>
        </p:nvSpPr>
        <p:spPr>
          <a:xfrm>
            <a:off x="677334" y="1488613"/>
            <a:ext cx="8596668" cy="2126457"/>
          </a:xfrm>
        </p:spPr>
        <p:txBody>
          <a:bodyPr>
            <a:normAutofit/>
          </a:bodyPr>
          <a:lstStyle/>
          <a:p>
            <a:r>
              <a:rPr lang="en-US" sz="2400" dirty="0"/>
              <a:t>The game is much more fast-paced. Duke runs much faster than they do in modern games.</a:t>
            </a:r>
          </a:p>
          <a:p>
            <a:r>
              <a:rPr lang="en-US" sz="2400" dirty="0"/>
              <a:t>The game relies on many puzzles, almost as if it expects the player to be “smarter” than what new shooters expect.</a:t>
            </a:r>
          </a:p>
          <a:p>
            <a:endParaRPr lang="en-US" sz="2400" dirty="0"/>
          </a:p>
        </p:txBody>
      </p:sp>
      <p:pic>
        <p:nvPicPr>
          <p:cNvPr id="5" name="Picture 4">
            <a:extLst>
              <a:ext uri="{FF2B5EF4-FFF2-40B4-BE49-F238E27FC236}">
                <a16:creationId xmlns:a16="http://schemas.microsoft.com/office/drawing/2014/main" id="{27943C61-476A-4214-B12C-865450C27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4197" y="3859645"/>
            <a:ext cx="3997803" cy="2998353"/>
          </a:xfrm>
          <a:prstGeom prst="rect">
            <a:avLst/>
          </a:prstGeom>
        </p:spPr>
      </p:pic>
      <p:pic>
        <p:nvPicPr>
          <p:cNvPr id="7" name="Picture 6">
            <a:extLst>
              <a:ext uri="{FF2B5EF4-FFF2-40B4-BE49-F238E27FC236}">
                <a16:creationId xmlns:a16="http://schemas.microsoft.com/office/drawing/2014/main" id="{71D4E6D6-E022-4974-BBFF-E0B26CF2C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098" y="3859647"/>
            <a:ext cx="3997804" cy="2998353"/>
          </a:xfrm>
          <a:prstGeom prst="rect">
            <a:avLst/>
          </a:prstGeom>
        </p:spPr>
      </p:pic>
      <p:pic>
        <p:nvPicPr>
          <p:cNvPr id="11" name="Picture 10">
            <a:extLst>
              <a:ext uri="{FF2B5EF4-FFF2-40B4-BE49-F238E27FC236}">
                <a16:creationId xmlns:a16="http://schemas.microsoft.com/office/drawing/2014/main" id="{5F4F1875-EA4B-47EF-A5D5-2F40AFD32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59645"/>
            <a:ext cx="3997804" cy="2998353"/>
          </a:xfrm>
          <a:prstGeom prst="rect">
            <a:avLst/>
          </a:prstGeom>
        </p:spPr>
      </p:pic>
    </p:spTree>
    <p:extLst>
      <p:ext uri="{BB962C8B-B14F-4D97-AF65-F5344CB8AC3E}">
        <p14:creationId xmlns:p14="http://schemas.microsoft.com/office/powerpoint/2010/main" val="117263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824E-A721-4293-85D5-E02AAB0E80A7}"/>
              </a:ext>
            </a:extLst>
          </p:cNvPr>
          <p:cNvSpPr>
            <a:spLocks noGrp="1"/>
          </p:cNvSpPr>
          <p:nvPr>
            <p:ph type="title"/>
          </p:nvPr>
        </p:nvSpPr>
        <p:spPr>
          <a:xfrm>
            <a:off x="677334" y="285750"/>
            <a:ext cx="8596668" cy="1644650"/>
          </a:xfrm>
        </p:spPr>
        <p:txBody>
          <a:bodyPr/>
          <a:lstStyle/>
          <a:p>
            <a:r>
              <a:rPr lang="en-US" dirty="0"/>
              <a:t>How Is It Better or Worse than Similar Games?</a:t>
            </a:r>
          </a:p>
        </p:txBody>
      </p:sp>
      <p:sp>
        <p:nvSpPr>
          <p:cNvPr id="3" name="Content Placeholder 2">
            <a:extLst>
              <a:ext uri="{FF2B5EF4-FFF2-40B4-BE49-F238E27FC236}">
                <a16:creationId xmlns:a16="http://schemas.microsoft.com/office/drawing/2014/main" id="{AE7C7D13-69AC-4461-82DC-021B77898BBB}"/>
              </a:ext>
            </a:extLst>
          </p:cNvPr>
          <p:cNvSpPr>
            <a:spLocks noGrp="1"/>
          </p:cNvSpPr>
          <p:nvPr>
            <p:ph idx="1"/>
          </p:nvPr>
        </p:nvSpPr>
        <p:spPr>
          <a:xfrm>
            <a:off x="308344" y="1469362"/>
            <a:ext cx="8965658" cy="5388637"/>
          </a:xfrm>
        </p:spPr>
        <p:txBody>
          <a:bodyPr>
            <a:normAutofit/>
          </a:bodyPr>
          <a:lstStyle/>
          <a:p>
            <a:r>
              <a:rPr lang="en-US" sz="2400" dirty="0"/>
              <a:t>Most shooters today are more cinematic and focus on graphics instead of game quality. That’s not to say ALL modern shooters do this, but it’s especially true of some of the best selling ones like the </a:t>
            </a:r>
            <a:r>
              <a:rPr lang="en-US" sz="2400" dirty="0" err="1"/>
              <a:t>CoD</a:t>
            </a:r>
            <a:r>
              <a:rPr lang="en-US" sz="2400" dirty="0"/>
              <a:t> franchise.</a:t>
            </a:r>
          </a:p>
          <a:p>
            <a:r>
              <a:rPr lang="en-US" sz="2400" dirty="0"/>
              <a:t>Many new shooters do not implement health</a:t>
            </a:r>
          </a:p>
          <a:p>
            <a:pPr marL="0" indent="0">
              <a:spcBef>
                <a:spcPts val="0"/>
              </a:spcBef>
              <a:buNone/>
            </a:pPr>
            <a:r>
              <a:rPr lang="en-US" sz="2400" dirty="0"/>
              <a:t>    pickups but instead use “regenerating” </a:t>
            </a:r>
          </a:p>
          <a:p>
            <a:pPr marL="0" indent="0">
              <a:spcBef>
                <a:spcPts val="0"/>
              </a:spcBef>
              <a:buNone/>
            </a:pPr>
            <a:r>
              <a:rPr lang="en-US" sz="2400" dirty="0"/>
              <a:t>    health. In my opinion, that is lazy game </a:t>
            </a:r>
          </a:p>
          <a:p>
            <a:pPr marL="0" indent="0">
              <a:spcBef>
                <a:spcPts val="0"/>
              </a:spcBef>
              <a:buNone/>
            </a:pPr>
            <a:r>
              <a:rPr lang="en-US" sz="2400" dirty="0"/>
              <a:t>    design.</a:t>
            </a:r>
          </a:p>
          <a:p>
            <a:pPr marL="0" indent="0">
              <a:spcBef>
                <a:spcPts val="0"/>
              </a:spcBef>
              <a:buNone/>
            </a:pPr>
            <a:r>
              <a:rPr lang="en-US" sz="2400" dirty="0"/>
              <a:t>    </a:t>
            </a:r>
          </a:p>
          <a:p>
            <a:pPr marL="0" indent="0">
              <a:spcBef>
                <a:spcPts val="0"/>
              </a:spcBef>
              <a:buNone/>
            </a:pPr>
            <a:r>
              <a:rPr lang="en-US" sz="2400" dirty="0"/>
              <a:t>    Most games today limit the number of </a:t>
            </a:r>
          </a:p>
          <a:p>
            <a:pPr marL="0" indent="0">
              <a:spcBef>
                <a:spcPts val="0"/>
              </a:spcBef>
              <a:buNone/>
            </a:pPr>
            <a:r>
              <a:rPr lang="en-US" sz="2400" dirty="0"/>
              <a:t>    weapons you can carry. Duke allows you to </a:t>
            </a:r>
          </a:p>
          <a:p>
            <a:pPr marL="0" indent="0">
              <a:spcBef>
                <a:spcPts val="0"/>
              </a:spcBef>
              <a:buNone/>
            </a:pPr>
            <a:r>
              <a:rPr lang="en-US" sz="2400" dirty="0"/>
              <a:t>    carry all 11 weapons and toggle between </a:t>
            </a:r>
          </a:p>
          <a:p>
            <a:pPr marL="0" indent="0">
              <a:spcBef>
                <a:spcPts val="0"/>
              </a:spcBef>
              <a:buNone/>
            </a:pPr>
            <a:r>
              <a:rPr lang="en-US" sz="2400" dirty="0"/>
              <a:t>    them using the number keys.</a:t>
            </a:r>
          </a:p>
          <a:p>
            <a:pPr marL="0" indent="0">
              <a:spcBef>
                <a:spcPts val="0"/>
              </a:spcBef>
              <a:buNone/>
            </a:pPr>
            <a:endParaRPr lang="en-US" sz="2400" dirty="0"/>
          </a:p>
        </p:txBody>
      </p:sp>
      <p:pic>
        <p:nvPicPr>
          <p:cNvPr id="1026" name="Picture 2" descr="Image result for fps map design">
            <a:extLst>
              <a:ext uri="{FF2B5EF4-FFF2-40B4-BE49-F238E27FC236}">
                <a16:creationId xmlns:a16="http://schemas.microsoft.com/office/drawing/2014/main" id="{A96E3160-42D3-40AA-A62A-C702253FD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223" y="2701378"/>
            <a:ext cx="5195777" cy="415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727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A5CD-1A88-49AD-A999-F646A4936971}"/>
              </a:ext>
            </a:extLst>
          </p:cNvPr>
          <p:cNvSpPr>
            <a:spLocks noGrp="1"/>
          </p:cNvSpPr>
          <p:nvPr>
            <p:ph type="title"/>
          </p:nvPr>
        </p:nvSpPr>
        <p:spPr/>
        <p:txBody>
          <a:bodyPr/>
          <a:lstStyle/>
          <a:p>
            <a:r>
              <a:rPr lang="en-US" dirty="0"/>
              <a:t>How Is It Better or Worse than Similar Games? Continued</a:t>
            </a:r>
          </a:p>
        </p:txBody>
      </p:sp>
      <p:sp>
        <p:nvSpPr>
          <p:cNvPr id="3" name="Content Placeholder 2">
            <a:extLst>
              <a:ext uri="{FF2B5EF4-FFF2-40B4-BE49-F238E27FC236}">
                <a16:creationId xmlns:a16="http://schemas.microsoft.com/office/drawing/2014/main" id="{F2ADF8EF-3AB9-4D6D-8256-78B5AB2B74AA}"/>
              </a:ext>
            </a:extLst>
          </p:cNvPr>
          <p:cNvSpPr>
            <a:spLocks noGrp="1"/>
          </p:cNvSpPr>
          <p:nvPr>
            <p:ph idx="1"/>
          </p:nvPr>
        </p:nvSpPr>
        <p:spPr>
          <a:xfrm>
            <a:off x="677334" y="1930401"/>
            <a:ext cx="8596668" cy="4927600"/>
          </a:xfrm>
        </p:spPr>
        <p:txBody>
          <a:bodyPr>
            <a:normAutofit/>
          </a:bodyPr>
          <a:lstStyle/>
          <a:p>
            <a:r>
              <a:rPr lang="en-US" sz="2400" dirty="0"/>
              <a:t>Many shooters implement the story element of the game incorrectly. They focus on cutscenes and dialogue in order to convey the story.</a:t>
            </a:r>
          </a:p>
          <a:p>
            <a:r>
              <a:rPr lang="en-US" sz="2400" dirty="0"/>
              <a:t>In Duke3D, the game itself, </a:t>
            </a:r>
            <a:r>
              <a:rPr lang="en-US" sz="2400" i="1" dirty="0"/>
              <a:t>is the story</a:t>
            </a:r>
            <a:r>
              <a:rPr lang="en-US" sz="2400" dirty="0"/>
              <a:t>. Every level connects and focuses on a different area that resembles places you’d visit in real life, ex. a movie theater, bookstore, sushi restaurant, bank, office, train station, radio station, fire department, hotel, stadium, etc.</a:t>
            </a:r>
          </a:p>
          <a:p>
            <a:endParaRPr lang="en-US" sz="2400" dirty="0"/>
          </a:p>
          <a:p>
            <a:r>
              <a:rPr lang="en-US" sz="2400" b="1" u="sng" dirty="0"/>
              <a:t>Target Audience</a:t>
            </a:r>
            <a:r>
              <a:rPr lang="en-US" sz="2400" b="1" dirty="0"/>
              <a:t>: Mature</a:t>
            </a:r>
          </a:p>
          <a:p>
            <a:endParaRPr lang="en-US" sz="2400" dirty="0"/>
          </a:p>
        </p:txBody>
      </p:sp>
      <p:pic>
        <p:nvPicPr>
          <p:cNvPr id="5" name="Picture 4">
            <a:extLst>
              <a:ext uri="{FF2B5EF4-FFF2-40B4-BE49-F238E27FC236}">
                <a16:creationId xmlns:a16="http://schemas.microsoft.com/office/drawing/2014/main" id="{0661ECBA-6E60-46E4-ADEB-D897D2B07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18941"/>
            <a:ext cx="2917999" cy="6839059"/>
          </a:xfrm>
          <a:prstGeom prst="rect">
            <a:avLst/>
          </a:prstGeom>
        </p:spPr>
      </p:pic>
    </p:spTree>
    <p:extLst>
      <p:ext uri="{BB962C8B-B14F-4D97-AF65-F5344CB8AC3E}">
        <p14:creationId xmlns:p14="http://schemas.microsoft.com/office/powerpoint/2010/main" val="3664099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B674B-5548-4282-8AD9-3C18E7339151}"/>
              </a:ext>
            </a:extLst>
          </p:cNvPr>
          <p:cNvSpPr>
            <a:spLocks noGrp="1"/>
          </p:cNvSpPr>
          <p:nvPr>
            <p:ph type="title"/>
          </p:nvPr>
        </p:nvSpPr>
        <p:spPr>
          <a:xfrm>
            <a:off x="723633" y="0"/>
            <a:ext cx="8596668" cy="1320800"/>
          </a:xfrm>
        </p:spPr>
        <p:txBody>
          <a:bodyPr/>
          <a:lstStyle/>
          <a:p>
            <a:r>
              <a:rPr lang="en-US" dirty="0"/>
              <a:t>Design Mistakes</a:t>
            </a:r>
          </a:p>
        </p:txBody>
      </p:sp>
      <p:sp>
        <p:nvSpPr>
          <p:cNvPr id="3" name="Content Placeholder 2">
            <a:extLst>
              <a:ext uri="{FF2B5EF4-FFF2-40B4-BE49-F238E27FC236}">
                <a16:creationId xmlns:a16="http://schemas.microsoft.com/office/drawing/2014/main" id="{D0DA8DA2-B7DE-41B4-8803-DDB39863C39A}"/>
              </a:ext>
            </a:extLst>
          </p:cNvPr>
          <p:cNvSpPr>
            <a:spLocks noGrp="1"/>
          </p:cNvSpPr>
          <p:nvPr>
            <p:ph idx="1"/>
          </p:nvPr>
        </p:nvSpPr>
        <p:spPr>
          <a:xfrm>
            <a:off x="723633" y="660400"/>
            <a:ext cx="8596668" cy="4429130"/>
          </a:xfrm>
        </p:spPr>
        <p:txBody>
          <a:bodyPr>
            <a:normAutofit/>
          </a:bodyPr>
          <a:lstStyle/>
          <a:p>
            <a:r>
              <a:rPr lang="en-US" sz="2400" dirty="0"/>
              <a:t>Since this was still the early days of shooters, some flaws are in the engine that were not fully understood during development (called “Build engine”).</a:t>
            </a:r>
          </a:p>
          <a:p>
            <a:r>
              <a:rPr lang="en-US" sz="2400" dirty="0"/>
              <a:t>For example, the lack of “true room over room”, which was corrected in later games that used Build engine.</a:t>
            </a:r>
          </a:p>
          <a:p>
            <a:endParaRPr lang="en-US" sz="2400" dirty="0"/>
          </a:p>
        </p:txBody>
      </p:sp>
      <p:pic>
        <p:nvPicPr>
          <p:cNvPr id="5" name="Picture 4">
            <a:extLst>
              <a:ext uri="{FF2B5EF4-FFF2-40B4-BE49-F238E27FC236}">
                <a16:creationId xmlns:a16="http://schemas.microsoft.com/office/drawing/2014/main" id="{E3CDDD34-165E-451D-B24B-DCF720D62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3415"/>
            <a:ext cx="5312780" cy="3984585"/>
          </a:xfrm>
          <a:prstGeom prst="rect">
            <a:avLst/>
          </a:prstGeom>
        </p:spPr>
      </p:pic>
      <p:pic>
        <p:nvPicPr>
          <p:cNvPr id="7" name="Picture 6">
            <a:extLst>
              <a:ext uri="{FF2B5EF4-FFF2-40B4-BE49-F238E27FC236}">
                <a16:creationId xmlns:a16="http://schemas.microsoft.com/office/drawing/2014/main" id="{511C32FC-5787-4906-83F6-59B02D1D3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781" y="3121265"/>
            <a:ext cx="6879220" cy="3736735"/>
          </a:xfrm>
          <a:prstGeom prst="rect">
            <a:avLst/>
          </a:prstGeom>
        </p:spPr>
      </p:pic>
    </p:spTree>
    <p:extLst>
      <p:ext uri="{BB962C8B-B14F-4D97-AF65-F5344CB8AC3E}">
        <p14:creationId xmlns:p14="http://schemas.microsoft.com/office/powerpoint/2010/main" val="2022577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63B2-319E-43E7-ADE9-16E04E610A8E}"/>
              </a:ext>
            </a:extLst>
          </p:cNvPr>
          <p:cNvSpPr>
            <a:spLocks noGrp="1"/>
          </p:cNvSpPr>
          <p:nvPr>
            <p:ph type="title"/>
          </p:nvPr>
        </p:nvSpPr>
        <p:spPr>
          <a:xfrm>
            <a:off x="677334" y="0"/>
            <a:ext cx="8596668" cy="1320800"/>
          </a:xfrm>
        </p:spPr>
        <p:txBody>
          <a:bodyPr/>
          <a:lstStyle/>
          <a:p>
            <a:r>
              <a:rPr lang="en-US" dirty="0"/>
              <a:t>Overall Summary</a:t>
            </a:r>
          </a:p>
        </p:txBody>
      </p:sp>
      <p:sp>
        <p:nvSpPr>
          <p:cNvPr id="3" name="Content Placeholder 2">
            <a:extLst>
              <a:ext uri="{FF2B5EF4-FFF2-40B4-BE49-F238E27FC236}">
                <a16:creationId xmlns:a16="http://schemas.microsoft.com/office/drawing/2014/main" id="{7A80D2EA-EA7E-4D24-9B38-1EC12F9F0CDC}"/>
              </a:ext>
            </a:extLst>
          </p:cNvPr>
          <p:cNvSpPr>
            <a:spLocks noGrp="1"/>
          </p:cNvSpPr>
          <p:nvPr>
            <p:ph idx="1"/>
          </p:nvPr>
        </p:nvSpPr>
        <p:spPr>
          <a:xfrm>
            <a:off x="677333" y="770022"/>
            <a:ext cx="9344971" cy="6087978"/>
          </a:xfrm>
        </p:spPr>
        <p:txBody>
          <a:bodyPr>
            <a:normAutofit/>
          </a:bodyPr>
          <a:lstStyle/>
          <a:p>
            <a:r>
              <a:rPr lang="en-US" sz="2400" dirty="0"/>
              <a:t>Strengths:</a:t>
            </a:r>
          </a:p>
          <a:p>
            <a:pPr lvl="1"/>
            <a:r>
              <a:rPr lang="en-US" sz="2200" dirty="0"/>
              <a:t>Great level design</a:t>
            </a:r>
          </a:p>
          <a:p>
            <a:pPr lvl="1"/>
            <a:r>
              <a:rPr lang="en-US" sz="2200" dirty="0"/>
              <a:t>Balanced gameplay</a:t>
            </a:r>
          </a:p>
          <a:p>
            <a:pPr lvl="1"/>
            <a:r>
              <a:rPr lang="en-US" sz="2200" dirty="0"/>
              <a:t>90s classic</a:t>
            </a:r>
          </a:p>
          <a:p>
            <a:r>
              <a:rPr lang="en-US" sz="2400" dirty="0"/>
              <a:t>Weakness:</a:t>
            </a:r>
          </a:p>
          <a:p>
            <a:pPr lvl="1"/>
            <a:r>
              <a:rPr lang="en-US" sz="2200" dirty="0"/>
              <a:t>Old game, so there could be compatibility issues</a:t>
            </a:r>
          </a:p>
          <a:p>
            <a:pPr lvl="1"/>
            <a:r>
              <a:rPr lang="en-US" sz="2200" dirty="0"/>
              <a:t>Some puzzles are complex, can be mitigated by referencing YouTube Videos</a:t>
            </a:r>
            <a:endParaRPr lang="en-US" sz="2400" dirty="0"/>
          </a:p>
          <a:p>
            <a:r>
              <a:rPr lang="en-US" sz="2400" dirty="0"/>
              <a:t>The game is 100% worth purchasing. The only available version though is a garbage version from Steam. </a:t>
            </a:r>
          </a:p>
          <a:p>
            <a:r>
              <a:rPr lang="en-US" sz="2400" b="1" u="sng" dirty="0"/>
              <a:t>Improvement</a:t>
            </a:r>
            <a:r>
              <a:rPr lang="en-US" sz="2400" dirty="0"/>
              <a:t>: For the best experience, I’d recommend copying the game files and running it with the EDuke32 source port.</a:t>
            </a:r>
          </a:p>
        </p:txBody>
      </p:sp>
      <p:pic>
        <p:nvPicPr>
          <p:cNvPr id="1026" name="Picture 2" descr="Image result for eduke32">
            <a:extLst>
              <a:ext uri="{FF2B5EF4-FFF2-40B4-BE49-F238E27FC236}">
                <a16:creationId xmlns:a16="http://schemas.microsoft.com/office/drawing/2014/main" id="{67D6AF7B-3C9A-4406-8E81-5B44D9D25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4476750"/>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56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B03E-308D-4BFA-8BA8-2B607AB1EB64}"/>
              </a:ext>
            </a:extLst>
          </p:cNvPr>
          <p:cNvSpPr>
            <a:spLocks noGrp="1"/>
          </p:cNvSpPr>
          <p:nvPr>
            <p:ph type="title"/>
          </p:nvPr>
        </p:nvSpPr>
        <p:spPr>
          <a:xfrm>
            <a:off x="677334" y="609600"/>
            <a:ext cx="8596668" cy="762000"/>
          </a:xfrm>
        </p:spPr>
        <p:txBody>
          <a:bodyPr>
            <a:normAutofit/>
          </a:bodyPr>
          <a:lstStyle/>
          <a:p>
            <a:r>
              <a:rPr lang="en-US" dirty="0"/>
              <a:t>AMC TC </a:t>
            </a:r>
          </a:p>
        </p:txBody>
      </p:sp>
      <p:sp>
        <p:nvSpPr>
          <p:cNvPr id="3" name="Content Placeholder 2">
            <a:extLst>
              <a:ext uri="{FF2B5EF4-FFF2-40B4-BE49-F238E27FC236}">
                <a16:creationId xmlns:a16="http://schemas.microsoft.com/office/drawing/2014/main" id="{856D484A-5000-4B36-8C3B-E5A06A102CB7}"/>
              </a:ext>
            </a:extLst>
          </p:cNvPr>
          <p:cNvSpPr>
            <a:spLocks noGrp="1"/>
          </p:cNvSpPr>
          <p:nvPr>
            <p:ph idx="1"/>
          </p:nvPr>
        </p:nvSpPr>
        <p:spPr>
          <a:xfrm>
            <a:off x="0" y="1371601"/>
            <a:ext cx="12192000" cy="648585"/>
          </a:xfrm>
        </p:spPr>
        <p:txBody>
          <a:bodyPr/>
          <a:lstStyle/>
          <a:p>
            <a:r>
              <a:rPr lang="en-US" dirty="0"/>
              <a:t>Standalone game based on EDuke32 source port. Completely free and does not require a copy of Duke to play.</a:t>
            </a:r>
          </a:p>
        </p:txBody>
      </p:sp>
      <p:pic>
        <p:nvPicPr>
          <p:cNvPr id="1026" name="Picture 2" descr="https://media.moddb.com/cache/images/games/1/17/16430/thumb_620x2000/duke0000.png">
            <a:extLst>
              <a:ext uri="{FF2B5EF4-FFF2-40B4-BE49-F238E27FC236}">
                <a16:creationId xmlns:a16="http://schemas.microsoft.com/office/drawing/2014/main" id="{92E3A08F-FAFB-40B7-BE1F-1A641BD25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6888"/>
            <a:ext cx="4236334" cy="23846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edia.moddb.com/cache/images/games/1/17/16430/thumb_620x2000/duke0009.png">
            <a:extLst>
              <a:ext uri="{FF2B5EF4-FFF2-40B4-BE49-F238E27FC236}">
                <a16:creationId xmlns:a16="http://schemas.microsoft.com/office/drawing/2014/main" id="{2EB19533-DC44-41A0-98A1-D667013DE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73354"/>
            <a:ext cx="4236334" cy="23846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media.moddb.com/cache/images/games/1/17/16430/thumb_620x2000/EP2SHOT2.jpg">
            <a:extLst>
              <a:ext uri="{FF2B5EF4-FFF2-40B4-BE49-F238E27FC236}">
                <a16:creationId xmlns:a16="http://schemas.microsoft.com/office/drawing/2014/main" id="{547AC9FA-E249-45D7-B931-A8A2B9D48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649" y="1766888"/>
            <a:ext cx="3810517" cy="23846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media.moddb.com/cache/images/games/1/17/16430/thumb_620x2000/EP2SHOT3.jpg">
            <a:extLst>
              <a:ext uri="{FF2B5EF4-FFF2-40B4-BE49-F238E27FC236}">
                <a16:creationId xmlns:a16="http://schemas.microsoft.com/office/drawing/2014/main" id="{B2DFCE8B-DBE2-4852-8F94-303F82D43B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1482" y="1766887"/>
            <a:ext cx="3810518" cy="23846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media.moddb.com/cache/images/games/1/17/16430/thumb_620x2000/SHOT_3.jpg">
            <a:extLst>
              <a:ext uri="{FF2B5EF4-FFF2-40B4-BE49-F238E27FC236}">
                <a16:creationId xmlns:a16="http://schemas.microsoft.com/office/drawing/2014/main" id="{635EC320-ABB2-4021-B9A1-C7FF826A43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1482" y="4620854"/>
            <a:ext cx="3810518" cy="223714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media.moddb.com/cache/images/games/1/17/16430/thumb_620x2000/SHOT_1.jpg">
            <a:extLst>
              <a:ext uri="{FF2B5EF4-FFF2-40B4-BE49-F238E27FC236}">
                <a16:creationId xmlns:a16="http://schemas.microsoft.com/office/drawing/2014/main" id="{42EAF955-88B7-4885-B946-CBFE7EE87E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3647" y="4620855"/>
            <a:ext cx="3810519" cy="223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28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C3E2-C2AC-4B68-9344-798D97FB9490}"/>
              </a:ext>
            </a:extLst>
          </p:cNvPr>
          <p:cNvSpPr>
            <a:spLocks noGrp="1"/>
          </p:cNvSpPr>
          <p:nvPr>
            <p:ph type="title"/>
          </p:nvPr>
        </p:nvSpPr>
        <p:spPr/>
        <p:txBody>
          <a:bodyPr/>
          <a:lstStyle/>
          <a:p>
            <a:r>
              <a:rPr lang="en-US" dirty="0"/>
              <a:t>Developer</a:t>
            </a:r>
          </a:p>
        </p:txBody>
      </p:sp>
      <p:sp>
        <p:nvSpPr>
          <p:cNvPr id="3" name="Content Placeholder 2">
            <a:extLst>
              <a:ext uri="{FF2B5EF4-FFF2-40B4-BE49-F238E27FC236}">
                <a16:creationId xmlns:a16="http://schemas.microsoft.com/office/drawing/2014/main" id="{3A72D5F5-AB2E-4E15-8790-FABD3BB4346C}"/>
              </a:ext>
            </a:extLst>
          </p:cNvPr>
          <p:cNvSpPr>
            <a:spLocks noGrp="1"/>
          </p:cNvSpPr>
          <p:nvPr>
            <p:ph idx="1"/>
          </p:nvPr>
        </p:nvSpPr>
        <p:spPr>
          <a:xfrm>
            <a:off x="1432246" y="5251889"/>
            <a:ext cx="8424136" cy="1582072"/>
          </a:xfrm>
        </p:spPr>
        <p:txBody>
          <a:bodyPr>
            <a:normAutofit/>
          </a:bodyPr>
          <a:lstStyle/>
          <a:p>
            <a:r>
              <a:rPr lang="en-US" sz="2800" dirty="0"/>
              <a:t>Based in Garland, Texas</a:t>
            </a:r>
          </a:p>
          <a:p>
            <a:r>
              <a:rPr lang="en-US" sz="2800" dirty="0"/>
              <a:t>Released in 1996</a:t>
            </a:r>
          </a:p>
        </p:txBody>
      </p:sp>
      <p:pic>
        <p:nvPicPr>
          <p:cNvPr id="1028" name="Picture 4" descr="http://image.wikifoundry.com/image/1/mP9idxXNjK_NrZB3mPjBFg17740/GW297H180">
            <a:extLst>
              <a:ext uri="{FF2B5EF4-FFF2-40B4-BE49-F238E27FC236}">
                <a16:creationId xmlns:a16="http://schemas.microsoft.com/office/drawing/2014/main" id="{94D522DE-29B5-49DD-9F91-4B8619017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573" y="1387229"/>
            <a:ext cx="6398811" cy="387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13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CA13-ED71-467C-B136-C7006171490D}"/>
              </a:ext>
            </a:extLst>
          </p:cNvPr>
          <p:cNvSpPr>
            <a:spLocks noGrp="1"/>
          </p:cNvSpPr>
          <p:nvPr>
            <p:ph type="title"/>
          </p:nvPr>
        </p:nvSpPr>
        <p:spPr>
          <a:xfrm>
            <a:off x="677334" y="609600"/>
            <a:ext cx="8596668" cy="900030"/>
          </a:xfrm>
        </p:spPr>
        <p:txBody>
          <a:bodyPr/>
          <a:lstStyle/>
          <a:p>
            <a:r>
              <a:rPr lang="en-US" dirty="0"/>
              <a:t>Type of Game:</a:t>
            </a:r>
          </a:p>
        </p:txBody>
      </p:sp>
      <p:sp>
        <p:nvSpPr>
          <p:cNvPr id="3" name="Content Placeholder 2">
            <a:extLst>
              <a:ext uri="{FF2B5EF4-FFF2-40B4-BE49-F238E27FC236}">
                <a16:creationId xmlns:a16="http://schemas.microsoft.com/office/drawing/2014/main" id="{0FDA09AF-C03E-4E27-B872-C0D6184BC3DD}"/>
              </a:ext>
            </a:extLst>
          </p:cNvPr>
          <p:cNvSpPr>
            <a:spLocks noGrp="1"/>
          </p:cNvSpPr>
          <p:nvPr>
            <p:ph idx="1"/>
          </p:nvPr>
        </p:nvSpPr>
        <p:spPr>
          <a:xfrm>
            <a:off x="539111" y="1520178"/>
            <a:ext cx="9327903" cy="1898274"/>
          </a:xfrm>
        </p:spPr>
        <p:txBody>
          <a:bodyPr>
            <a:normAutofit/>
          </a:bodyPr>
          <a:lstStyle/>
          <a:p>
            <a:r>
              <a:rPr lang="en-US" sz="2400" dirty="0"/>
              <a:t>First Person Shooter</a:t>
            </a:r>
          </a:p>
          <a:p>
            <a:r>
              <a:rPr lang="en-US" sz="2400" dirty="0"/>
              <a:t>“Classic” type of shooter that relies on good level design and smooth gameplay, not fancy graphics and cinematic scenes</a:t>
            </a:r>
          </a:p>
        </p:txBody>
      </p:sp>
      <p:pic>
        <p:nvPicPr>
          <p:cNvPr id="2050" name="Picture 2" descr="Image result for duke nukem 3d">
            <a:extLst>
              <a:ext uri="{FF2B5EF4-FFF2-40B4-BE49-F238E27FC236}">
                <a16:creationId xmlns:a16="http://schemas.microsoft.com/office/drawing/2014/main" id="{5B08C2DD-9254-45A8-9C27-C569CF297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3429000"/>
            <a:ext cx="2280213" cy="17188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uke nukem 3d">
            <a:extLst>
              <a:ext uri="{FF2B5EF4-FFF2-40B4-BE49-F238E27FC236}">
                <a16:creationId xmlns:a16="http://schemas.microsoft.com/office/drawing/2014/main" id="{E1829399-44F2-4447-9F03-6AB60BB6B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147841"/>
            <a:ext cx="2280213" cy="17101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duke nukem 3d">
            <a:extLst>
              <a:ext uri="{FF2B5EF4-FFF2-40B4-BE49-F238E27FC236}">
                <a16:creationId xmlns:a16="http://schemas.microsoft.com/office/drawing/2014/main" id="{019D524B-C7D0-4B98-8A0E-E925F3C19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0210" y="5147842"/>
            <a:ext cx="2280211" cy="17101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duke nukem 3d">
            <a:extLst>
              <a:ext uri="{FF2B5EF4-FFF2-40B4-BE49-F238E27FC236}">
                <a16:creationId xmlns:a16="http://schemas.microsoft.com/office/drawing/2014/main" id="{C6DC5608-15B6-4281-BBC9-71F9144329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209" y="3428999"/>
            <a:ext cx="2280211" cy="171015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duke nukem 3d">
            <a:extLst>
              <a:ext uri="{FF2B5EF4-FFF2-40B4-BE49-F238E27FC236}">
                <a16:creationId xmlns:a16="http://schemas.microsoft.com/office/drawing/2014/main" id="{5199C728-ADD9-4F5B-885A-44739C1DA7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7415" y="5145977"/>
            <a:ext cx="2303364" cy="170909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duke nukem 3d">
            <a:extLst>
              <a:ext uri="{FF2B5EF4-FFF2-40B4-BE49-F238E27FC236}">
                <a16:creationId xmlns:a16="http://schemas.microsoft.com/office/drawing/2014/main" id="{C3A392B8-0954-402E-8DFF-5E2FBBCEE7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3204" y="3427137"/>
            <a:ext cx="2303362" cy="172752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duke nukem 3d">
            <a:extLst>
              <a:ext uri="{FF2B5EF4-FFF2-40B4-BE49-F238E27FC236}">
                <a16:creationId xmlns:a16="http://schemas.microsoft.com/office/drawing/2014/main" id="{E3C09E54-B606-4E6F-A6C9-A0E325DB5C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0779" y="5147171"/>
            <a:ext cx="2277203" cy="170790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duke nukem 3d">
            <a:extLst>
              <a:ext uri="{FF2B5EF4-FFF2-40B4-BE49-F238E27FC236}">
                <a16:creationId xmlns:a16="http://schemas.microsoft.com/office/drawing/2014/main" id="{AB3CD4A7-79FF-4D6F-9C1C-E4D2422AAE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4619" y="3427137"/>
            <a:ext cx="2303363" cy="172752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duke nukem 3d">
            <a:extLst>
              <a:ext uri="{FF2B5EF4-FFF2-40B4-BE49-F238E27FC236}">
                <a16:creationId xmlns:a16="http://schemas.microsoft.com/office/drawing/2014/main" id="{E8FA5987-9A8D-4157-A734-B1F7493D69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32194" y="5139160"/>
            <a:ext cx="2583800" cy="171591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duke nukem 3d">
            <a:extLst>
              <a:ext uri="{FF2B5EF4-FFF2-40B4-BE49-F238E27FC236}">
                <a16:creationId xmlns:a16="http://schemas.microsoft.com/office/drawing/2014/main" id="{22B5ECA0-30A6-418B-8F16-CB7F8FECF3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32194" y="3427605"/>
            <a:ext cx="2749396" cy="171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32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C7AB-B41E-49F7-972E-93C0B81E63D9}"/>
              </a:ext>
            </a:extLst>
          </p:cNvPr>
          <p:cNvSpPr>
            <a:spLocks noGrp="1"/>
          </p:cNvSpPr>
          <p:nvPr>
            <p:ph type="title"/>
          </p:nvPr>
        </p:nvSpPr>
        <p:spPr/>
        <p:txBody>
          <a:bodyPr/>
          <a:lstStyle/>
          <a:p>
            <a:r>
              <a:rPr lang="en-US" dirty="0"/>
              <a:t>Price</a:t>
            </a:r>
          </a:p>
        </p:txBody>
      </p:sp>
      <p:sp>
        <p:nvSpPr>
          <p:cNvPr id="3" name="Content Placeholder 2">
            <a:extLst>
              <a:ext uri="{FF2B5EF4-FFF2-40B4-BE49-F238E27FC236}">
                <a16:creationId xmlns:a16="http://schemas.microsoft.com/office/drawing/2014/main" id="{CB10F253-A92C-4316-966A-6FEFA9954EF4}"/>
              </a:ext>
            </a:extLst>
          </p:cNvPr>
          <p:cNvSpPr>
            <a:spLocks noGrp="1"/>
          </p:cNvSpPr>
          <p:nvPr>
            <p:ph idx="1"/>
          </p:nvPr>
        </p:nvSpPr>
        <p:spPr>
          <a:xfrm>
            <a:off x="677334" y="1414131"/>
            <a:ext cx="8596668" cy="4627232"/>
          </a:xfrm>
        </p:spPr>
        <p:txBody>
          <a:bodyPr>
            <a:normAutofit/>
          </a:bodyPr>
          <a:lstStyle/>
          <a:p>
            <a:r>
              <a:rPr lang="en-US" sz="2400" dirty="0"/>
              <a:t>Currently only obtainable through Steam at a price of $19.99</a:t>
            </a:r>
          </a:p>
          <a:p>
            <a:r>
              <a:rPr lang="en-US" sz="2400" dirty="0"/>
              <a:t>It is not the original version though; it </a:t>
            </a:r>
            <a:r>
              <a:rPr lang="en-US" sz="2400" dirty="0" err="1"/>
              <a:t>ia</a:t>
            </a:r>
            <a:r>
              <a:rPr lang="en-US" sz="2400" dirty="0"/>
              <a:t> a repackaged garbage version by Gearbox</a:t>
            </a:r>
          </a:p>
          <a:p>
            <a:r>
              <a:rPr lang="en-US" sz="2400" dirty="0"/>
              <a:t>Don’t give them any of your </a:t>
            </a:r>
          </a:p>
          <a:p>
            <a:pPr marL="0" indent="0">
              <a:buNone/>
            </a:pPr>
            <a:r>
              <a:rPr lang="en-US" sz="2400" dirty="0"/>
              <a:t>    money</a:t>
            </a:r>
          </a:p>
        </p:txBody>
      </p:sp>
      <p:pic>
        <p:nvPicPr>
          <p:cNvPr id="5" name="Picture 4">
            <a:extLst>
              <a:ext uri="{FF2B5EF4-FFF2-40B4-BE49-F238E27FC236}">
                <a16:creationId xmlns:a16="http://schemas.microsoft.com/office/drawing/2014/main" id="{3FD549A3-4691-479F-BFAE-9171C979C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033" y="3043121"/>
            <a:ext cx="4076969" cy="3814879"/>
          </a:xfrm>
          <a:prstGeom prst="rect">
            <a:avLst/>
          </a:prstGeom>
        </p:spPr>
      </p:pic>
    </p:spTree>
    <p:extLst>
      <p:ext uri="{BB962C8B-B14F-4D97-AF65-F5344CB8AC3E}">
        <p14:creationId xmlns:p14="http://schemas.microsoft.com/office/powerpoint/2010/main" val="34936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97C6-3161-4320-A966-D1BA6F15CFB2}"/>
              </a:ext>
            </a:extLst>
          </p:cNvPr>
          <p:cNvSpPr>
            <a:spLocks noGrp="1"/>
          </p:cNvSpPr>
          <p:nvPr>
            <p:ph type="title"/>
          </p:nvPr>
        </p:nvSpPr>
        <p:spPr/>
        <p:txBody>
          <a:bodyPr/>
          <a:lstStyle/>
          <a:p>
            <a:r>
              <a:rPr lang="en-US" dirty="0"/>
              <a:t>Hardware Requirements</a:t>
            </a:r>
          </a:p>
        </p:txBody>
      </p:sp>
      <p:sp>
        <p:nvSpPr>
          <p:cNvPr id="3" name="Content Placeholder 2">
            <a:extLst>
              <a:ext uri="{FF2B5EF4-FFF2-40B4-BE49-F238E27FC236}">
                <a16:creationId xmlns:a16="http://schemas.microsoft.com/office/drawing/2014/main" id="{14480AD4-35F0-4FA0-99B7-B5BEC8910724}"/>
              </a:ext>
            </a:extLst>
          </p:cNvPr>
          <p:cNvSpPr>
            <a:spLocks noGrp="1"/>
          </p:cNvSpPr>
          <p:nvPr>
            <p:ph idx="1"/>
          </p:nvPr>
        </p:nvSpPr>
        <p:spPr>
          <a:xfrm>
            <a:off x="677333" y="2160589"/>
            <a:ext cx="9125885" cy="4697411"/>
          </a:xfrm>
        </p:spPr>
        <p:txBody>
          <a:bodyPr>
            <a:normAutofit/>
          </a:bodyPr>
          <a:lstStyle/>
          <a:p>
            <a:r>
              <a:rPr lang="en-US" sz="2000" dirty="0"/>
              <a:t>Keep in mind this game came out in 1996, and was designed to maintain 30 fps on a 486, so its hardware requirements are attainable by pretty much any system today.</a:t>
            </a:r>
          </a:p>
          <a:p>
            <a:r>
              <a:rPr lang="en-US" sz="2000" dirty="0"/>
              <a:t>The original game was made for MS-DOS and runs smoothly with DOSBox. Modern versions are ported to Windows. 3D Realms official system requirements are:</a:t>
            </a:r>
          </a:p>
          <a:p>
            <a:pPr lvl="1"/>
            <a:r>
              <a:rPr lang="en-US" sz="2000" dirty="0"/>
              <a:t>Windows XP, Windows Vista, Windows 7 or Windows 8.</a:t>
            </a:r>
          </a:p>
          <a:p>
            <a:pPr lvl="1"/>
            <a:r>
              <a:rPr lang="en-US" sz="2000" dirty="0"/>
              <a:t>Intel Core 2 Duo or higher.</a:t>
            </a:r>
          </a:p>
          <a:p>
            <a:pPr lvl="1"/>
            <a:r>
              <a:rPr lang="en-US" sz="2000" dirty="0"/>
              <a:t>Minimum 2GB of RAM.</a:t>
            </a:r>
          </a:p>
          <a:p>
            <a:r>
              <a:rPr lang="en-US" sz="2000" dirty="0"/>
              <a:t>Even though realistically the game requires much less than that.</a:t>
            </a:r>
          </a:p>
        </p:txBody>
      </p:sp>
    </p:spTree>
    <p:extLst>
      <p:ext uri="{BB962C8B-B14F-4D97-AF65-F5344CB8AC3E}">
        <p14:creationId xmlns:p14="http://schemas.microsoft.com/office/powerpoint/2010/main" val="336639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04FB-83E1-4ABE-A12F-F75C3AFA3BFA}"/>
              </a:ext>
            </a:extLst>
          </p:cNvPr>
          <p:cNvSpPr>
            <a:spLocks noGrp="1"/>
          </p:cNvSpPr>
          <p:nvPr>
            <p:ph type="title"/>
          </p:nvPr>
        </p:nvSpPr>
        <p:spPr/>
        <p:txBody>
          <a:bodyPr/>
          <a:lstStyle/>
          <a:p>
            <a:r>
              <a:rPr lang="en-US" dirty="0"/>
              <a:t>Game Summary</a:t>
            </a:r>
          </a:p>
        </p:txBody>
      </p:sp>
      <p:sp>
        <p:nvSpPr>
          <p:cNvPr id="3" name="Content Placeholder 2">
            <a:extLst>
              <a:ext uri="{FF2B5EF4-FFF2-40B4-BE49-F238E27FC236}">
                <a16:creationId xmlns:a16="http://schemas.microsoft.com/office/drawing/2014/main" id="{754FD7F2-899B-45C3-9AEC-3035360B4038}"/>
              </a:ext>
            </a:extLst>
          </p:cNvPr>
          <p:cNvSpPr>
            <a:spLocks noGrp="1"/>
          </p:cNvSpPr>
          <p:nvPr>
            <p:ph idx="1"/>
          </p:nvPr>
        </p:nvSpPr>
        <p:spPr>
          <a:xfrm>
            <a:off x="489098" y="1690577"/>
            <a:ext cx="6845881" cy="4965404"/>
          </a:xfrm>
        </p:spPr>
        <p:txBody>
          <a:bodyPr/>
          <a:lstStyle/>
          <a:p>
            <a:r>
              <a:rPr lang="en-US" b="1" u="sng" dirty="0"/>
              <a:t>Storyline</a:t>
            </a:r>
            <a:r>
              <a:rPr lang="en-US" dirty="0"/>
              <a:t>: The “storyline” is a text file you only see if you press F1. </a:t>
            </a:r>
          </a:p>
          <a:p>
            <a:r>
              <a:rPr lang="en-US" b="1" u="sng" dirty="0"/>
              <a:t>Player’s role</a:t>
            </a:r>
            <a:r>
              <a:rPr lang="en-US" dirty="0"/>
              <a:t>: You are Duke </a:t>
            </a:r>
            <a:r>
              <a:rPr lang="en-US" dirty="0" err="1"/>
              <a:t>Nukem</a:t>
            </a:r>
            <a:r>
              <a:rPr lang="en-US" dirty="0"/>
              <a:t>, and your job is to exterminate alien scum.</a:t>
            </a:r>
          </a:p>
          <a:p>
            <a:r>
              <a:rPr lang="en-US" b="1" u="sng" dirty="0"/>
              <a:t>Installation:</a:t>
            </a:r>
            <a:r>
              <a:rPr lang="en-US" dirty="0"/>
              <a:t> Through Steam.</a:t>
            </a:r>
            <a:endParaRPr lang="en-US" b="1" u="sng" dirty="0"/>
          </a:p>
          <a:p>
            <a:r>
              <a:rPr lang="en-US" b="1" u="sng" dirty="0"/>
              <a:t>User interface</a:t>
            </a:r>
            <a:r>
              <a:rPr lang="en-US" dirty="0"/>
              <a:t>: Uses WASD on modern systems.</a:t>
            </a:r>
          </a:p>
          <a:p>
            <a:r>
              <a:rPr lang="en-US" b="1" u="sng" dirty="0"/>
              <a:t>Gameplay</a:t>
            </a:r>
            <a:r>
              <a:rPr lang="en-US" dirty="0"/>
              <a:t>: The game is comprised of 4 episodes that you can start at any time. You then progress through each episode by playing each level in order.</a:t>
            </a:r>
          </a:p>
          <a:p>
            <a:r>
              <a:rPr lang="en-US" b="1" u="sng" dirty="0"/>
              <a:t>Scoring</a:t>
            </a:r>
            <a:r>
              <a:rPr lang="en-US" dirty="0"/>
              <a:t>: The game is beaten when you get to the final boss in each episode.</a:t>
            </a:r>
          </a:p>
        </p:txBody>
      </p:sp>
      <p:pic>
        <p:nvPicPr>
          <p:cNvPr id="5" name="Picture 4">
            <a:extLst>
              <a:ext uri="{FF2B5EF4-FFF2-40B4-BE49-F238E27FC236}">
                <a16:creationId xmlns:a16="http://schemas.microsoft.com/office/drawing/2014/main" id="{AD6169F4-81D1-45C2-B807-EC85C2561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979" y="3217762"/>
            <a:ext cx="4857021" cy="3640238"/>
          </a:xfrm>
          <a:prstGeom prst="rect">
            <a:avLst/>
          </a:prstGeom>
        </p:spPr>
      </p:pic>
    </p:spTree>
    <p:extLst>
      <p:ext uri="{BB962C8B-B14F-4D97-AF65-F5344CB8AC3E}">
        <p14:creationId xmlns:p14="http://schemas.microsoft.com/office/powerpoint/2010/main" val="167701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07DBA-386A-44BB-8B87-C29E2BE69900}"/>
              </a:ext>
            </a:extLst>
          </p:cNvPr>
          <p:cNvSpPr>
            <a:spLocks noGrp="1"/>
          </p:cNvSpPr>
          <p:nvPr>
            <p:ph type="title"/>
          </p:nvPr>
        </p:nvSpPr>
        <p:spPr/>
        <p:txBody>
          <a:bodyPr/>
          <a:lstStyle/>
          <a:p>
            <a:r>
              <a:rPr lang="en-US" dirty="0"/>
              <a:t>Art, Sound, &amp; Music</a:t>
            </a:r>
          </a:p>
        </p:txBody>
      </p:sp>
      <p:sp>
        <p:nvSpPr>
          <p:cNvPr id="3" name="Content Placeholder 2">
            <a:extLst>
              <a:ext uri="{FF2B5EF4-FFF2-40B4-BE49-F238E27FC236}">
                <a16:creationId xmlns:a16="http://schemas.microsoft.com/office/drawing/2014/main" id="{25045138-9D6B-4C48-A632-5DAEC211461F}"/>
              </a:ext>
            </a:extLst>
          </p:cNvPr>
          <p:cNvSpPr>
            <a:spLocks noGrp="1"/>
          </p:cNvSpPr>
          <p:nvPr>
            <p:ph idx="1"/>
          </p:nvPr>
        </p:nvSpPr>
        <p:spPr/>
        <p:txBody>
          <a:bodyPr>
            <a:normAutofit/>
          </a:bodyPr>
          <a:lstStyle/>
          <a:p>
            <a:r>
              <a:rPr lang="en-US" sz="2000" dirty="0"/>
              <a:t>The art style is mostly 128 x 128 pixel tiles. Most sprites are view-aligned.</a:t>
            </a:r>
          </a:p>
          <a:p>
            <a:r>
              <a:rPr lang="en-US" sz="2000" dirty="0"/>
              <a:t>All sound files are uncompressed, low-bitrate wav files.</a:t>
            </a:r>
          </a:p>
          <a:p>
            <a:r>
              <a:rPr lang="en-US" sz="2000" dirty="0"/>
              <a:t>Every level has unique music. The original game uses MIDI, though most modern versions include sampled tracks.</a:t>
            </a:r>
          </a:p>
        </p:txBody>
      </p:sp>
      <p:pic>
        <p:nvPicPr>
          <p:cNvPr id="5" name="Picture 4">
            <a:extLst>
              <a:ext uri="{FF2B5EF4-FFF2-40B4-BE49-F238E27FC236}">
                <a16:creationId xmlns:a16="http://schemas.microsoft.com/office/drawing/2014/main" id="{6A401FEA-3628-47B6-95C6-7AD2913FA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037" y="4013324"/>
            <a:ext cx="3509963" cy="2844676"/>
          </a:xfrm>
          <a:prstGeom prst="rect">
            <a:avLst/>
          </a:prstGeom>
        </p:spPr>
      </p:pic>
      <p:pic>
        <p:nvPicPr>
          <p:cNvPr id="7" name="Picture 6">
            <a:extLst>
              <a:ext uri="{FF2B5EF4-FFF2-40B4-BE49-F238E27FC236}">
                <a16:creationId xmlns:a16="http://schemas.microsoft.com/office/drawing/2014/main" id="{7778784D-CE05-408E-8F76-A539B5AA2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3361" y="65086"/>
            <a:ext cx="1618639" cy="2295525"/>
          </a:xfrm>
          <a:prstGeom prst="rect">
            <a:avLst/>
          </a:prstGeom>
        </p:spPr>
      </p:pic>
      <p:pic>
        <p:nvPicPr>
          <p:cNvPr id="6" name="Picture 5">
            <a:extLst>
              <a:ext uri="{FF2B5EF4-FFF2-40B4-BE49-F238E27FC236}">
                <a16:creationId xmlns:a16="http://schemas.microsoft.com/office/drawing/2014/main" id="{64373BAD-D67E-4927-A35D-F70576907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023" y="4946520"/>
            <a:ext cx="2605751" cy="1703760"/>
          </a:xfrm>
          <a:prstGeom prst="rect">
            <a:avLst/>
          </a:prstGeom>
        </p:spPr>
      </p:pic>
      <p:pic>
        <p:nvPicPr>
          <p:cNvPr id="11" name="Picture 10">
            <a:extLst>
              <a:ext uri="{FF2B5EF4-FFF2-40B4-BE49-F238E27FC236}">
                <a16:creationId xmlns:a16="http://schemas.microsoft.com/office/drawing/2014/main" id="{97391DEE-A23D-428C-9DE5-D1D12A3724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371" y="4411914"/>
            <a:ext cx="1706558" cy="2047870"/>
          </a:xfrm>
          <a:prstGeom prst="rect">
            <a:avLst/>
          </a:prstGeom>
        </p:spPr>
      </p:pic>
      <p:pic>
        <p:nvPicPr>
          <p:cNvPr id="13" name="Picture 12">
            <a:extLst>
              <a:ext uri="{FF2B5EF4-FFF2-40B4-BE49-F238E27FC236}">
                <a16:creationId xmlns:a16="http://schemas.microsoft.com/office/drawing/2014/main" id="{688C2DA7-1F03-44FD-9F85-97626D234F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0526" y="4411914"/>
            <a:ext cx="1662332" cy="720344"/>
          </a:xfrm>
          <a:prstGeom prst="rect">
            <a:avLst/>
          </a:prstGeom>
        </p:spPr>
      </p:pic>
    </p:spTree>
    <p:extLst>
      <p:ext uri="{BB962C8B-B14F-4D97-AF65-F5344CB8AC3E}">
        <p14:creationId xmlns:p14="http://schemas.microsoft.com/office/powerpoint/2010/main" val="425983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C1A4-3EAA-4D80-BB7C-2FC0510FD4C2}"/>
              </a:ext>
            </a:extLst>
          </p:cNvPr>
          <p:cNvSpPr>
            <a:spLocks noGrp="1"/>
          </p:cNvSpPr>
          <p:nvPr>
            <p:ph type="title"/>
          </p:nvPr>
        </p:nvSpPr>
        <p:spPr/>
        <p:txBody>
          <a:bodyPr/>
          <a:lstStyle/>
          <a:p>
            <a:r>
              <a:rPr lang="en-US" dirty="0"/>
              <a:t>Special Features &amp; Bugs</a:t>
            </a:r>
          </a:p>
        </p:txBody>
      </p:sp>
      <p:sp>
        <p:nvSpPr>
          <p:cNvPr id="3" name="Content Placeholder 2">
            <a:extLst>
              <a:ext uri="{FF2B5EF4-FFF2-40B4-BE49-F238E27FC236}">
                <a16:creationId xmlns:a16="http://schemas.microsoft.com/office/drawing/2014/main" id="{F2735981-4201-4F9C-8A39-A070E67920B2}"/>
              </a:ext>
            </a:extLst>
          </p:cNvPr>
          <p:cNvSpPr>
            <a:spLocks noGrp="1"/>
          </p:cNvSpPr>
          <p:nvPr>
            <p:ph idx="1"/>
          </p:nvPr>
        </p:nvSpPr>
        <p:spPr>
          <a:xfrm>
            <a:off x="220133" y="1703389"/>
            <a:ext cx="5319429" cy="5154611"/>
          </a:xfrm>
        </p:spPr>
        <p:txBody>
          <a:bodyPr>
            <a:normAutofit/>
          </a:bodyPr>
          <a:lstStyle/>
          <a:p>
            <a:r>
              <a:rPr lang="en-US" sz="2400" dirty="0"/>
              <a:t>The interesting </a:t>
            </a:r>
            <a:r>
              <a:rPr lang="en-US" sz="2400" dirty="0" err="1"/>
              <a:t>hitscan</a:t>
            </a:r>
            <a:r>
              <a:rPr lang="en-US" sz="2400" dirty="0"/>
              <a:t> system of this game gives rise to interesting clipping bugs.</a:t>
            </a:r>
          </a:p>
          <a:p>
            <a:r>
              <a:rPr lang="en-US" sz="2400" dirty="0"/>
              <a:t>It is possible to clip through some walls, or even teleport to different areas if the sectors are right on top of each other.</a:t>
            </a:r>
          </a:p>
        </p:txBody>
      </p:sp>
      <p:pic>
        <p:nvPicPr>
          <p:cNvPr id="5" name="Picture 4">
            <a:extLst>
              <a:ext uri="{FF2B5EF4-FFF2-40B4-BE49-F238E27FC236}">
                <a16:creationId xmlns:a16="http://schemas.microsoft.com/office/drawing/2014/main" id="{D6AD999E-3963-4E70-88E1-36B635374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563" y="1868673"/>
            <a:ext cx="6652437" cy="4989327"/>
          </a:xfrm>
          <a:prstGeom prst="rect">
            <a:avLst/>
          </a:prstGeom>
        </p:spPr>
      </p:pic>
    </p:spTree>
    <p:extLst>
      <p:ext uri="{BB962C8B-B14F-4D97-AF65-F5344CB8AC3E}">
        <p14:creationId xmlns:p14="http://schemas.microsoft.com/office/powerpoint/2010/main" val="238089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3CF4-94C8-4FCA-A670-753C1A3A0CCE}"/>
              </a:ext>
            </a:extLst>
          </p:cNvPr>
          <p:cNvSpPr>
            <a:spLocks noGrp="1"/>
          </p:cNvSpPr>
          <p:nvPr>
            <p:ph type="title"/>
          </p:nvPr>
        </p:nvSpPr>
        <p:spPr/>
        <p:txBody>
          <a:bodyPr/>
          <a:lstStyle/>
          <a:p>
            <a:r>
              <a:rPr lang="en-US" dirty="0"/>
              <a:t>What is fun?</a:t>
            </a:r>
          </a:p>
        </p:txBody>
      </p:sp>
      <p:sp>
        <p:nvSpPr>
          <p:cNvPr id="3" name="Content Placeholder 2">
            <a:extLst>
              <a:ext uri="{FF2B5EF4-FFF2-40B4-BE49-F238E27FC236}">
                <a16:creationId xmlns:a16="http://schemas.microsoft.com/office/drawing/2014/main" id="{DD24B169-777E-474A-8C30-1C89E2495C7A}"/>
              </a:ext>
            </a:extLst>
          </p:cNvPr>
          <p:cNvSpPr>
            <a:spLocks noGrp="1"/>
          </p:cNvSpPr>
          <p:nvPr>
            <p:ph idx="1"/>
          </p:nvPr>
        </p:nvSpPr>
        <p:spPr>
          <a:xfrm>
            <a:off x="677334" y="1488613"/>
            <a:ext cx="8596668" cy="3880773"/>
          </a:xfrm>
        </p:spPr>
        <p:txBody>
          <a:bodyPr>
            <a:normAutofit/>
          </a:bodyPr>
          <a:lstStyle/>
          <a:p>
            <a:r>
              <a:rPr lang="en-US" sz="2400" dirty="0"/>
              <a:t>It is easily one of the most well-developed shooters in history. It has amazing flow and balance.</a:t>
            </a:r>
          </a:p>
          <a:p>
            <a:r>
              <a:rPr lang="en-US" sz="2400" dirty="0"/>
              <a:t>The level design is perfect.</a:t>
            </a:r>
          </a:p>
          <a:p>
            <a:r>
              <a:rPr lang="en-US" sz="2400" dirty="0"/>
              <a:t>It has a very elegant “minimalist” design which does the most with what was possible in 1996.</a:t>
            </a:r>
          </a:p>
          <a:p>
            <a:endParaRPr lang="en-US" sz="2400" dirty="0"/>
          </a:p>
        </p:txBody>
      </p:sp>
      <p:pic>
        <p:nvPicPr>
          <p:cNvPr id="5" name="Picture 4">
            <a:extLst>
              <a:ext uri="{FF2B5EF4-FFF2-40B4-BE49-F238E27FC236}">
                <a16:creationId xmlns:a16="http://schemas.microsoft.com/office/drawing/2014/main" id="{E21A5C8B-E07A-493D-9398-D88C51297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30831"/>
            <a:ext cx="4028163" cy="3021121"/>
          </a:xfrm>
          <a:prstGeom prst="rect">
            <a:avLst/>
          </a:prstGeom>
        </p:spPr>
      </p:pic>
      <p:pic>
        <p:nvPicPr>
          <p:cNvPr id="7" name="Picture 6">
            <a:extLst>
              <a:ext uri="{FF2B5EF4-FFF2-40B4-BE49-F238E27FC236}">
                <a16:creationId xmlns:a16="http://schemas.microsoft.com/office/drawing/2014/main" id="{734351FE-79F6-40F3-9A55-A48567B32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163" y="3760348"/>
            <a:ext cx="4130204" cy="3097652"/>
          </a:xfrm>
          <a:prstGeom prst="rect">
            <a:avLst/>
          </a:prstGeom>
        </p:spPr>
      </p:pic>
      <p:pic>
        <p:nvPicPr>
          <p:cNvPr id="9" name="Picture 8">
            <a:extLst>
              <a:ext uri="{FF2B5EF4-FFF2-40B4-BE49-F238E27FC236}">
                <a16:creationId xmlns:a16="http://schemas.microsoft.com/office/drawing/2014/main" id="{53D81568-3376-4B2F-B61C-E52AAF77E9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3837" y="3836877"/>
            <a:ext cx="4028163" cy="3021123"/>
          </a:xfrm>
          <a:prstGeom prst="rect">
            <a:avLst/>
          </a:prstGeom>
        </p:spPr>
      </p:pic>
    </p:spTree>
    <p:extLst>
      <p:ext uri="{BB962C8B-B14F-4D97-AF65-F5344CB8AC3E}">
        <p14:creationId xmlns:p14="http://schemas.microsoft.com/office/powerpoint/2010/main" val="736659847"/>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555</TotalTime>
  <Words>911</Words>
  <Application>Microsoft Office PowerPoint</Application>
  <PresentationFormat>Widescreen</PresentationFormat>
  <Paragraphs>74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 3</vt:lpstr>
      <vt:lpstr>Facet</vt:lpstr>
      <vt:lpstr>PowerPoint Presentation</vt:lpstr>
      <vt:lpstr>Developer</vt:lpstr>
      <vt:lpstr>Type of Game:</vt:lpstr>
      <vt:lpstr>Price</vt:lpstr>
      <vt:lpstr>Hardware Requirements</vt:lpstr>
      <vt:lpstr>Game Summary</vt:lpstr>
      <vt:lpstr>Art, Sound, &amp; Music</vt:lpstr>
      <vt:lpstr>Special Features &amp; Bugs</vt:lpstr>
      <vt:lpstr>What is fun?</vt:lpstr>
      <vt:lpstr>What is bad?</vt:lpstr>
      <vt:lpstr>How Does It Compare to Similar Games</vt:lpstr>
      <vt:lpstr>How Is It Better or Worse than Similar Games?</vt:lpstr>
      <vt:lpstr>How Is It Better or Worse than Similar Games? Continued</vt:lpstr>
      <vt:lpstr>Design Mistakes</vt:lpstr>
      <vt:lpstr>Overall Summary</vt:lpstr>
      <vt:lpstr>AMC TC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dc:creator>
  <cp:lastModifiedBy>Daniel</cp:lastModifiedBy>
  <cp:revision>117</cp:revision>
  <dcterms:created xsi:type="dcterms:W3CDTF">2018-09-11T02:08:38Z</dcterms:created>
  <dcterms:modified xsi:type="dcterms:W3CDTF">2018-09-18T21:24:52Z</dcterms:modified>
</cp:coreProperties>
</file>