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Lst>
  <p:sldIdLst>
    <p:sldId id="256" r:id="rId2"/>
    <p:sldId id="257" r:id="rId3"/>
    <p:sldId id="265" r:id="rId4"/>
    <p:sldId id="266" r:id="rId5"/>
    <p:sldId id="258" r:id="rId6"/>
    <p:sldId id="267" r:id="rId7"/>
    <p:sldId id="261" r:id="rId8"/>
    <p:sldId id="263" r:id="rId9"/>
    <p:sldId id="268" r:id="rId10"/>
    <p:sldId id="269" r:id="rId11"/>
    <p:sldId id="270" r:id="rId12"/>
    <p:sldId id="259" r:id="rId13"/>
    <p:sldId id="271" r:id="rId14"/>
    <p:sldId id="272" r:id="rId15"/>
    <p:sldId id="260"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D0D3"/>
    <a:srgbClr val="B6BEC1"/>
    <a:srgbClr val="62676B"/>
    <a:srgbClr val="A3AE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p:scale>
          <a:sx n="52" d="100"/>
          <a:sy n="52" d="100"/>
        </p:scale>
        <p:origin x="594" y="83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FAC661-CD06-4484-8ED0-830F9D891795}" type="datetimeFigureOut">
              <a:rPr lang="en-US" smtClean="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99F7AD-56B4-4A2F-A8BA-C4956BF4ABB9}" type="slidenum">
              <a:rPr lang="en-US" smtClean="0"/>
              <a:t>‹#›</a:t>
            </a:fld>
            <a:endParaRPr lang="en-US" dirty="0"/>
          </a:p>
        </p:txBody>
      </p:sp>
    </p:spTree>
    <p:extLst>
      <p:ext uri="{BB962C8B-B14F-4D97-AF65-F5344CB8AC3E}">
        <p14:creationId xmlns:p14="http://schemas.microsoft.com/office/powerpoint/2010/main" val="573702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FAC661-CD06-4484-8ED0-830F9D891795}" type="datetimeFigureOut">
              <a:rPr lang="en-US" smtClean="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99F7AD-56B4-4A2F-A8BA-C4956BF4ABB9}" type="slidenum">
              <a:rPr lang="en-US" smtClean="0"/>
              <a:t>‹#›</a:t>
            </a:fld>
            <a:endParaRPr lang="en-US" dirty="0"/>
          </a:p>
        </p:txBody>
      </p:sp>
    </p:spTree>
    <p:extLst>
      <p:ext uri="{BB962C8B-B14F-4D97-AF65-F5344CB8AC3E}">
        <p14:creationId xmlns:p14="http://schemas.microsoft.com/office/powerpoint/2010/main" val="1143212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FAC661-CD06-4484-8ED0-830F9D891795}" type="datetimeFigureOut">
              <a:rPr lang="en-US" smtClean="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99F7AD-56B4-4A2F-A8BA-C4956BF4ABB9}" type="slidenum">
              <a:rPr lang="en-US" smtClean="0"/>
              <a:t>‹#›</a:t>
            </a:fld>
            <a:endParaRPr lang="en-US" dirty="0"/>
          </a:p>
        </p:txBody>
      </p:sp>
    </p:spTree>
    <p:extLst>
      <p:ext uri="{BB962C8B-B14F-4D97-AF65-F5344CB8AC3E}">
        <p14:creationId xmlns:p14="http://schemas.microsoft.com/office/powerpoint/2010/main" val="1045578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FAC661-CD06-4484-8ED0-830F9D891795}" type="datetimeFigureOut">
              <a:rPr lang="en-US" smtClean="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99F7AD-56B4-4A2F-A8BA-C4956BF4ABB9}" type="slidenum">
              <a:rPr lang="en-US" smtClean="0"/>
              <a:t>‹#›</a:t>
            </a:fld>
            <a:endParaRPr lang="en-US" dirty="0"/>
          </a:p>
        </p:txBody>
      </p:sp>
    </p:spTree>
    <p:extLst>
      <p:ext uri="{BB962C8B-B14F-4D97-AF65-F5344CB8AC3E}">
        <p14:creationId xmlns:p14="http://schemas.microsoft.com/office/powerpoint/2010/main" val="1486018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6FAC661-CD06-4484-8ED0-830F9D891795}" type="datetimeFigureOut">
              <a:rPr lang="en-US" smtClean="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99F7AD-56B4-4A2F-A8BA-C4956BF4ABB9}" type="slidenum">
              <a:rPr lang="en-US" smtClean="0"/>
              <a:t>‹#›</a:t>
            </a:fld>
            <a:endParaRPr lang="en-US" dirty="0"/>
          </a:p>
        </p:txBody>
      </p:sp>
    </p:spTree>
    <p:extLst>
      <p:ext uri="{BB962C8B-B14F-4D97-AF65-F5344CB8AC3E}">
        <p14:creationId xmlns:p14="http://schemas.microsoft.com/office/powerpoint/2010/main" val="364091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FAC661-CD06-4484-8ED0-830F9D891795}" type="datetimeFigureOut">
              <a:rPr lang="en-US" smtClean="0"/>
              <a:t>9/17/2018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99F7AD-56B4-4A2F-A8BA-C4956BF4ABB9}" type="slidenum">
              <a:rPr lang="en-US" smtClean="0"/>
              <a:t>‹#›</a:t>
            </a:fld>
            <a:endParaRPr lang="en-US" dirty="0"/>
          </a:p>
        </p:txBody>
      </p:sp>
    </p:spTree>
    <p:extLst>
      <p:ext uri="{BB962C8B-B14F-4D97-AF65-F5344CB8AC3E}">
        <p14:creationId xmlns:p14="http://schemas.microsoft.com/office/powerpoint/2010/main" val="3051506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FAC661-CD06-4484-8ED0-830F9D891795}" type="datetimeFigureOut">
              <a:rPr lang="en-US" smtClean="0"/>
              <a:t>9/17/2018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999F7AD-56B4-4A2F-A8BA-C4956BF4ABB9}" type="slidenum">
              <a:rPr lang="en-US" smtClean="0"/>
              <a:t>‹#›</a:t>
            </a:fld>
            <a:endParaRPr lang="en-US" dirty="0"/>
          </a:p>
        </p:txBody>
      </p:sp>
    </p:spTree>
    <p:extLst>
      <p:ext uri="{BB962C8B-B14F-4D97-AF65-F5344CB8AC3E}">
        <p14:creationId xmlns:p14="http://schemas.microsoft.com/office/powerpoint/2010/main" val="148090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FAC661-CD06-4484-8ED0-830F9D891795}" type="datetimeFigureOut">
              <a:rPr lang="en-US" smtClean="0"/>
              <a:t>9/17/2018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999F7AD-56B4-4A2F-A8BA-C4956BF4ABB9}" type="slidenum">
              <a:rPr lang="en-US" smtClean="0"/>
              <a:t>‹#›</a:t>
            </a:fld>
            <a:endParaRPr lang="en-US" dirty="0"/>
          </a:p>
        </p:txBody>
      </p:sp>
    </p:spTree>
    <p:extLst>
      <p:ext uri="{BB962C8B-B14F-4D97-AF65-F5344CB8AC3E}">
        <p14:creationId xmlns:p14="http://schemas.microsoft.com/office/powerpoint/2010/main" val="1854584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AC661-CD06-4484-8ED0-830F9D891795}" type="datetimeFigureOut">
              <a:rPr lang="en-US" smtClean="0"/>
              <a:t>9/17/2018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999F7AD-56B4-4A2F-A8BA-C4956BF4ABB9}" type="slidenum">
              <a:rPr lang="en-US" smtClean="0"/>
              <a:t>‹#›</a:t>
            </a:fld>
            <a:endParaRPr lang="en-US" dirty="0"/>
          </a:p>
        </p:txBody>
      </p:sp>
    </p:spTree>
    <p:extLst>
      <p:ext uri="{BB962C8B-B14F-4D97-AF65-F5344CB8AC3E}">
        <p14:creationId xmlns:p14="http://schemas.microsoft.com/office/powerpoint/2010/main" val="1505875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6FAC661-CD06-4484-8ED0-830F9D891795}" type="datetimeFigureOut">
              <a:rPr lang="en-US" smtClean="0"/>
              <a:t>9/17/2018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99F7AD-56B4-4A2F-A8BA-C4956BF4ABB9}" type="slidenum">
              <a:rPr lang="en-US" smtClean="0"/>
              <a:t>‹#›</a:t>
            </a:fld>
            <a:endParaRPr lang="en-US" dirty="0"/>
          </a:p>
        </p:txBody>
      </p:sp>
    </p:spTree>
    <p:extLst>
      <p:ext uri="{BB962C8B-B14F-4D97-AF65-F5344CB8AC3E}">
        <p14:creationId xmlns:p14="http://schemas.microsoft.com/office/powerpoint/2010/main" val="2686512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6FAC661-CD06-4484-8ED0-830F9D891795}" type="datetimeFigureOut">
              <a:rPr lang="en-US" smtClean="0"/>
              <a:t>9/17/2018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99F7AD-56B4-4A2F-A8BA-C4956BF4ABB9}" type="slidenum">
              <a:rPr lang="en-US" smtClean="0"/>
              <a:t>‹#›</a:t>
            </a:fld>
            <a:endParaRPr lang="en-US" dirty="0"/>
          </a:p>
        </p:txBody>
      </p:sp>
    </p:spTree>
    <p:extLst>
      <p:ext uri="{BB962C8B-B14F-4D97-AF65-F5344CB8AC3E}">
        <p14:creationId xmlns:p14="http://schemas.microsoft.com/office/powerpoint/2010/main" val="3373938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FAC661-CD06-4484-8ED0-830F9D891795}" type="datetimeFigureOut">
              <a:rPr lang="en-US" smtClean="0"/>
              <a:t>9/17/2018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99F7AD-56B4-4A2F-A8BA-C4956BF4ABB9}" type="slidenum">
              <a:rPr lang="en-US" smtClean="0"/>
              <a:t>‹#›</a:t>
            </a:fld>
            <a:endParaRPr lang="en-US" dirty="0"/>
          </a:p>
        </p:txBody>
      </p:sp>
    </p:spTree>
    <p:extLst>
      <p:ext uri="{BB962C8B-B14F-4D97-AF65-F5344CB8AC3E}">
        <p14:creationId xmlns:p14="http://schemas.microsoft.com/office/powerpoint/2010/main" val="1844782074"/>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youtube.com/watch?v=1WNKvvxJbdo&amp;t=1s"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35" y="-62457"/>
            <a:ext cx="12442371" cy="6998834"/>
          </a:xfrm>
          <a:prstGeom prst="rect">
            <a:avLst/>
          </a:prstGeom>
        </p:spPr>
      </p:pic>
      <p:pic>
        <p:nvPicPr>
          <p:cNvPr id="1026" name="Picture 2" descr="Image result for assassins creed brotherhood title 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3766" y="1616920"/>
            <a:ext cx="6336909" cy="3356414"/>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5"/>
          <p:cNvSpPr>
            <a:spLocks noGrp="1"/>
          </p:cNvSpPr>
          <p:nvPr>
            <p:ph type="subTitle" idx="1"/>
          </p:nvPr>
        </p:nvSpPr>
        <p:spPr>
          <a:xfrm>
            <a:off x="1435612" y="5202238"/>
            <a:ext cx="9001462" cy="1655762"/>
          </a:xfrm>
        </p:spPr>
        <p:txBody>
          <a:bodyPr>
            <a:normAutofit/>
          </a:bodyPr>
          <a:lstStyle/>
          <a:p>
            <a:pPr algn="ctr">
              <a:lnSpc>
                <a:spcPct val="100000"/>
              </a:lnSpc>
            </a:pPr>
            <a:r>
              <a:rPr lang="en-US" cap="none" dirty="0" smtClean="0">
                <a:ln w="0"/>
                <a:solidFill>
                  <a:schemeClr val="tx1"/>
                </a:solidFill>
                <a:effectLst>
                  <a:outerShdw blurRad="38100" dist="19050" dir="2700000" algn="tl" rotWithShape="0">
                    <a:schemeClr val="dk1">
                      <a:alpha val="40000"/>
                    </a:schemeClr>
                  </a:outerShdw>
                </a:effectLst>
              </a:rPr>
              <a:t>Maria Moore</a:t>
            </a:r>
          </a:p>
          <a:p>
            <a:pPr algn="ctr">
              <a:lnSpc>
                <a:spcPct val="100000"/>
              </a:lnSpc>
            </a:pPr>
            <a:r>
              <a:rPr lang="en-US" cap="none" dirty="0" smtClean="0">
                <a:ln w="0"/>
                <a:solidFill>
                  <a:schemeClr val="tx1"/>
                </a:solidFill>
                <a:effectLst>
                  <a:outerShdw blurRad="38100" dist="19050" dir="2700000" algn="tl" rotWithShape="0">
                    <a:schemeClr val="dk1">
                      <a:alpha val="40000"/>
                    </a:schemeClr>
                  </a:outerShdw>
                </a:effectLst>
              </a:rPr>
              <a:t>9/19/2018</a:t>
            </a:r>
          </a:p>
          <a:p>
            <a:pPr algn="ctr">
              <a:lnSpc>
                <a:spcPct val="100000"/>
              </a:lnSpc>
            </a:pPr>
            <a:r>
              <a:rPr lang="en-US" cap="none" dirty="0" smtClean="0">
                <a:ln w="0"/>
                <a:solidFill>
                  <a:schemeClr val="tx1"/>
                </a:solidFill>
                <a:effectLst>
                  <a:outerShdw blurRad="38100" dist="19050" dir="2700000" algn="tl" rotWithShape="0">
                    <a:schemeClr val="dk1">
                      <a:alpha val="40000"/>
                    </a:schemeClr>
                  </a:outerShdw>
                </a:effectLst>
              </a:rPr>
              <a:t>CIS 487</a:t>
            </a:r>
            <a:endParaRPr lang="en-US" cap="none"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740072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Summary</a:t>
            </a:r>
            <a:endParaRPr lang="en-US" dirty="0"/>
          </a:p>
        </p:txBody>
      </p:sp>
      <p:sp>
        <p:nvSpPr>
          <p:cNvPr id="3" name="Content Placeholder 2"/>
          <p:cNvSpPr>
            <a:spLocks noGrp="1"/>
          </p:cNvSpPr>
          <p:nvPr>
            <p:ph idx="1"/>
          </p:nvPr>
        </p:nvSpPr>
        <p:spPr>
          <a:xfrm>
            <a:off x="838200" y="1825625"/>
            <a:ext cx="5117327" cy="4351338"/>
          </a:xfrm>
        </p:spPr>
        <p:txBody>
          <a:bodyPr numCol="1">
            <a:normAutofit/>
          </a:bodyPr>
          <a:lstStyle/>
          <a:p>
            <a:r>
              <a:rPr lang="en-US" dirty="0"/>
              <a:t>Artwork</a:t>
            </a:r>
          </a:p>
          <a:p>
            <a:r>
              <a:rPr lang="en-US" dirty="0"/>
              <a:t>Sound and </a:t>
            </a:r>
            <a:r>
              <a:rPr lang="en-US" dirty="0" smtClean="0"/>
              <a:t>Music</a:t>
            </a:r>
          </a:p>
          <a:p>
            <a:pPr lvl="1"/>
            <a:r>
              <a:rPr lang="en-US" dirty="0" smtClean="0"/>
              <a:t>Music </a:t>
            </a:r>
            <a:r>
              <a:rPr lang="en-US" dirty="0"/>
              <a:t>by </a:t>
            </a:r>
            <a:r>
              <a:rPr lang="en-US" dirty="0"/>
              <a:t>Jesper</a:t>
            </a:r>
            <a:r>
              <a:rPr lang="en-US" dirty="0"/>
              <a:t> Kyd</a:t>
            </a:r>
          </a:p>
          <a:p>
            <a:pPr lvl="1"/>
            <a:r>
              <a:rPr lang="en-US" dirty="0"/>
              <a:t>Voice Actors:</a:t>
            </a:r>
            <a:br>
              <a:rPr lang="en-US" dirty="0"/>
            </a:br>
            <a:r>
              <a:rPr lang="en-US" dirty="0"/>
              <a:t>	</a:t>
            </a:r>
            <a:r>
              <a:rPr lang="en-US" sz="2000" dirty="0"/>
              <a:t>Roger Craig Smith – </a:t>
            </a:r>
            <a:r>
              <a:rPr lang="en-US" sz="2000" dirty="0"/>
              <a:t>Ezio</a:t>
            </a:r>
            <a:endParaRPr lang="en-US" sz="2000" dirty="0"/>
          </a:p>
          <a:p>
            <a:pPr marL="914400" lvl="2" indent="0">
              <a:buNone/>
            </a:pPr>
            <a:r>
              <a:rPr lang="en-US" dirty="0"/>
              <a:t>Kristen Bell – Lucy</a:t>
            </a:r>
          </a:p>
          <a:p>
            <a:pPr marL="914400" lvl="2" indent="0">
              <a:buNone/>
            </a:pPr>
            <a:r>
              <a:rPr lang="en-US" dirty="0"/>
              <a:t>Nolan North - </a:t>
            </a:r>
            <a:r>
              <a:rPr lang="en-US" dirty="0" smtClean="0"/>
              <a:t>Desmond</a:t>
            </a:r>
            <a:endParaRPr lang="en-US" dirty="0"/>
          </a:p>
        </p:txBody>
      </p:sp>
      <p:pic>
        <p:nvPicPr>
          <p:cNvPr id="5122" name="Picture 2" descr="https://i.neoseeker.com/ca/assassins_creed_brotherhood_conceptart_HLy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5527" y="3515628"/>
            <a:ext cx="5927172" cy="343776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i.neoseeker.com/ca/assassins_creed_brotherhood_conceptart_Kcia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5528" y="-8760"/>
            <a:ext cx="5927172" cy="3437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263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Summary</a:t>
            </a:r>
            <a:endParaRPr lang="en-US" dirty="0"/>
          </a:p>
        </p:txBody>
      </p:sp>
      <p:sp>
        <p:nvSpPr>
          <p:cNvPr id="3" name="Content Placeholder 2"/>
          <p:cNvSpPr>
            <a:spLocks noGrp="1"/>
          </p:cNvSpPr>
          <p:nvPr>
            <p:ph idx="1"/>
          </p:nvPr>
        </p:nvSpPr>
        <p:spPr>
          <a:xfrm>
            <a:off x="838200" y="1825625"/>
            <a:ext cx="5785237" cy="4917081"/>
          </a:xfrm>
        </p:spPr>
        <p:txBody>
          <a:bodyPr numCol="1">
            <a:normAutofit fontScale="92500" lnSpcReduction="20000"/>
          </a:bodyPr>
          <a:lstStyle/>
          <a:p>
            <a:r>
              <a:rPr lang="en-US" dirty="0"/>
              <a:t>Special features</a:t>
            </a:r>
          </a:p>
          <a:p>
            <a:pPr lvl="1"/>
            <a:r>
              <a:rPr lang="en-US" dirty="0"/>
              <a:t>Online Multiplayer</a:t>
            </a:r>
          </a:p>
          <a:p>
            <a:pPr lvl="1"/>
            <a:r>
              <a:rPr lang="en-US" dirty="0"/>
              <a:t>Tomb of </a:t>
            </a:r>
            <a:r>
              <a:rPr lang="en-US" dirty="0" smtClean="0"/>
              <a:t>Romulus </a:t>
            </a:r>
            <a:r>
              <a:rPr lang="en-US" dirty="0"/>
              <a:t>and </a:t>
            </a:r>
            <a:r>
              <a:rPr lang="en-US" dirty="0" smtClean="0"/>
              <a:t>Remus </a:t>
            </a:r>
            <a:r>
              <a:rPr lang="en-US" dirty="0"/>
              <a:t>(Exploration climbing puzzles)</a:t>
            </a:r>
          </a:p>
          <a:p>
            <a:r>
              <a:rPr lang="en-US" dirty="0"/>
              <a:t>Manual (if any)</a:t>
            </a:r>
          </a:p>
          <a:p>
            <a:pPr lvl="1"/>
            <a:r>
              <a:rPr lang="en-US" dirty="0"/>
              <a:t>Comes with a </a:t>
            </a:r>
            <a:r>
              <a:rPr lang="en-US" dirty="0" smtClean="0"/>
              <a:t>guide </a:t>
            </a:r>
            <a:r>
              <a:rPr lang="en-US" dirty="0"/>
              <a:t>with the button layout (360)</a:t>
            </a:r>
          </a:p>
          <a:p>
            <a:pPr lvl="1"/>
            <a:r>
              <a:rPr lang="en-US" dirty="0"/>
              <a:t>There are </a:t>
            </a:r>
            <a:r>
              <a:rPr lang="en-US" dirty="0" smtClean="0"/>
              <a:t>play through </a:t>
            </a:r>
            <a:r>
              <a:rPr lang="en-US" dirty="0"/>
              <a:t>guides available throughout the internet and a physical manual is available for purchase</a:t>
            </a:r>
          </a:p>
          <a:p>
            <a:r>
              <a:rPr lang="en-US" dirty="0"/>
              <a:t>Bugs</a:t>
            </a:r>
          </a:p>
          <a:p>
            <a:pPr lvl="1"/>
            <a:r>
              <a:rPr lang="en-US" dirty="0"/>
              <a:t>Minor graphic bugs</a:t>
            </a:r>
          </a:p>
          <a:p>
            <a:pPr lvl="1"/>
            <a:r>
              <a:rPr lang="en-US" dirty="0"/>
              <a:t>Ragdoll physics</a:t>
            </a:r>
          </a:p>
          <a:p>
            <a:pPr lvl="1"/>
            <a:r>
              <a:rPr lang="en-US" dirty="0"/>
              <a:t>Clipping</a:t>
            </a:r>
          </a:p>
          <a:p>
            <a:pPr lvl="1"/>
            <a:r>
              <a:rPr lang="en-US" dirty="0"/>
              <a:t>All not game breaking</a:t>
            </a:r>
            <a:endParaRPr lang="en-US" dirty="0"/>
          </a:p>
        </p:txBody>
      </p:sp>
      <p:pic>
        <p:nvPicPr>
          <p:cNvPr id="4" name="Picture 3"/>
          <p:cNvPicPr>
            <a:picLocks noChangeAspect="1"/>
          </p:cNvPicPr>
          <p:nvPr/>
        </p:nvPicPr>
        <p:blipFill>
          <a:blip r:embed="rId2"/>
          <a:stretch>
            <a:fillRect/>
          </a:stretch>
        </p:blipFill>
        <p:spPr>
          <a:xfrm>
            <a:off x="6510351" y="0"/>
            <a:ext cx="5944041" cy="3343523"/>
          </a:xfrm>
          <a:prstGeom prst="rect">
            <a:avLst/>
          </a:prstGeom>
        </p:spPr>
      </p:pic>
      <p:pic>
        <p:nvPicPr>
          <p:cNvPr id="9218" name="Picture 2" descr="Image result for ac brotherhood bu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0351" y="3708648"/>
            <a:ext cx="6813467" cy="383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08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Review</a:t>
            </a:r>
            <a:endParaRPr lang="en-US" dirty="0"/>
          </a:p>
        </p:txBody>
      </p:sp>
      <p:sp>
        <p:nvSpPr>
          <p:cNvPr id="3" name="Content Placeholder 2"/>
          <p:cNvSpPr>
            <a:spLocks noGrp="1"/>
          </p:cNvSpPr>
          <p:nvPr>
            <p:ph idx="1"/>
          </p:nvPr>
        </p:nvSpPr>
        <p:spPr/>
        <p:txBody>
          <a:bodyPr>
            <a:normAutofit lnSpcReduction="10000"/>
          </a:bodyPr>
          <a:lstStyle/>
          <a:p>
            <a:r>
              <a:rPr lang="en-US" dirty="0">
                <a:effectLst/>
              </a:rPr>
              <a:t>What is good (fun) about the game? Why</a:t>
            </a:r>
            <a:r>
              <a:rPr lang="en-US" dirty="0" smtClean="0">
                <a:effectLst/>
              </a:rPr>
              <a:t>?</a:t>
            </a:r>
          </a:p>
          <a:p>
            <a:pPr lvl="1"/>
            <a:r>
              <a:rPr lang="en-US" dirty="0" smtClean="0"/>
              <a:t>This game takes what worked in AC II and improved some of the mechanics and introduced new features that were carried into the future AC </a:t>
            </a:r>
            <a:r>
              <a:rPr lang="en-US" dirty="0" smtClean="0"/>
              <a:t>games</a:t>
            </a:r>
          </a:p>
          <a:p>
            <a:pPr lvl="1"/>
            <a:r>
              <a:rPr lang="en-US" dirty="0" smtClean="0"/>
              <a:t>Flashback memories of </a:t>
            </a:r>
            <a:r>
              <a:rPr lang="en-US" dirty="0" smtClean="0"/>
              <a:t>Ezio</a:t>
            </a:r>
            <a:r>
              <a:rPr lang="en-US" dirty="0" smtClean="0"/>
              <a:t>’s</a:t>
            </a:r>
            <a:r>
              <a:rPr lang="en-US" dirty="0" smtClean="0"/>
              <a:t> youth added to the story and helped you feel more connected to the character</a:t>
            </a:r>
          </a:p>
          <a:p>
            <a:pPr lvl="1"/>
            <a:r>
              <a:rPr lang="en-US" dirty="0" smtClean="0"/>
              <a:t>Online Multiplayer was a surprisingly fun feature</a:t>
            </a:r>
            <a:endParaRPr lang="en-US" dirty="0">
              <a:effectLst/>
            </a:endParaRPr>
          </a:p>
          <a:p>
            <a:r>
              <a:rPr lang="en-US" dirty="0">
                <a:effectLst/>
              </a:rPr>
              <a:t>What </a:t>
            </a:r>
            <a:r>
              <a:rPr lang="en-US" dirty="0" smtClean="0">
                <a:effectLst/>
              </a:rPr>
              <a:t>is </a:t>
            </a:r>
            <a:r>
              <a:rPr lang="en-US" dirty="0">
                <a:effectLst/>
              </a:rPr>
              <a:t>bad (not fun) about the game? Why</a:t>
            </a:r>
            <a:r>
              <a:rPr lang="en-US" dirty="0" smtClean="0">
                <a:effectLst/>
              </a:rPr>
              <a:t>?</a:t>
            </a:r>
          </a:p>
          <a:p>
            <a:pPr lvl="1"/>
            <a:r>
              <a:rPr lang="en-US" dirty="0" smtClean="0"/>
              <a:t>Trailing missions were dull and did not give the satisfaction that is expected out of a assassin game</a:t>
            </a:r>
            <a:r>
              <a:rPr lang="en-US" dirty="0" smtClean="0"/>
              <a:t>.</a:t>
            </a:r>
            <a:endParaRPr lang="en-US" dirty="0" smtClean="0"/>
          </a:p>
          <a:p>
            <a:pPr lvl="1"/>
            <a:r>
              <a:rPr lang="en-US" dirty="0" smtClean="0"/>
              <a:t>There were quite a bit of chasing missions while on horseback or while driving a wagon, particularly in the Leonardo’s War Machine missions that felt out of place and did not add to the gameplay</a:t>
            </a:r>
            <a:endParaRPr lang="en-US" dirty="0">
              <a:effectLst/>
            </a:endParaRPr>
          </a:p>
          <a:p>
            <a:endParaRPr lang="en-US" dirty="0"/>
          </a:p>
        </p:txBody>
      </p:sp>
    </p:spTree>
    <p:extLst>
      <p:ext uri="{BB962C8B-B14F-4D97-AF65-F5344CB8AC3E}">
        <p14:creationId xmlns:p14="http://schemas.microsoft.com/office/powerpoint/2010/main" val="24506747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Review</a:t>
            </a:r>
            <a:endParaRPr lang="en-US" dirty="0"/>
          </a:p>
        </p:txBody>
      </p:sp>
      <p:sp>
        <p:nvSpPr>
          <p:cNvPr id="3" name="Content Placeholder 2"/>
          <p:cNvSpPr>
            <a:spLocks noGrp="1"/>
          </p:cNvSpPr>
          <p:nvPr>
            <p:ph idx="1"/>
          </p:nvPr>
        </p:nvSpPr>
        <p:spPr/>
        <p:txBody>
          <a:bodyPr>
            <a:normAutofit fontScale="92500" lnSpcReduction="10000"/>
          </a:bodyPr>
          <a:lstStyle/>
          <a:p>
            <a:r>
              <a:rPr lang="en-US" dirty="0"/>
              <a:t>How does it compare to similar games in the same genre?</a:t>
            </a:r>
          </a:p>
          <a:p>
            <a:pPr lvl="1"/>
            <a:r>
              <a:rPr lang="en-US" dirty="0"/>
              <a:t>A game that came out around the same time as AC Brotherhood was Uncharted 3. Both are third-person action-adventure games. Uncharted 3 uses more long range combat with the help of a gun, while AC brotherhood rewards stealth and up close combat. The graphics in Uncharted 3 were arguably the best of the time in comparison to AC Brotherhood, but it does keep up. Both at the time were highly anticipated and had large following for each. If you didn’t buy AC Brotherhood, you bought Uncharted 3.</a:t>
            </a:r>
          </a:p>
          <a:p>
            <a:pPr lvl="1"/>
            <a:endParaRPr lang="en-US" dirty="0"/>
          </a:p>
          <a:p>
            <a:pPr lvl="1"/>
            <a:r>
              <a:rPr lang="en-US" dirty="0"/>
              <a:t>Other games that are similar (besides the other AC games) are Tomb Raider, Deus Ex, and Hitman</a:t>
            </a:r>
          </a:p>
          <a:p>
            <a:r>
              <a:rPr lang="en-US" dirty="0"/>
              <a:t>Why is it better or worse than similar games?</a:t>
            </a:r>
          </a:p>
          <a:p>
            <a:pPr lvl="1"/>
            <a:r>
              <a:rPr lang="en-US" dirty="0"/>
              <a:t>In my opinion, I believe that AC Brotherhood stands up well to other games with a similar genre. It offers unique mechanics and a story that holds the players interest.</a:t>
            </a:r>
          </a:p>
          <a:p>
            <a:endParaRPr lang="en-US" dirty="0"/>
          </a:p>
        </p:txBody>
      </p:sp>
    </p:spTree>
    <p:extLst>
      <p:ext uri="{BB962C8B-B14F-4D97-AF65-F5344CB8AC3E}">
        <p14:creationId xmlns:p14="http://schemas.microsoft.com/office/powerpoint/2010/main" val="622400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Review</a:t>
            </a:r>
            <a:endParaRPr lang="en-US" dirty="0"/>
          </a:p>
        </p:txBody>
      </p:sp>
      <p:sp>
        <p:nvSpPr>
          <p:cNvPr id="3" name="Content Placeholder 2"/>
          <p:cNvSpPr>
            <a:spLocks noGrp="1"/>
          </p:cNvSpPr>
          <p:nvPr>
            <p:ph idx="1"/>
          </p:nvPr>
        </p:nvSpPr>
        <p:spPr/>
        <p:txBody>
          <a:bodyPr>
            <a:normAutofit fontScale="92500" lnSpcReduction="10000"/>
          </a:bodyPr>
          <a:lstStyle/>
          <a:p>
            <a:r>
              <a:rPr lang="en-US" dirty="0"/>
              <a:t>What is the appropriate audience for this game?</a:t>
            </a:r>
          </a:p>
          <a:p>
            <a:pPr lvl="1"/>
            <a:r>
              <a:rPr lang="en-US" dirty="0"/>
              <a:t>This is a violent game and has mature themes. So it is recommended for 18+. That being said, I played it when I was 14 and I credit it with really opening my interest with video games. So I would say that the appropriate audience is anyone that enjoys emersion and satisfying combat without the need for a lot of skill. </a:t>
            </a:r>
          </a:p>
          <a:p>
            <a:r>
              <a:rPr lang="en-US" dirty="0"/>
              <a:t>Are any design mistakes present?</a:t>
            </a:r>
          </a:p>
          <a:p>
            <a:pPr lvl="1"/>
            <a:r>
              <a:rPr lang="en-US" dirty="0"/>
              <a:t>There is a mechanic in the game that allows you to recruit assassins and send them on side missions to level up and gather coin. After recruiting you can call them to your aid in battles or as a distraction. This was something that was introduced to the game and given the fact that the game is focused around building up the Brotherhood, it was disappointing that this was only used as another tool in your wheel. I believe that it was a missed opportunity for </a:t>
            </a:r>
            <a:r>
              <a:rPr lang="en-US" dirty="0"/>
              <a:t>Ubisoft</a:t>
            </a:r>
            <a:r>
              <a:rPr lang="en-US" dirty="0"/>
              <a:t> to build upon this sort of “mini game</a:t>
            </a:r>
            <a:r>
              <a:rPr lang="en-US" dirty="0" smtClean="0"/>
              <a:t>”.</a:t>
            </a:r>
            <a:endParaRPr lang="en-US" dirty="0"/>
          </a:p>
        </p:txBody>
      </p:sp>
    </p:spTree>
    <p:extLst>
      <p:ext uri="{BB962C8B-B14F-4D97-AF65-F5344CB8AC3E}">
        <p14:creationId xmlns:p14="http://schemas.microsoft.com/office/powerpoint/2010/main" val="30981899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ac brotherhood me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9382" y="365125"/>
            <a:ext cx="4120861" cy="4349094"/>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838200" y="1825624"/>
            <a:ext cx="10515600" cy="5032375"/>
          </a:xfrm>
        </p:spPr>
        <p:txBody>
          <a:bodyPr>
            <a:normAutofit fontScale="92500" lnSpcReduction="20000"/>
          </a:bodyPr>
          <a:lstStyle/>
          <a:p>
            <a:r>
              <a:rPr lang="en-US" dirty="0" smtClean="0">
                <a:effectLst/>
              </a:rPr>
              <a:t>Overall strengths </a:t>
            </a:r>
          </a:p>
          <a:p>
            <a:pPr lvl="1"/>
            <a:r>
              <a:rPr lang="en-US" dirty="0" smtClean="0"/>
              <a:t>Smooth gameplay </a:t>
            </a:r>
            <a:endParaRPr lang="en-US" dirty="0"/>
          </a:p>
          <a:p>
            <a:pPr lvl="1"/>
            <a:r>
              <a:rPr lang="en-US" dirty="0" smtClean="0"/>
              <a:t>Immersive experience</a:t>
            </a:r>
          </a:p>
          <a:p>
            <a:pPr lvl="1"/>
            <a:r>
              <a:rPr lang="en-US" dirty="0" smtClean="0"/>
              <a:t>Combat </a:t>
            </a:r>
            <a:r>
              <a:rPr lang="en-US" dirty="0"/>
              <a:t>was easy to learn and </a:t>
            </a:r>
            <a:r>
              <a:rPr lang="en-US" dirty="0" smtClean="0"/>
              <a:t>master</a:t>
            </a:r>
          </a:p>
          <a:p>
            <a:pPr lvl="1"/>
            <a:r>
              <a:rPr lang="en-US" dirty="0" smtClean="0"/>
              <a:t>Interesting story</a:t>
            </a:r>
            <a:endParaRPr lang="en-US" dirty="0" smtClean="0">
              <a:effectLst/>
            </a:endParaRPr>
          </a:p>
          <a:p>
            <a:r>
              <a:rPr lang="en-US" dirty="0" smtClean="0">
                <a:effectLst/>
              </a:rPr>
              <a:t>Overall weaknesses</a:t>
            </a:r>
          </a:p>
          <a:p>
            <a:pPr lvl="1"/>
            <a:r>
              <a:rPr lang="en-US" dirty="0"/>
              <a:t>AI could have been more challenging and attentive. </a:t>
            </a:r>
            <a:endParaRPr lang="en-US" dirty="0" smtClean="0"/>
          </a:p>
          <a:p>
            <a:pPr lvl="1"/>
            <a:r>
              <a:rPr lang="en-US" dirty="0" smtClean="0">
                <a:effectLst/>
              </a:rPr>
              <a:t>The Brotherhood recruiting portion of the game wasn’t</a:t>
            </a:r>
          </a:p>
          <a:p>
            <a:pPr marL="457200" lvl="1" indent="0">
              <a:buNone/>
            </a:pPr>
            <a:r>
              <a:rPr lang="en-US" dirty="0"/>
              <a:t> </a:t>
            </a:r>
            <a:r>
              <a:rPr lang="en-US" dirty="0" smtClean="0"/>
              <a:t>   </a:t>
            </a:r>
            <a:r>
              <a:rPr lang="en-US" dirty="0" smtClean="0">
                <a:effectLst/>
              </a:rPr>
              <a:t>as important to the game as it should hav</a:t>
            </a:r>
            <a:r>
              <a:rPr lang="en-US" dirty="0" smtClean="0"/>
              <a:t>e been</a:t>
            </a:r>
            <a:endParaRPr lang="en-US" dirty="0" smtClean="0">
              <a:effectLst/>
            </a:endParaRPr>
          </a:p>
          <a:p>
            <a:r>
              <a:rPr lang="en-US" dirty="0" smtClean="0">
                <a:effectLst/>
              </a:rPr>
              <a:t>Is </a:t>
            </a:r>
            <a:r>
              <a:rPr lang="en-US" dirty="0">
                <a:effectLst/>
              </a:rPr>
              <a:t>the game worth purchasing</a:t>
            </a:r>
            <a:r>
              <a:rPr lang="en-US" dirty="0" smtClean="0">
                <a:effectLst/>
              </a:rPr>
              <a:t>?</a:t>
            </a:r>
          </a:p>
          <a:p>
            <a:pPr lvl="1"/>
            <a:r>
              <a:rPr lang="en-US" dirty="0" smtClean="0"/>
              <a:t>Yes, I recommend buying this game.</a:t>
            </a:r>
          </a:p>
          <a:p>
            <a:pPr lvl="1"/>
            <a:r>
              <a:rPr lang="en-US" dirty="0" smtClean="0"/>
              <a:t>In my opinion AC </a:t>
            </a:r>
            <a:r>
              <a:rPr lang="en-US" dirty="0"/>
              <a:t>Brotherhood is one of the best entries into the AC </a:t>
            </a:r>
            <a:r>
              <a:rPr lang="en-US" dirty="0" smtClean="0"/>
              <a:t>lineup. </a:t>
            </a:r>
          </a:p>
          <a:p>
            <a:r>
              <a:rPr lang="en-US" dirty="0" smtClean="0">
                <a:effectLst/>
              </a:rPr>
              <a:t>How </a:t>
            </a:r>
            <a:r>
              <a:rPr lang="en-US" dirty="0">
                <a:effectLst/>
              </a:rPr>
              <a:t>could it be improved</a:t>
            </a:r>
            <a:r>
              <a:rPr lang="en-US" dirty="0" smtClean="0">
                <a:effectLst/>
              </a:rPr>
              <a:t>?</a:t>
            </a:r>
          </a:p>
          <a:p>
            <a:pPr lvl="1"/>
            <a:r>
              <a:rPr lang="en-US" dirty="0" smtClean="0"/>
              <a:t>Refine the Brotherhood recruiting mechanic</a:t>
            </a:r>
          </a:p>
          <a:p>
            <a:pPr lvl="1"/>
            <a:r>
              <a:rPr lang="en-US" dirty="0" smtClean="0"/>
              <a:t>Make the guards more attentive</a:t>
            </a:r>
            <a:endParaRPr lang="en-US" dirty="0">
              <a:effectLst/>
            </a:endParaRPr>
          </a:p>
          <a:p>
            <a:endParaRPr lang="en-US" dirty="0"/>
          </a:p>
        </p:txBody>
      </p:sp>
    </p:spTree>
    <p:extLst>
      <p:ext uri="{BB962C8B-B14F-4D97-AF65-F5344CB8AC3E}">
        <p14:creationId xmlns:p14="http://schemas.microsoft.com/office/powerpoint/2010/main" val="465437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1081" y="6326064"/>
            <a:ext cx="10515600" cy="647230"/>
          </a:xfrm>
        </p:spPr>
        <p:txBody>
          <a:bodyPr/>
          <a:lstStyle/>
          <a:p>
            <a:pPr marL="0" indent="0" algn="ctr">
              <a:buNone/>
            </a:pPr>
            <a:r>
              <a:rPr lang="en-US" b="1" dirty="0">
                <a:solidFill>
                  <a:schemeClr val="bg1"/>
                </a:solidFill>
                <a:latin typeface="High Tower Text" panose="02040502050506030303" pitchFamily="18" charset="0"/>
              </a:rPr>
              <a:t>"Nothing is true; everything is permitted"</a:t>
            </a:r>
            <a:endParaRPr lang="en-US" b="1" dirty="0">
              <a:solidFill>
                <a:schemeClr val="bg1"/>
              </a:solidFill>
              <a:latin typeface="High Tower Text" panose="02040502050506030303" pitchFamily="18" charset="0"/>
            </a:endParaRPr>
          </a:p>
        </p:txBody>
      </p:sp>
      <p:pic>
        <p:nvPicPr>
          <p:cNvPr id="11266" name="Picture 2" descr="Image result for ac brotherhood me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611" y="1984541"/>
            <a:ext cx="3520498" cy="302762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ac brotherhood mem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3043" y="890307"/>
            <a:ext cx="4054613" cy="4824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453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rial" panose="020B0604020202020204" pitchFamily="34" charset="0"/>
              </a:rPr>
              <a:t>Basic Information</a:t>
            </a:r>
            <a:endParaRPr lang="en-US" dirty="0">
              <a:cs typeface="Arial" panose="020B0604020202020204" pitchFamily="34" charset="0"/>
            </a:endParaRPr>
          </a:p>
        </p:txBody>
      </p:sp>
      <p:sp>
        <p:nvSpPr>
          <p:cNvPr id="3" name="Content Placeholder 2"/>
          <p:cNvSpPr>
            <a:spLocks noGrp="1"/>
          </p:cNvSpPr>
          <p:nvPr>
            <p:ph sz="half" idx="1"/>
          </p:nvPr>
        </p:nvSpPr>
        <p:spPr>
          <a:xfrm>
            <a:off x="838199" y="1825625"/>
            <a:ext cx="4680006" cy="4351338"/>
          </a:xfrm>
          <a:noFill/>
          <a:effectLst>
            <a:softEdge rad="31750"/>
          </a:effectLst>
        </p:spPr>
        <p:txBody>
          <a:bodyPr/>
          <a:lstStyle/>
          <a:p>
            <a:pPr marL="0" indent="0">
              <a:buNone/>
            </a:pPr>
            <a:r>
              <a:rPr lang="en-US" dirty="0">
                <a:effectLst/>
              </a:rPr>
              <a:t>Game </a:t>
            </a:r>
            <a:r>
              <a:rPr lang="en-US" dirty="0" smtClean="0">
                <a:effectLst/>
              </a:rPr>
              <a:t>title: </a:t>
            </a:r>
            <a:endParaRPr lang="en-US" dirty="0" smtClean="0">
              <a:effectLst/>
            </a:endParaRPr>
          </a:p>
          <a:p>
            <a:pPr lvl="1"/>
            <a:r>
              <a:rPr lang="en-US" dirty="0" smtClean="0">
                <a:effectLst/>
              </a:rPr>
              <a:t>Assassin’s </a:t>
            </a:r>
            <a:r>
              <a:rPr lang="en-US" dirty="0" smtClean="0">
                <a:effectLst/>
              </a:rPr>
              <a:t>Creed </a:t>
            </a:r>
            <a:r>
              <a:rPr lang="en-US" dirty="0" smtClean="0">
                <a:effectLst/>
              </a:rPr>
              <a:t>Brotherhood</a:t>
            </a:r>
          </a:p>
          <a:p>
            <a:pPr marL="457200" lvl="1" indent="0">
              <a:buNone/>
            </a:pPr>
            <a:endParaRPr lang="en-US" dirty="0">
              <a:effectLst/>
            </a:endParaRPr>
          </a:p>
          <a:p>
            <a:pPr marL="0" indent="0">
              <a:buNone/>
            </a:pPr>
            <a:r>
              <a:rPr lang="en-US" dirty="0" smtClean="0"/>
              <a:t>Released in 2010</a:t>
            </a:r>
          </a:p>
          <a:p>
            <a:pPr marL="0" indent="0">
              <a:buNone/>
            </a:pPr>
            <a:endParaRPr lang="en-US" dirty="0" smtClean="0">
              <a:effectLst/>
            </a:endParaRPr>
          </a:p>
          <a:p>
            <a:pPr marL="0" indent="0">
              <a:buNone/>
            </a:pPr>
            <a:r>
              <a:rPr lang="en-US" dirty="0" smtClean="0">
                <a:effectLst/>
              </a:rPr>
              <a:t>Developed </a:t>
            </a:r>
            <a:r>
              <a:rPr lang="en-US" dirty="0" smtClean="0">
                <a:effectLst/>
              </a:rPr>
              <a:t>by </a:t>
            </a:r>
            <a:r>
              <a:rPr lang="en-US" dirty="0" smtClean="0">
                <a:effectLst/>
              </a:rPr>
              <a:t>Ubisoft</a:t>
            </a:r>
            <a:r>
              <a:rPr lang="en-US" dirty="0" smtClean="0">
                <a:effectLst/>
              </a:rPr>
              <a:t> </a:t>
            </a:r>
            <a:r>
              <a:rPr lang="en-US" dirty="0" smtClean="0">
                <a:effectLst/>
              </a:rPr>
              <a:t>Montreal</a:t>
            </a:r>
          </a:p>
          <a:p>
            <a:pPr marL="0" indent="0">
              <a:buNone/>
            </a:pPr>
            <a:r>
              <a:rPr lang="en-US" dirty="0"/>
              <a:t>P</a:t>
            </a:r>
            <a:r>
              <a:rPr lang="en-US" dirty="0" smtClean="0">
                <a:effectLst/>
              </a:rPr>
              <a:t>ublished </a:t>
            </a:r>
            <a:r>
              <a:rPr lang="en-US" dirty="0" smtClean="0">
                <a:effectLst/>
              </a:rPr>
              <a:t>by </a:t>
            </a:r>
            <a:r>
              <a:rPr lang="en-US" dirty="0" smtClean="0">
                <a:effectLst/>
              </a:rPr>
              <a:t>Ubisoft</a:t>
            </a:r>
            <a:endParaRPr lang="en-US" dirty="0">
              <a:effectLst/>
            </a:endParaRPr>
          </a:p>
          <a:p>
            <a:endParaRPr lang="en-US" dirty="0"/>
          </a:p>
        </p:txBody>
      </p:sp>
      <p:sp>
        <p:nvSpPr>
          <p:cNvPr id="4" name="Content Placeholder 3"/>
          <p:cNvSpPr>
            <a:spLocks noGrp="1"/>
          </p:cNvSpPr>
          <p:nvPr>
            <p:ph sz="half" idx="2"/>
          </p:nvPr>
        </p:nvSpPr>
        <p:spPr>
          <a:xfrm>
            <a:off x="7593499" y="1825625"/>
            <a:ext cx="3656937" cy="4351338"/>
          </a:xfrm>
        </p:spPr>
        <p:txBody>
          <a:bodyPr/>
          <a:lstStyle/>
          <a:p>
            <a:pPr marL="0" indent="0">
              <a:buNone/>
            </a:pPr>
            <a:r>
              <a:rPr lang="en-US" dirty="0"/>
              <a:t>Type of game: </a:t>
            </a:r>
            <a:endParaRPr lang="en-US" dirty="0" smtClean="0"/>
          </a:p>
          <a:p>
            <a:pPr lvl="1"/>
            <a:r>
              <a:rPr lang="en-US" dirty="0" smtClean="0"/>
              <a:t>Third </a:t>
            </a:r>
            <a:r>
              <a:rPr lang="en-US" dirty="0"/>
              <a:t>person action-adventure</a:t>
            </a:r>
          </a:p>
          <a:p>
            <a:pPr marL="0" indent="0">
              <a:buNone/>
            </a:pPr>
            <a:r>
              <a:rPr lang="en-US" dirty="0"/>
              <a:t>Price</a:t>
            </a:r>
            <a:r>
              <a:rPr lang="en-US" dirty="0" smtClean="0"/>
              <a:t>:</a:t>
            </a:r>
          </a:p>
          <a:p>
            <a:pPr lvl="1"/>
            <a:r>
              <a:rPr lang="en-US" dirty="0" smtClean="0"/>
              <a:t>$8 </a:t>
            </a:r>
            <a:r>
              <a:rPr lang="en-US" dirty="0"/>
              <a:t>on </a:t>
            </a:r>
            <a:r>
              <a:rPr lang="en-US" dirty="0" smtClean="0"/>
              <a:t>Steam</a:t>
            </a:r>
            <a:endParaRPr lang="en-US" dirty="0"/>
          </a:p>
          <a:p>
            <a:pPr lvl="1"/>
            <a:r>
              <a:rPr lang="en-US" dirty="0" smtClean="0"/>
              <a:t>$5 </a:t>
            </a:r>
            <a:r>
              <a:rPr lang="en-US" dirty="0"/>
              <a:t>used at </a:t>
            </a:r>
            <a:r>
              <a:rPr lang="en-US" dirty="0" smtClean="0"/>
              <a:t>GameStop</a:t>
            </a:r>
          </a:p>
          <a:p>
            <a:pPr lvl="1"/>
            <a:r>
              <a:rPr lang="en-US" dirty="0" smtClean="0"/>
              <a:t>$</a:t>
            </a:r>
            <a:r>
              <a:rPr lang="en-US" dirty="0"/>
              <a:t>60 release price</a:t>
            </a:r>
          </a:p>
          <a:p>
            <a:endParaRPr lang="en-US" dirty="0"/>
          </a:p>
        </p:txBody>
      </p:sp>
      <p:pic>
        <p:nvPicPr>
          <p:cNvPr id="2050" name="Picture 2" descr="Image result for ezio auditore da firenze transpar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5894" y="1690688"/>
            <a:ext cx="3676953" cy="5106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611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Requirements</a:t>
            </a:r>
            <a:endParaRPr lang="en-US" dirty="0"/>
          </a:p>
        </p:txBody>
      </p:sp>
      <p:sp>
        <p:nvSpPr>
          <p:cNvPr id="3" name="Content Placeholder 2"/>
          <p:cNvSpPr>
            <a:spLocks noGrp="1"/>
          </p:cNvSpPr>
          <p:nvPr>
            <p:ph sz="half" idx="1"/>
          </p:nvPr>
        </p:nvSpPr>
        <p:spPr/>
        <p:txBody>
          <a:bodyPr>
            <a:normAutofit fontScale="77500" lnSpcReduction="20000"/>
          </a:bodyPr>
          <a:lstStyle/>
          <a:p>
            <a:r>
              <a:rPr lang="en-US" b="1" dirty="0">
                <a:effectLst/>
              </a:rPr>
              <a:t>Minimum System Requirements:</a:t>
            </a:r>
            <a:endParaRPr lang="en-US" dirty="0">
              <a:effectLst/>
            </a:endParaRPr>
          </a:p>
          <a:p>
            <a:r>
              <a:rPr lang="en-US" dirty="0">
                <a:effectLst/>
              </a:rPr>
              <a:t>OS: Windows XP (32-64 bits) / Windows Vista (32-64 bits) / Windows 7 (32-64 bits)</a:t>
            </a:r>
          </a:p>
          <a:p>
            <a:r>
              <a:rPr lang="en-US" dirty="0">
                <a:effectLst/>
              </a:rPr>
              <a:t>Processor: Intel Core 2 Duo 1.8 GHZ or AMD Athlon X2 64 2.4GHZ</a:t>
            </a:r>
          </a:p>
          <a:p>
            <a:r>
              <a:rPr lang="en-US" dirty="0">
                <a:effectLst/>
              </a:rPr>
              <a:t>Memory: 1.5 GB Windows XP / 2 GB Windows Vista - Windows 7</a:t>
            </a:r>
          </a:p>
          <a:p>
            <a:r>
              <a:rPr lang="en-US" dirty="0">
                <a:effectLst/>
              </a:rPr>
              <a:t>Graphics: 256 MB DirectX 9.0–compliant card with </a:t>
            </a:r>
            <a:r>
              <a:rPr lang="en-US" dirty="0">
                <a:effectLst/>
              </a:rPr>
              <a:t>Shader</a:t>
            </a:r>
            <a:r>
              <a:rPr lang="en-US" dirty="0">
                <a:effectLst/>
              </a:rPr>
              <a:t> Model 3.0 or higher </a:t>
            </a:r>
            <a:endParaRPr lang="en-US" dirty="0" smtClean="0">
              <a:effectLst/>
            </a:endParaRPr>
          </a:p>
          <a:p>
            <a:r>
              <a:rPr lang="en-US" dirty="0" smtClean="0">
                <a:effectLst/>
              </a:rPr>
              <a:t>DirectX</a:t>
            </a:r>
            <a:r>
              <a:rPr lang="en-US" dirty="0">
                <a:effectLst/>
              </a:rPr>
              <a:t>: 9.0</a:t>
            </a:r>
          </a:p>
          <a:p>
            <a:r>
              <a:rPr lang="en-US" dirty="0">
                <a:effectLst/>
              </a:rPr>
              <a:t>Hard Drive: 8 GB</a:t>
            </a:r>
          </a:p>
          <a:p>
            <a:r>
              <a:rPr lang="en-US" dirty="0">
                <a:effectLst/>
              </a:rPr>
              <a:t>Sound: DirectX 9.0–compliant sound </a:t>
            </a:r>
            <a:r>
              <a:rPr lang="en-US" dirty="0" smtClean="0">
                <a:effectLst/>
              </a:rPr>
              <a:t>card</a:t>
            </a:r>
            <a:endParaRPr lang="en-US" dirty="0">
              <a:effectLst/>
            </a:endParaRPr>
          </a:p>
        </p:txBody>
      </p:sp>
      <p:sp>
        <p:nvSpPr>
          <p:cNvPr id="4" name="Content Placeholder 3"/>
          <p:cNvSpPr>
            <a:spLocks noGrp="1"/>
          </p:cNvSpPr>
          <p:nvPr>
            <p:ph sz="half" idx="2"/>
          </p:nvPr>
        </p:nvSpPr>
        <p:spPr/>
        <p:txBody>
          <a:bodyPr>
            <a:normAutofit fontScale="77500" lnSpcReduction="20000"/>
          </a:bodyPr>
          <a:lstStyle/>
          <a:p>
            <a:r>
              <a:rPr lang="en-US" b="1" dirty="0">
                <a:effectLst/>
              </a:rPr>
              <a:t>Recommended System Requirements</a:t>
            </a:r>
            <a:r>
              <a:rPr lang="en-US" b="1" dirty="0" smtClean="0">
                <a:effectLst/>
              </a:rPr>
              <a:t>:</a:t>
            </a:r>
            <a:endParaRPr lang="en-US" dirty="0" smtClean="0">
              <a:effectLst/>
            </a:endParaRPr>
          </a:p>
          <a:p>
            <a:r>
              <a:rPr lang="en-US" dirty="0" smtClean="0">
                <a:effectLst/>
              </a:rPr>
              <a:t>OS</a:t>
            </a:r>
            <a:r>
              <a:rPr lang="en-US" dirty="0">
                <a:effectLst/>
              </a:rPr>
              <a:t>: Windows XP (32-64 bits) / Windows Vista (32-64 bits) / Windows 7 (32-64 bits)</a:t>
            </a:r>
          </a:p>
          <a:p>
            <a:r>
              <a:rPr lang="en-US" dirty="0">
                <a:effectLst/>
              </a:rPr>
              <a:t>Processor: Intel Core 2 Duo E6700 2.6 GHz or AMD Athlon 64 X2 6000+ or better</a:t>
            </a:r>
          </a:p>
          <a:p>
            <a:r>
              <a:rPr lang="en-US" dirty="0">
                <a:effectLst/>
              </a:rPr>
              <a:t>Memory: 1.5 GB Windows XP / 2 GB Windows Vista - Windows 7</a:t>
            </a:r>
          </a:p>
          <a:p>
            <a:r>
              <a:rPr lang="en-US" dirty="0">
                <a:effectLst/>
              </a:rPr>
              <a:t>Graphics: NVIDIA GeForce 8800 GT</a:t>
            </a:r>
          </a:p>
          <a:p>
            <a:r>
              <a:rPr lang="en-US" dirty="0">
                <a:effectLst/>
              </a:rPr>
              <a:t>DirectX: 9.0</a:t>
            </a:r>
          </a:p>
          <a:p>
            <a:r>
              <a:rPr lang="en-US" dirty="0">
                <a:effectLst/>
              </a:rPr>
              <a:t>Hard Drive: 8 GB</a:t>
            </a:r>
          </a:p>
          <a:p>
            <a:r>
              <a:rPr lang="en-US" dirty="0">
                <a:effectLst/>
              </a:rPr>
              <a:t>Sound: 5.1 sound </a:t>
            </a:r>
            <a:r>
              <a:rPr lang="en-US" dirty="0" smtClean="0">
                <a:effectLst/>
              </a:rPr>
              <a:t>card</a:t>
            </a:r>
            <a:endParaRPr lang="en-US" dirty="0">
              <a:effectLst/>
            </a:endParaRPr>
          </a:p>
        </p:txBody>
      </p:sp>
    </p:spTree>
    <p:extLst>
      <p:ext uri="{BB962C8B-B14F-4D97-AF65-F5344CB8AC3E}">
        <p14:creationId xmlns:p14="http://schemas.microsoft.com/office/powerpoint/2010/main" val="1154104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Installation</a:t>
            </a:r>
            <a:endParaRPr lang="en-US" dirty="0"/>
          </a:p>
        </p:txBody>
      </p:sp>
      <p:sp>
        <p:nvSpPr>
          <p:cNvPr id="3" name="Content Placeholder 2"/>
          <p:cNvSpPr>
            <a:spLocks noGrp="1"/>
          </p:cNvSpPr>
          <p:nvPr>
            <p:ph sz="half" idx="1"/>
          </p:nvPr>
        </p:nvSpPr>
        <p:spPr/>
        <p:txBody>
          <a:bodyPr>
            <a:normAutofit lnSpcReduction="10000"/>
          </a:bodyPr>
          <a:lstStyle/>
          <a:p>
            <a:pPr marL="0" indent="0">
              <a:buNone/>
            </a:pPr>
            <a:r>
              <a:rPr lang="en-US" dirty="0" smtClean="0"/>
              <a:t>XBOX </a:t>
            </a:r>
            <a:r>
              <a:rPr lang="en-US" dirty="0" smtClean="0"/>
              <a:t>360</a:t>
            </a:r>
          </a:p>
          <a:p>
            <a:pPr lvl="1"/>
            <a:r>
              <a:rPr lang="en-US" dirty="0" smtClean="0"/>
              <a:t>Insert </a:t>
            </a:r>
            <a:r>
              <a:rPr lang="en-US" dirty="0" smtClean="0"/>
              <a:t>physical disk and </a:t>
            </a:r>
            <a:r>
              <a:rPr lang="en-US" dirty="0" smtClean="0"/>
              <a:t>play</a:t>
            </a:r>
          </a:p>
          <a:p>
            <a:pPr lvl="1"/>
            <a:r>
              <a:rPr lang="en-US" dirty="0" smtClean="0"/>
              <a:t>Download </a:t>
            </a:r>
            <a:r>
              <a:rPr lang="en-US" dirty="0" smtClean="0"/>
              <a:t>the game from the 	   Xbox store and play</a:t>
            </a:r>
          </a:p>
          <a:p>
            <a:pPr marL="0" indent="0">
              <a:buNone/>
            </a:pPr>
            <a:r>
              <a:rPr lang="en-US" dirty="0" smtClean="0"/>
              <a:t>PS3</a:t>
            </a:r>
          </a:p>
          <a:p>
            <a:pPr lvl="1"/>
            <a:r>
              <a:rPr lang="en-US" dirty="0" smtClean="0"/>
              <a:t>Insert </a:t>
            </a:r>
            <a:r>
              <a:rPr lang="en-US" dirty="0" smtClean="0"/>
              <a:t>physical disk and play</a:t>
            </a:r>
          </a:p>
          <a:p>
            <a:pPr lvl="1"/>
            <a:r>
              <a:rPr lang="en-US" dirty="0" smtClean="0"/>
              <a:t>Download </a:t>
            </a:r>
            <a:r>
              <a:rPr lang="en-US" dirty="0" smtClean="0"/>
              <a:t>the game from </a:t>
            </a:r>
            <a:r>
              <a:rPr lang="en-US" dirty="0" smtClean="0"/>
              <a:t>the PlayStation </a:t>
            </a:r>
            <a:r>
              <a:rPr lang="en-US" dirty="0" smtClean="0"/>
              <a:t>store and play</a:t>
            </a:r>
          </a:p>
          <a:p>
            <a:pPr marL="0" indent="0">
              <a:buNone/>
            </a:pPr>
            <a:r>
              <a:rPr lang="en-US" dirty="0" smtClean="0"/>
              <a:t>PC</a:t>
            </a:r>
          </a:p>
          <a:p>
            <a:pPr lvl="1"/>
            <a:r>
              <a:rPr lang="en-US" dirty="0" smtClean="0"/>
              <a:t>Download </a:t>
            </a:r>
            <a:r>
              <a:rPr lang="en-US" dirty="0" smtClean="0"/>
              <a:t>game from a physical disk or from Steam an play</a:t>
            </a:r>
            <a:endParaRPr lang="en-US" dirty="0"/>
          </a:p>
        </p:txBody>
      </p:sp>
      <p:pic>
        <p:nvPicPr>
          <p:cNvPr id="4098" name="Picture 2" descr="Image result for ac brotherhood rebecc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905305" y="1825625"/>
            <a:ext cx="5901721" cy="3319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316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assassins creed brotherhood header"/>
          <p:cNvPicPr>
            <a:picLocks noChangeAspect="1" noChangeArrowheads="1"/>
          </p:cNvPicPr>
          <p:nvPr/>
        </p:nvPicPr>
        <p:blipFill rotWithShape="1">
          <a:blip r:embed="rId2">
            <a:extLst>
              <a:ext uri="{28A0092B-C50C-407E-A947-70E740481C1C}">
                <a14:useLocalDpi xmlns:a14="http://schemas.microsoft.com/office/drawing/2010/main" val="0"/>
              </a:ext>
            </a:extLst>
          </a:blip>
          <a:srcRect l="327" t="8357" r="-327" b="36686"/>
          <a:stretch/>
        </p:blipFill>
        <p:spPr bwMode="auto">
          <a:xfrm>
            <a:off x="30082" y="3991554"/>
            <a:ext cx="12161918" cy="3713260"/>
          </a:xfrm>
          <a:prstGeom prst="rect">
            <a:avLst/>
          </a:prstGeom>
          <a:noFill/>
          <a:effectLst>
            <a:softEdge rad="5969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Game Summary</a:t>
            </a:r>
            <a:endParaRPr lang="en-US" dirty="0"/>
          </a:p>
        </p:txBody>
      </p:sp>
      <p:sp>
        <p:nvSpPr>
          <p:cNvPr id="3" name="Content Placeholder 2"/>
          <p:cNvSpPr>
            <a:spLocks noGrp="1"/>
          </p:cNvSpPr>
          <p:nvPr>
            <p:ph idx="1"/>
          </p:nvPr>
        </p:nvSpPr>
        <p:spPr/>
        <p:txBody>
          <a:bodyPr numCol="1">
            <a:normAutofit/>
          </a:bodyPr>
          <a:lstStyle/>
          <a:p>
            <a:pPr marL="0" indent="0">
              <a:buNone/>
            </a:pPr>
            <a:r>
              <a:rPr lang="en-US" dirty="0">
                <a:effectLst/>
              </a:rPr>
              <a:t>Quick </a:t>
            </a:r>
            <a:r>
              <a:rPr lang="en-US" dirty="0" smtClean="0">
                <a:effectLst/>
              </a:rPr>
              <a:t>overview</a:t>
            </a:r>
            <a:r>
              <a:rPr lang="en-US" dirty="0" smtClean="0">
                <a:effectLst/>
              </a:rPr>
              <a:t>:</a:t>
            </a:r>
          </a:p>
          <a:p>
            <a:pPr marL="457200" lvl="1" indent="0">
              <a:buNone/>
            </a:pPr>
            <a:r>
              <a:rPr lang="en-US" dirty="0" smtClean="0"/>
              <a:t>AC Brotherhood is a third-person action adventure game with stealth elements. It has both a single player story mode and an </a:t>
            </a:r>
            <a:r>
              <a:rPr lang="en-US" dirty="0" smtClean="0"/>
              <a:t>online multiplayer mode. It is open world and is relatively non-linear but progression is driven by the overarching storyline. AC Brotherhood offers unique side quests and improved combat. The game promotes the player to progress but at their own pace with an emphasis on exploration.</a:t>
            </a:r>
          </a:p>
          <a:p>
            <a:pPr lvl="1"/>
            <a:endParaRPr lang="en-US" dirty="0" smtClean="0">
              <a:effectLst/>
            </a:endParaRPr>
          </a:p>
        </p:txBody>
      </p:sp>
    </p:spTree>
    <p:extLst>
      <p:ext uri="{BB962C8B-B14F-4D97-AF65-F5344CB8AC3E}">
        <p14:creationId xmlns:p14="http://schemas.microsoft.com/office/powerpoint/2010/main" val="1605126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Summary</a:t>
            </a:r>
            <a:endParaRPr lang="en-US" dirty="0"/>
          </a:p>
        </p:txBody>
      </p:sp>
      <p:sp>
        <p:nvSpPr>
          <p:cNvPr id="3" name="Content Placeholder 2"/>
          <p:cNvSpPr>
            <a:spLocks noGrp="1"/>
          </p:cNvSpPr>
          <p:nvPr>
            <p:ph idx="1"/>
          </p:nvPr>
        </p:nvSpPr>
        <p:spPr/>
        <p:txBody>
          <a:bodyPr numCol="1">
            <a:normAutofit/>
          </a:bodyPr>
          <a:lstStyle/>
          <a:p>
            <a:r>
              <a:rPr lang="en-US" dirty="0" smtClean="0">
                <a:effectLst/>
              </a:rPr>
              <a:t>Story </a:t>
            </a:r>
            <a:r>
              <a:rPr lang="en-US" dirty="0">
                <a:effectLst/>
              </a:rPr>
              <a:t>line (if any</a:t>
            </a:r>
            <a:r>
              <a:rPr lang="en-US" dirty="0" smtClean="0">
                <a:effectLst/>
              </a:rPr>
              <a:t>):</a:t>
            </a:r>
          </a:p>
          <a:p>
            <a:pPr lvl="1"/>
            <a:r>
              <a:rPr lang="en-US" dirty="0"/>
              <a:t>Assassin’s Creed Brotherhood picks up where Assassin’s Creed II  ended. We follow the main protagonist </a:t>
            </a:r>
            <a:r>
              <a:rPr lang="en-US" dirty="0"/>
              <a:t>Ezio</a:t>
            </a:r>
            <a:r>
              <a:rPr lang="en-US" dirty="0"/>
              <a:t> </a:t>
            </a:r>
            <a:r>
              <a:rPr lang="en-US" dirty="0"/>
              <a:t>Auditore</a:t>
            </a:r>
            <a:r>
              <a:rPr lang="en-US" dirty="0"/>
              <a:t> de Firenze through </a:t>
            </a:r>
            <a:r>
              <a:rPr lang="en-US" dirty="0" smtClean="0"/>
              <a:t>Renaissance </a:t>
            </a:r>
            <a:r>
              <a:rPr lang="en-US" dirty="0"/>
              <a:t>Italy as he continues down the path </a:t>
            </a:r>
            <a:r>
              <a:rPr lang="en-US" dirty="0" smtClean="0"/>
              <a:t>of </a:t>
            </a:r>
            <a:r>
              <a:rPr lang="en-US" dirty="0"/>
              <a:t>a master assassin and trying to balance the power between the Assassin’s Guild and the Templars. </a:t>
            </a:r>
            <a:endParaRPr lang="en-US" dirty="0" smtClean="0"/>
          </a:p>
          <a:p>
            <a:pPr lvl="1"/>
            <a:endParaRPr lang="en-US" dirty="0">
              <a:effectLst/>
            </a:endParaRPr>
          </a:p>
          <a:p>
            <a:r>
              <a:rPr lang="en-US" dirty="0">
                <a:effectLst/>
              </a:rPr>
              <a:t>Player's </a:t>
            </a:r>
            <a:r>
              <a:rPr lang="en-US" dirty="0" smtClean="0">
                <a:effectLst/>
              </a:rPr>
              <a:t>role:</a:t>
            </a:r>
            <a:endParaRPr lang="en-US" dirty="0" smtClean="0"/>
          </a:p>
          <a:p>
            <a:pPr lvl="1"/>
            <a:r>
              <a:rPr lang="en-US" dirty="0" smtClean="0">
                <a:effectLst/>
              </a:rPr>
              <a:t>You play as </a:t>
            </a:r>
            <a:r>
              <a:rPr lang="en-US" dirty="0" smtClean="0">
                <a:effectLst/>
              </a:rPr>
              <a:t>Ezio</a:t>
            </a:r>
            <a:r>
              <a:rPr lang="en-US" dirty="0" smtClean="0">
                <a:effectLst/>
              </a:rPr>
              <a:t> and Desmond, switching back</a:t>
            </a:r>
          </a:p>
          <a:p>
            <a:pPr marL="457200" lvl="1" indent="0">
              <a:buNone/>
            </a:pPr>
            <a:r>
              <a:rPr lang="en-US" dirty="0"/>
              <a:t> </a:t>
            </a:r>
            <a:r>
              <a:rPr lang="en-US" dirty="0" smtClean="0"/>
              <a:t>  and forth trying to restore order and finding </a:t>
            </a:r>
          </a:p>
          <a:p>
            <a:pPr marL="457200" lvl="1" indent="0">
              <a:buNone/>
            </a:pPr>
            <a:r>
              <a:rPr lang="en-US" dirty="0"/>
              <a:t> </a:t>
            </a:r>
            <a:r>
              <a:rPr lang="en-US" dirty="0" smtClean="0"/>
              <a:t>  the Apple of Eden</a:t>
            </a:r>
            <a:endParaRPr lang="en-US" dirty="0">
              <a:effectLst/>
            </a:endParaRPr>
          </a:p>
        </p:txBody>
      </p:sp>
      <p:pic>
        <p:nvPicPr>
          <p:cNvPr id="819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399518" y="3813562"/>
            <a:ext cx="5810250" cy="3267075"/>
          </a:xfrm>
          <a:prstGeom prst="rect">
            <a:avLst/>
          </a:prstGeom>
          <a:noFill/>
          <a:effectLst>
            <a:softEdge rad="190500"/>
          </a:effectLst>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209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a:t>
            </a:r>
            <a:endParaRPr lang="en-US" dirty="0"/>
          </a:p>
        </p:txBody>
      </p:sp>
      <p:pic>
        <p:nvPicPr>
          <p:cNvPr id="1026" name="Picture 2" descr="Image result for Assassin's creed brotherhood HU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9058" y="1417061"/>
            <a:ext cx="8046722" cy="5029201"/>
          </a:xfrm>
          <a:prstGeom prst="rect">
            <a:avLst/>
          </a:prstGeom>
          <a:noFill/>
          <a:extLst>
            <a:ext uri="{909E8E84-426E-40DD-AFC4-6F175D3DCCD1}">
              <a14:hiddenFill xmlns:a14="http://schemas.microsoft.com/office/drawing/2010/main">
                <a:solidFill>
                  <a:srgbClr val="FFFFFF"/>
                </a:solidFill>
              </a14:hiddenFill>
            </a:ext>
          </a:extLst>
        </p:spPr>
      </p:pic>
      <p:sp>
        <p:nvSpPr>
          <p:cNvPr id="4" name="Line Callout 1 3"/>
          <p:cNvSpPr/>
          <p:nvPr/>
        </p:nvSpPr>
        <p:spPr>
          <a:xfrm>
            <a:off x="349857" y="1908313"/>
            <a:ext cx="1218259" cy="580445"/>
          </a:xfrm>
          <a:prstGeom prst="borderCallout1">
            <a:avLst>
              <a:gd name="adj1" fmla="val 26969"/>
              <a:gd name="adj2" fmla="val 102778"/>
              <a:gd name="adj3" fmla="val 50857"/>
              <a:gd name="adj4" fmla="val 206569"/>
            </a:avLst>
          </a:prstGeom>
          <a:solidFill>
            <a:schemeClr val="bg2"/>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Detection Meter</a:t>
            </a:r>
            <a:endParaRPr lang="en-US" dirty="0">
              <a:solidFill>
                <a:schemeClr val="tx1"/>
              </a:solidFill>
            </a:endParaRPr>
          </a:p>
        </p:txBody>
      </p:sp>
      <p:sp>
        <p:nvSpPr>
          <p:cNvPr id="7" name="Line Callout 1 6"/>
          <p:cNvSpPr/>
          <p:nvPr/>
        </p:nvSpPr>
        <p:spPr>
          <a:xfrm>
            <a:off x="4239370" y="490157"/>
            <a:ext cx="1382202" cy="580445"/>
          </a:xfrm>
          <a:prstGeom prst="borderCallout1">
            <a:avLst>
              <a:gd name="adj1" fmla="val 102312"/>
              <a:gd name="adj2" fmla="val 24457"/>
              <a:gd name="adj3" fmla="val 275514"/>
              <a:gd name="adj4" fmla="val -26062"/>
            </a:avLst>
          </a:prstGeom>
          <a:solidFill>
            <a:schemeClr val="bg2"/>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Health Bar</a:t>
            </a:r>
            <a:endParaRPr lang="en-US" dirty="0">
              <a:solidFill>
                <a:schemeClr val="tx1"/>
              </a:solidFill>
            </a:endParaRPr>
          </a:p>
        </p:txBody>
      </p:sp>
      <p:sp>
        <p:nvSpPr>
          <p:cNvPr id="8" name="Line Callout 1 7"/>
          <p:cNvSpPr/>
          <p:nvPr/>
        </p:nvSpPr>
        <p:spPr>
          <a:xfrm>
            <a:off x="8755711" y="691763"/>
            <a:ext cx="1318592" cy="398660"/>
          </a:xfrm>
          <a:prstGeom prst="borderCallout1">
            <a:avLst>
              <a:gd name="adj1" fmla="val 99572"/>
              <a:gd name="adj2" fmla="val 13361"/>
              <a:gd name="adj3" fmla="val 319010"/>
              <a:gd name="adj4" fmla="val -36270"/>
            </a:avLst>
          </a:prstGeom>
          <a:solidFill>
            <a:schemeClr val="bg2"/>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Actions</a:t>
            </a:r>
            <a:endParaRPr lang="en-US" dirty="0">
              <a:solidFill>
                <a:schemeClr val="tx1"/>
              </a:solidFill>
            </a:endParaRPr>
          </a:p>
        </p:txBody>
      </p:sp>
      <p:sp>
        <p:nvSpPr>
          <p:cNvPr id="9" name="Line Callout 1 8"/>
          <p:cNvSpPr/>
          <p:nvPr/>
        </p:nvSpPr>
        <p:spPr>
          <a:xfrm>
            <a:off x="349857" y="5344601"/>
            <a:ext cx="1218259" cy="580445"/>
          </a:xfrm>
          <a:prstGeom prst="borderCallout1">
            <a:avLst>
              <a:gd name="adj1" fmla="val 26969"/>
              <a:gd name="adj2" fmla="val 102778"/>
              <a:gd name="adj3" fmla="val 57706"/>
              <a:gd name="adj4" fmla="val 202000"/>
            </a:avLst>
          </a:prstGeom>
          <a:solidFill>
            <a:schemeClr val="bg2"/>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Equipped Weapon</a:t>
            </a:r>
            <a:endParaRPr lang="en-US" dirty="0">
              <a:solidFill>
                <a:schemeClr val="tx1"/>
              </a:solidFill>
            </a:endParaRPr>
          </a:p>
        </p:txBody>
      </p:sp>
      <p:sp>
        <p:nvSpPr>
          <p:cNvPr id="10" name="Line Callout 1 9"/>
          <p:cNvSpPr/>
          <p:nvPr/>
        </p:nvSpPr>
        <p:spPr>
          <a:xfrm>
            <a:off x="4403313" y="6212276"/>
            <a:ext cx="1218259" cy="580445"/>
          </a:xfrm>
          <a:prstGeom prst="borderCallout1">
            <a:avLst>
              <a:gd name="adj1" fmla="val 35188"/>
              <a:gd name="adj2" fmla="val 308"/>
              <a:gd name="adj3" fmla="val -66952"/>
              <a:gd name="adj4" fmla="val -48628"/>
            </a:avLst>
          </a:prstGeom>
          <a:solidFill>
            <a:schemeClr val="bg2"/>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Bank</a:t>
            </a:r>
            <a:endParaRPr lang="en-US" dirty="0">
              <a:solidFill>
                <a:schemeClr val="tx1"/>
              </a:solidFill>
            </a:endParaRPr>
          </a:p>
        </p:txBody>
      </p:sp>
      <p:sp>
        <p:nvSpPr>
          <p:cNvPr id="11" name="Line Callout 1 10"/>
          <p:cNvSpPr/>
          <p:nvPr/>
        </p:nvSpPr>
        <p:spPr>
          <a:xfrm>
            <a:off x="10388379" y="4295030"/>
            <a:ext cx="1218259" cy="580445"/>
          </a:xfrm>
          <a:prstGeom prst="borderCallout1">
            <a:avLst>
              <a:gd name="adj1" fmla="val 58476"/>
              <a:gd name="adj2" fmla="val 960"/>
              <a:gd name="adj3" fmla="val 152227"/>
              <a:gd name="adj4" fmla="val -66251"/>
            </a:avLst>
          </a:prstGeom>
          <a:solidFill>
            <a:schemeClr val="bg2"/>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Mini Map</a:t>
            </a:r>
            <a:endParaRPr lang="en-US" dirty="0">
              <a:solidFill>
                <a:schemeClr val="tx1"/>
              </a:solidFill>
            </a:endParaRPr>
          </a:p>
        </p:txBody>
      </p:sp>
    </p:spTree>
    <p:extLst>
      <p:ext uri="{BB962C8B-B14F-4D97-AF65-F5344CB8AC3E}">
        <p14:creationId xmlns:p14="http://schemas.microsoft.com/office/powerpoint/2010/main" val="3304876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a:t>
            </a:r>
            <a:endParaRPr lang="en-US" dirty="0"/>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454" y="1513529"/>
            <a:ext cx="8845386" cy="4975530"/>
          </a:xfrm>
          <a:prstGeom prst="rect">
            <a:avLst/>
          </a:prstGeom>
          <a:noFill/>
          <a:extLst>
            <a:ext uri="{909E8E84-426E-40DD-AFC4-6F175D3DCCD1}">
              <a14:hiddenFill xmlns:a14="http://schemas.microsoft.com/office/drawing/2010/main">
                <a:solidFill>
                  <a:srgbClr val="FFFFFF"/>
                </a:solidFill>
              </a14:hiddenFill>
            </a:ext>
          </a:extLst>
        </p:spPr>
      </p:pic>
      <p:sp>
        <p:nvSpPr>
          <p:cNvPr id="5" name="Line Callout 1 4"/>
          <p:cNvSpPr/>
          <p:nvPr/>
        </p:nvSpPr>
        <p:spPr>
          <a:xfrm>
            <a:off x="9080389" y="1582310"/>
            <a:ext cx="1218259" cy="580445"/>
          </a:xfrm>
          <a:prstGeom prst="borderCallout1">
            <a:avLst>
              <a:gd name="adj1" fmla="val 57106"/>
              <a:gd name="adj2" fmla="val -345"/>
              <a:gd name="adj3" fmla="val 222090"/>
              <a:gd name="adj4" fmla="val -156973"/>
            </a:avLst>
          </a:prstGeom>
          <a:solidFill>
            <a:schemeClr val="bg2"/>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Weapons Wheel</a:t>
            </a:r>
            <a:endParaRPr lang="en-US" dirty="0">
              <a:solidFill>
                <a:schemeClr val="tx1"/>
              </a:solidFill>
            </a:endParaRPr>
          </a:p>
        </p:txBody>
      </p:sp>
      <p:sp>
        <p:nvSpPr>
          <p:cNvPr id="6" name="Line Callout 1 5"/>
          <p:cNvSpPr/>
          <p:nvPr/>
        </p:nvSpPr>
        <p:spPr>
          <a:xfrm>
            <a:off x="111318" y="2512612"/>
            <a:ext cx="1570305" cy="580445"/>
          </a:xfrm>
          <a:prstGeom prst="borderCallout1">
            <a:avLst>
              <a:gd name="adj1" fmla="val 73544"/>
              <a:gd name="adj2" fmla="val 100246"/>
              <a:gd name="adj3" fmla="val 185103"/>
              <a:gd name="adj4" fmla="val 205591"/>
            </a:avLst>
          </a:prstGeom>
          <a:solidFill>
            <a:schemeClr val="bg2"/>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Customizable Quick Selector</a:t>
            </a:r>
            <a:endParaRPr lang="en-US" dirty="0">
              <a:solidFill>
                <a:schemeClr val="tx1"/>
              </a:solidFill>
            </a:endParaRPr>
          </a:p>
        </p:txBody>
      </p:sp>
    </p:spTree>
    <p:extLst>
      <p:ext uri="{BB962C8B-B14F-4D97-AF65-F5344CB8AC3E}">
        <p14:creationId xmlns:p14="http://schemas.microsoft.com/office/powerpoint/2010/main" val="1119534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Summary</a:t>
            </a:r>
            <a:endParaRPr lang="en-US" dirty="0"/>
          </a:p>
        </p:txBody>
      </p:sp>
      <p:sp>
        <p:nvSpPr>
          <p:cNvPr id="3" name="Content Placeholder 2"/>
          <p:cNvSpPr>
            <a:spLocks noGrp="1"/>
          </p:cNvSpPr>
          <p:nvPr>
            <p:ph sz="half" idx="1"/>
          </p:nvPr>
        </p:nvSpPr>
        <p:spPr>
          <a:xfrm>
            <a:off x="838200" y="1825625"/>
            <a:ext cx="5181600" cy="4963102"/>
          </a:xfrm>
        </p:spPr>
        <p:txBody>
          <a:bodyPr numCol="1">
            <a:normAutofit fontScale="85000" lnSpcReduction="20000"/>
          </a:bodyPr>
          <a:lstStyle/>
          <a:p>
            <a:r>
              <a:rPr lang="en-US" dirty="0"/>
              <a:t>Game </a:t>
            </a:r>
            <a:r>
              <a:rPr lang="en-US" dirty="0" smtClean="0"/>
              <a:t>Play</a:t>
            </a:r>
          </a:p>
          <a:p>
            <a:pPr lvl="1"/>
            <a:r>
              <a:rPr lang="en-US" dirty="0" smtClean="0"/>
              <a:t>Parkour </a:t>
            </a:r>
          </a:p>
          <a:p>
            <a:pPr lvl="1"/>
            <a:r>
              <a:rPr lang="en-US" dirty="0" smtClean="0"/>
              <a:t>Improved combat</a:t>
            </a:r>
          </a:p>
          <a:p>
            <a:pPr lvl="2"/>
            <a:r>
              <a:rPr lang="en-US" dirty="0" smtClean="0"/>
              <a:t>Double counters and assassinations</a:t>
            </a:r>
          </a:p>
          <a:p>
            <a:pPr lvl="2"/>
            <a:r>
              <a:rPr lang="en-US" dirty="0" smtClean="0"/>
              <a:t>New weapons were added</a:t>
            </a:r>
          </a:p>
          <a:p>
            <a:pPr lvl="3"/>
            <a:r>
              <a:rPr lang="en-US" dirty="0" smtClean="0"/>
              <a:t>Arm gun </a:t>
            </a:r>
          </a:p>
          <a:p>
            <a:pPr lvl="1"/>
            <a:r>
              <a:rPr lang="en-US" dirty="0"/>
              <a:t>Eagle </a:t>
            </a:r>
            <a:r>
              <a:rPr lang="en-US" dirty="0" smtClean="0"/>
              <a:t>Vision</a:t>
            </a:r>
          </a:p>
          <a:p>
            <a:pPr lvl="1"/>
            <a:r>
              <a:rPr lang="en-US" dirty="0" smtClean="0"/>
              <a:t>Base building</a:t>
            </a:r>
          </a:p>
          <a:p>
            <a:pPr lvl="2"/>
            <a:r>
              <a:rPr lang="en-US" dirty="0" smtClean="0"/>
              <a:t>Economy</a:t>
            </a:r>
          </a:p>
          <a:p>
            <a:pPr lvl="1"/>
            <a:r>
              <a:rPr lang="en-US" dirty="0" smtClean="0"/>
              <a:t>Stealth</a:t>
            </a:r>
          </a:p>
          <a:p>
            <a:pPr lvl="2"/>
            <a:r>
              <a:rPr lang="en-US" dirty="0" smtClean="0"/>
              <a:t>Blending</a:t>
            </a:r>
          </a:p>
          <a:p>
            <a:pPr lvl="2"/>
            <a:r>
              <a:rPr lang="en-US" dirty="0" smtClean="0"/>
              <a:t>Distractions</a:t>
            </a:r>
          </a:p>
          <a:p>
            <a:pPr lvl="1"/>
            <a:r>
              <a:rPr lang="en-US" dirty="0" smtClean="0"/>
              <a:t>Liberating Borgia controlled towers</a:t>
            </a:r>
          </a:p>
          <a:p>
            <a:pPr lvl="2"/>
            <a:r>
              <a:rPr lang="en-US" dirty="0"/>
              <a:t>Recruiting </a:t>
            </a:r>
            <a:r>
              <a:rPr lang="en-US" dirty="0" smtClean="0"/>
              <a:t>Assassins into the Brotherhood</a:t>
            </a:r>
          </a:p>
          <a:p>
            <a:pPr lvl="1"/>
            <a:r>
              <a:rPr lang="en-US" dirty="0" smtClean="0"/>
              <a:t>Leonardo da Vinci’s War Machines</a:t>
            </a:r>
          </a:p>
          <a:p>
            <a:pPr lvl="1"/>
            <a:endParaRPr lang="en-US" dirty="0"/>
          </a:p>
          <a:p>
            <a:pPr marL="0" indent="0">
              <a:buNone/>
            </a:pPr>
            <a:r>
              <a:rPr lang="en-US" sz="1900" dirty="0">
                <a:hlinkClick r:id="rId2"/>
              </a:rPr>
              <a:t>https://</a:t>
            </a:r>
            <a:r>
              <a:rPr lang="en-US" sz="1900" dirty="0" smtClean="0">
                <a:hlinkClick r:id="rId2"/>
              </a:rPr>
              <a:t>www.youtube.com/watch?v=1WNKvvxJbdo&amp;t=1s</a:t>
            </a:r>
            <a:endParaRPr lang="en-US" sz="1900" dirty="0" smtClean="0"/>
          </a:p>
          <a:p>
            <a:pPr marL="0" indent="0">
              <a:buNone/>
            </a:pPr>
            <a:endParaRPr lang="en-US" dirty="0"/>
          </a:p>
        </p:txBody>
      </p:sp>
      <p:sp>
        <p:nvSpPr>
          <p:cNvPr id="4" name="Content Placeholder 3"/>
          <p:cNvSpPr>
            <a:spLocks noGrp="1"/>
          </p:cNvSpPr>
          <p:nvPr>
            <p:ph sz="half" idx="2"/>
          </p:nvPr>
        </p:nvSpPr>
        <p:spPr/>
        <p:txBody>
          <a:bodyPr>
            <a:normAutofit fontScale="85000" lnSpcReduction="20000"/>
          </a:bodyPr>
          <a:lstStyle/>
          <a:p>
            <a:r>
              <a:rPr lang="en-US" dirty="0"/>
              <a:t>Scoring</a:t>
            </a:r>
          </a:p>
          <a:p>
            <a:pPr lvl="1"/>
            <a:r>
              <a:rPr lang="en-US" dirty="0"/>
              <a:t>Gain more health and learn new skills/ acquire new weapons</a:t>
            </a:r>
          </a:p>
          <a:p>
            <a:endParaRPr lang="en-US" dirty="0"/>
          </a:p>
        </p:txBody>
      </p:sp>
      <p:pic>
        <p:nvPicPr>
          <p:cNvPr id="6146" name="Picture 2" descr="Image result for assassins creed brotherhood comb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236093"/>
            <a:ext cx="5747992" cy="3233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52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3472</TotalTime>
  <Words>1094</Words>
  <Application>Microsoft Office PowerPoint</Application>
  <PresentationFormat>Widescreen</PresentationFormat>
  <Paragraphs>140</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High Tower Text</vt:lpstr>
      <vt:lpstr>Office Theme</vt:lpstr>
      <vt:lpstr>PowerPoint Presentation</vt:lpstr>
      <vt:lpstr>Basic Information</vt:lpstr>
      <vt:lpstr>System Requirements</vt:lpstr>
      <vt:lpstr>Installation</vt:lpstr>
      <vt:lpstr>Game Summary</vt:lpstr>
      <vt:lpstr>Game Summary</vt:lpstr>
      <vt:lpstr>Interface</vt:lpstr>
      <vt:lpstr>Interface</vt:lpstr>
      <vt:lpstr>Game Summary</vt:lpstr>
      <vt:lpstr>Game Summary</vt:lpstr>
      <vt:lpstr>Game Summary</vt:lpstr>
      <vt:lpstr>Game Review</vt:lpstr>
      <vt:lpstr>Game Review</vt:lpstr>
      <vt:lpstr>Game Review</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dc:creator>
  <cp:lastModifiedBy>Maria</cp:lastModifiedBy>
  <cp:revision>48</cp:revision>
  <dcterms:created xsi:type="dcterms:W3CDTF">2018-09-12T18:47:28Z</dcterms:created>
  <dcterms:modified xsi:type="dcterms:W3CDTF">2018-09-19T02:58:19Z</dcterms:modified>
</cp:coreProperties>
</file>