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Caveat"/>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aveat-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avea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20c72fc8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20c72fc8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20c72fc8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20c72fc8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20c72fc8b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20c72fc8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20c72fc8b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20c72fc8b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20c72fc8b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20c72fc8b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20c72fc8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20c72fc8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420c72fc8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20c72fc8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20c72fc8b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20c72fc8b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20c72fc8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20c72fc8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20c72fc8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20c72fc8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20c72fc8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20c72fc8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20c72fc8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20c72fc8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420c72fc8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20c72fc8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20c72fc8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20c72fc8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20c72fc8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20c72fc8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20c72fc8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20c72fc8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20c72fc8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20c72fc8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gif"/><Relationship Id="rId4" Type="http://schemas.openxmlformats.org/officeDocument/2006/relationships/image" Target="../media/image1.png"/><Relationship Id="rId10" Type="http://schemas.openxmlformats.org/officeDocument/2006/relationships/hyperlink" Target="https://en.wikipedia.org/wiki/Hiroyuki_Takahashi_(game_producer)" TargetMode="External"/><Relationship Id="rId9" Type="http://schemas.openxmlformats.org/officeDocument/2006/relationships/hyperlink" Target="https://en.wikipedia.org/wiki/Motoi_Sakuraba" TargetMode="External"/><Relationship Id="rId5" Type="http://schemas.openxmlformats.org/officeDocument/2006/relationships/image" Target="../media/image4.png"/><Relationship Id="rId6" Type="http://schemas.openxmlformats.org/officeDocument/2006/relationships/hyperlink" Target="https://en.wikipedia.org/wiki/Shining_Force_III" TargetMode="External"/><Relationship Id="rId7" Type="http://schemas.openxmlformats.org/officeDocument/2006/relationships/hyperlink" Target="https://en.wikipedia.org/wiki/Sega_Saturn" TargetMode="External"/><Relationship Id="rId8" Type="http://schemas.openxmlformats.org/officeDocument/2006/relationships/hyperlink" Target="https://en.wikipedia.org/wiki/Camelot_Software_Plann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idx="1" type="subTitle"/>
          </p:nvPr>
        </p:nvSpPr>
        <p:spPr>
          <a:xfrm>
            <a:off x="5515300" y="4454125"/>
            <a:ext cx="3501300" cy="64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rPr>
              <a:t>An Original Presentation By </a:t>
            </a:r>
            <a:r>
              <a:rPr lang="en" sz="1800">
                <a:solidFill>
                  <a:srgbClr val="FFFFFF"/>
                </a:solidFill>
              </a:rPr>
              <a:t>Jesse Jenkins</a:t>
            </a:r>
            <a:endParaRPr sz="1800">
              <a:solidFill>
                <a:srgbClr val="FFFFFF"/>
              </a:solidFill>
            </a:endParaRPr>
          </a:p>
        </p:txBody>
      </p:sp>
      <p:pic>
        <p:nvPicPr>
          <p:cNvPr id="55" name="Google Shape;55;p13"/>
          <p:cNvPicPr preferRelativeResize="0"/>
          <p:nvPr/>
        </p:nvPicPr>
        <p:blipFill>
          <a:blip r:embed="rId4">
            <a:alphaModFix/>
          </a:blip>
          <a:stretch>
            <a:fillRect/>
          </a:stretch>
        </p:blipFill>
        <p:spPr>
          <a:xfrm>
            <a:off x="4278100" y="175650"/>
            <a:ext cx="4865900" cy="1768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0" name="Shape 120"/>
        <p:cNvGrpSpPr/>
        <p:nvPr/>
      </p:nvGrpSpPr>
      <p:grpSpPr>
        <a:xfrm>
          <a:off x="0" y="0"/>
          <a:ext cx="0" cy="0"/>
          <a:chOff x="0" y="0"/>
          <a:chExt cx="0" cy="0"/>
        </a:xfrm>
      </p:grpSpPr>
      <p:pic>
        <p:nvPicPr>
          <p:cNvPr id="121" name="Google Shape;121;p22"/>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122" name="Google Shape;122;p22"/>
          <p:cNvPicPr preferRelativeResize="0"/>
          <p:nvPr/>
        </p:nvPicPr>
        <p:blipFill>
          <a:blip r:embed="rId5">
            <a:alphaModFix/>
          </a:blip>
          <a:stretch>
            <a:fillRect/>
          </a:stretch>
        </p:blipFill>
        <p:spPr>
          <a:xfrm>
            <a:off x="16700" y="973500"/>
            <a:ext cx="9110601" cy="4092525"/>
          </a:xfrm>
          <a:prstGeom prst="rect">
            <a:avLst/>
          </a:prstGeom>
          <a:noFill/>
          <a:ln>
            <a:noFill/>
          </a:ln>
        </p:spPr>
      </p:pic>
      <p:sp>
        <p:nvSpPr>
          <p:cNvPr id="123" name="Google Shape;123;p22"/>
          <p:cNvSpPr txBox="1"/>
          <p:nvPr/>
        </p:nvSpPr>
        <p:spPr>
          <a:xfrm>
            <a:off x="1293600" y="1254825"/>
            <a:ext cx="28062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aveat"/>
                <a:ea typeface="Caveat"/>
                <a:cs typeface="Caveat"/>
                <a:sym typeface="Caveat"/>
              </a:rPr>
              <a:t>AUDIO AND ART</a:t>
            </a:r>
            <a:endParaRPr sz="2400">
              <a:solidFill>
                <a:srgbClr val="FFFFFF"/>
              </a:solidFill>
              <a:latin typeface="Caveat"/>
              <a:ea typeface="Caveat"/>
              <a:cs typeface="Caveat"/>
              <a:sym typeface="Caveat"/>
            </a:endParaRPr>
          </a:p>
        </p:txBody>
      </p:sp>
      <p:sp>
        <p:nvSpPr>
          <p:cNvPr id="124" name="Google Shape;124;p22"/>
          <p:cNvSpPr txBox="1"/>
          <p:nvPr/>
        </p:nvSpPr>
        <p:spPr>
          <a:xfrm>
            <a:off x="619650" y="2083675"/>
            <a:ext cx="7242900" cy="23007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Clr>
                <a:srgbClr val="000000"/>
              </a:buClr>
              <a:buSzPts val="2200"/>
              <a:buFont typeface="Arial"/>
              <a:buChar char="●"/>
            </a:pPr>
            <a:r>
              <a:rPr lang="en" sz="2200"/>
              <a:t>The soundtrack for the game was developed by Motoi Sakuraba who is also responsible for music in some of the Mario games as well as Super Smash Bros: Brawl. </a:t>
            </a:r>
            <a:endParaRPr sz="2200"/>
          </a:p>
          <a:p>
            <a:pPr indent="-368300" lvl="0" marL="457200" marR="0" rtl="0" algn="l">
              <a:lnSpc>
                <a:spcPct val="100000"/>
              </a:lnSpc>
              <a:spcBef>
                <a:spcPts val="0"/>
              </a:spcBef>
              <a:spcAft>
                <a:spcPts val="0"/>
              </a:spcAft>
              <a:buSzPts val="2200"/>
              <a:buChar char="●"/>
            </a:pPr>
            <a:r>
              <a:rPr lang="en" sz="2200"/>
              <a:t>The art for the game was headed by Hiroyuki Takahashi who has also worked with Enix on their Dragon Quest series. </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8" name="Shape 128"/>
        <p:cNvGrpSpPr/>
        <p:nvPr/>
      </p:nvGrpSpPr>
      <p:grpSpPr>
        <a:xfrm>
          <a:off x="0" y="0"/>
          <a:ext cx="0" cy="0"/>
          <a:chOff x="0" y="0"/>
          <a:chExt cx="0" cy="0"/>
        </a:xfrm>
      </p:grpSpPr>
      <p:pic>
        <p:nvPicPr>
          <p:cNvPr id="129" name="Google Shape;129;p23"/>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130" name="Google Shape;130;p23"/>
          <p:cNvPicPr preferRelativeResize="0"/>
          <p:nvPr/>
        </p:nvPicPr>
        <p:blipFill>
          <a:blip r:embed="rId5">
            <a:alphaModFix/>
          </a:blip>
          <a:stretch>
            <a:fillRect/>
          </a:stretch>
        </p:blipFill>
        <p:spPr>
          <a:xfrm>
            <a:off x="16700" y="973500"/>
            <a:ext cx="9110601" cy="4092525"/>
          </a:xfrm>
          <a:prstGeom prst="rect">
            <a:avLst/>
          </a:prstGeom>
          <a:noFill/>
          <a:ln>
            <a:noFill/>
          </a:ln>
        </p:spPr>
      </p:pic>
      <p:sp>
        <p:nvSpPr>
          <p:cNvPr id="131" name="Google Shape;131;p23"/>
          <p:cNvSpPr txBox="1"/>
          <p:nvPr/>
        </p:nvSpPr>
        <p:spPr>
          <a:xfrm>
            <a:off x="1316850" y="1107650"/>
            <a:ext cx="2806200" cy="7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aveat"/>
                <a:ea typeface="Caveat"/>
                <a:cs typeface="Caveat"/>
                <a:sym typeface="Caveat"/>
              </a:rPr>
              <a:t>GAME REVIEW - THE GOOD</a:t>
            </a:r>
            <a:endParaRPr sz="2400">
              <a:solidFill>
                <a:srgbClr val="FFFFFF"/>
              </a:solidFill>
              <a:latin typeface="Caveat"/>
              <a:ea typeface="Caveat"/>
              <a:cs typeface="Caveat"/>
              <a:sym typeface="Caveat"/>
            </a:endParaRPr>
          </a:p>
        </p:txBody>
      </p:sp>
      <p:sp>
        <p:nvSpPr>
          <p:cNvPr id="132" name="Google Shape;132;p23"/>
          <p:cNvSpPr txBox="1"/>
          <p:nvPr/>
        </p:nvSpPr>
        <p:spPr>
          <a:xfrm>
            <a:off x="619650" y="2083675"/>
            <a:ext cx="7242900" cy="2300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SzPts val="1800"/>
              <a:buChar char="●"/>
            </a:pPr>
            <a:r>
              <a:rPr lang="en" sz="1800"/>
              <a:t>Gameplay: Engaging, strategic, and fluid are exactly the three words I would use to describe SF3’s gameplay. </a:t>
            </a:r>
            <a:endParaRPr sz="1800"/>
          </a:p>
          <a:p>
            <a:pPr indent="-342900" lvl="1" marL="914400" marR="0" rtl="0" algn="l">
              <a:lnSpc>
                <a:spcPct val="100000"/>
              </a:lnSpc>
              <a:spcBef>
                <a:spcPts val="0"/>
              </a:spcBef>
              <a:spcAft>
                <a:spcPts val="0"/>
              </a:spcAft>
              <a:buSzPts val="1800"/>
              <a:buChar char="○"/>
            </a:pPr>
            <a:r>
              <a:rPr lang="en" sz="1800"/>
              <a:t>Strategic because characters can have advantages based off of map placement, class, and more. </a:t>
            </a:r>
            <a:endParaRPr sz="1800"/>
          </a:p>
          <a:p>
            <a:pPr indent="-342900" lvl="1" marL="914400" marR="0" rtl="0" algn="l">
              <a:lnSpc>
                <a:spcPct val="100000"/>
              </a:lnSpc>
              <a:spcBef>
                <a:spcPts val="0"/>
              </a:spcBef>
              <a:spcAft>
                <a:spcPts val="0"/>
              </a:spcAft>
              <a:buSzPts val="1800"/>
              <a:buChar char="○"/>
            </a:pPr>
            <a:r>
              <a:rPr lang="en" sz="1800"/>
              <a:t>Engaging with how characters level up and develop over the course of the game.</a:t>
            </a:r>
            <a:endParaRPr sz="1800"/>
          </a:p>
          <a:p>
            <a:pPr indent="-342900" lvl="1" marL="914400" marR="0" rtl="0" algn="l">
              <a:lnSpc>
                <a:spcPct val="100000"/>
              </a:lnSpc>
              <a:spcBef>
                <a:spcPts val="0"/>
              </a:spcBef>
              <a:spcAft>
                <a:spcPts val="0"/>
              </a:spcAft>
              <a:buSzPts val="1800"/>
              <a:buChar char="○"/>
            </a:pPr>
            <a:r>
              <a:rPr lang="en" sz="1800"/>
              <a:t>Fluid because the transition from the 2D map to 3D battle are quick and non-invasive.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6" name="Shape 136"/>
        <p:cNvGrpSpPr/>
        <p:nvPr/>
      </p:nvGrpSpPr>
      <p:grpSpPr>
        <a:xfrm>
          <a:off x="0" y="0"/>
          <a:ext cx="0" cy="0"/>
          <a:chOff x="0" y="0"/>
          <a:chExt cx="0" cy="0"/>
        </a:xfrm>
      </p:grpSpPr>
      <p:pic>
        <p:nvPicPr>
          <p:cNvPr id="137" name="Google Shape;137;p24"/>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138" name="Google Shape;138;p24"/>
          <p:cNvPicPr preferRelativeResize="0"/>
          <p:nvPr/>
        </p:nvPicPr>
        <p:blipFill>
          <a:blip r:embed="rId5">
            <a:alphaModFix/>
          </a:blip>
          <a:stretch>
            <a:fillRect/>
          </a:stretch>
        </p:blipFill>
        <p:spPr>
          <a:xfrm>
            <a:off x="16700" y="973500"/>
            <a:ext cx="9110601" cy="4092525"/>
          </a:xfrm>
          <a:prstGeom prst="rect">
            <a:avLst/>
          </a:prstGeom>
          <a:noFill/>
          <a:ln>
            <a:noFill/>
          </a:ln>
        </p:spPr>
      </p:pic>
      <p:sp>
        <p:nvSpPr>
          <p:cNvPr id="139" name="Google Shape;139;p24"/>
          <p:cNvSpPr txBox="1"/>
          <p:nvPr/>
        </p:nvSpPr>
        <p:spPr>
          <a:xfrm>
            <a:off x="1316850" y="1107650"/>
            <a:ext cx="2806200" cy="7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aveat"/>
                <a:ea typeface="Caveat"/>
                <a:cs typeface="Caveat"/>
                <a:sym typeface="Caveat"/>
              </a:rPr>
              <a:t>GAME REVIEW - THE GOOD</a:t>
            </a:r>
            <a:endParaRPr sz="2400">
              <a:solidFill>
                <a:srgbClr val="FFFFFF"/>
              </a:solidFill>
              <a:latin typeface="Caveat"/>
              <a:ea typeface="Caveat"/>
              <a:cs typeface="Caveat"/>
              <a:sym typeface="Caveat"/>
            </a:endParaRPr>
          </a:p>
        </p:txBody>
      </p:sp>
      <p:sp>
        <p:nvSpPr>
          <p:cNvPr id="140" name="Google Shape;140;p24"/>
          <p:cNvSpPr txBox="1"/>
          <p:nvPr/>
        </p:nvSpPr>
        <p:spPr>
          <a:xfrm>
            <a:off x="619650" y="2083675"/>
            <a:ext cx="7242900" cy="2300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lang="en" sz="1800"/>
              <a:t>The music in the game works well with the fantasy setting and is pleasant to listen to. </a:t>
            </a:r>
            <a:endParaRPr sz="1800"/>
          </a:p>
          <a:p>
            <a:pPr indent="-342900" lvl="0" marL="457200" marR="0" rtl="0" algn="l">
              <a:lnSpc>
                <a:spcPct val="100000"/>
              </a:lnSpc>
              <a:spcBef>
                <a:spcPts val="0"/>
              </a:spcBef>
              <a:spcAft>
                <a:spcPts val="0"/>
              </a:spcAft>
              <a:buSzPts val="1800"/>
              <a:buChar char="●"/>
            </a:pPr>
            <a:r>
              <a:rPr lang="en" sz="1800"/>
              <a:t>The story is well written and engaging. The player can influence it in quite a few ways but the concept of having a save file transport system from one scenario to the next worked brilliantly.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4" name="Shape 144"/>
        <p:cNvGrpSpPr/>
        <p:nvPr/>
      </p:nvGrpSpPr>
      <p:grpSpPr>
        <a:xfrm>
          <a:off x="0" y="0"/>
          <a:ext cx="0" cy="0"/>
          <a:chOff x="0" y="0"/>
          <a:chExt cx="0" cy="0"/>
        </a:xfrm>
      </p:grpSpPr>
      <p:pic>
        <p:nvPicPr>
          <p:cNvPr id="145" name="Google Shape;145;p25"/>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146" name="Google Shape;146;p25"/>
          <p:cNvPicPr preferRelativeResize="0"/>
          <p:nvPr/>
        </p:nvPicPr>
        <p:blipFill>
          <a:blip r:embed="rId5">
            <a:alphaModFix/>
          </a:blip>
          <a:stretch>
            <a:fillRect/>
          </a:stretch>
        </p:blipFill>
        <p:spPr>
          <a:xfrm>
            <a:off x="16700" y="973500"/>
            <a:ext cx="9110601" cy="4092525"/>
          </a:xfrm>
          <a:prstGeom prst="rect">
            <a:avLst/>
          </a:prstGeom>
          <a:noFill/>
          <a:ln>
            <a:noFill/>
          </a:ln>
        </p:spPr>
      </p:pic>
      <p:sp>
        <p:nvSpPr>
          <p:cNvPr id="147" name="Google Shape;147;p25"/>
          <p:cNvSpPr txBox="1"/>
          <p:nvPr/>
        </p:nvSpPr>
        <p:spPr>
          <a:xfrm>
            <a:off x="1316850" y="1107650"/>
            <a:ext cx="2806200" cy="7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aveat"/>
                <a:ea typeface="Caveat"/>
                <a:cs typeface="Caveat"/>
                <a:sym typeface="Caveat"/>
              </a:rPr>
              <a:t>GAME REVIEW - THE BAD</a:t>
            </a:r>
            <a:endParaRPr sz="2400">
              <a:solidFill>
                <a:srgbClr val="FFFFFF"/>
              </a:solidFill>
              <a:latin typeface="Caveat"/>
              <a:ea typeface="Caveat"/>
              <a:cs typeface="Caveat"/>
              <a:sym typeface="Caveat"/>
            </a:endParaRPr>
          </a:p>
        </p:txBody>
      </p:sp>
      <p:sp>
        <p:nvSpPr>
          <p:cNvPr id="148" name="Google Shape;148;p25"/>
          <p:cNvSpPr txBox="1"/>
          <p:nvPr/>
        </p:nvSpPr>
        <p:spPr>
          <a:xfrm>
            <a:off x="619650" y="2083675"/>
            <a:ext cx="7242900" cy="2300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SzPts val="1800"/>
              <a:buChar char="●"/>
            </a:pPr>
            <a:r>
              <a:rPr lang="en" sz="1800"/>
              <a:t>This is a modern problem but the process of getting the game today (without owning an original copy and a Saturn) is pretty difficult. </a:t>
            </a:r>
            <a:endParaRPr sz="1800"/>
          </a:p>
          <a:p>
            <a:pPr indent="-342900" lvl="0" marL="457200" marR="0" rtl="0" algn="l">
              <a:lnSpc>
                <a:spcPct val="100000"/>
              </a:lnSpc>
              <a:spcBef>
                <a:spcPts val="0"/>
              </a:spcBef>
              <a:spcAft>
                <a:spcPts val="0"/>
              </a:spcAft>
              <a:buSzPts val="1800"/>
              <a:buChar char="●"/>
            </a:pPr>
            <a:r>
              <a:rPr lang="en" sz="1800"/>
              <a:t>The game can be grindy, which involves playing the same battles multiple times which can become tiresome. </a:t>
            </a:r>
            <a:endParaRPr sz="1800"/>
          </a:p>
          <a:p>
            <a:pPr indent="-342900" lvl="0" marL="457200" marR="0" rtl="0" algn="l">
              <a:lnSpc>
                <a:spcPct val="100000"/>
              </a:lnSpc>
              <a:spcBef>
                <a:spcPts val="0"/>
              </a:spcBef>
              <a:spcAft>
                <a:spcPts val="0"/>
              </a:spcAft>
              <a:buSzPts val="1800"/>
              <a:buChar char="●"/>
            </a:pPr>
            <a:r>
              <a:rPr lang="en" sz="1800"/>
              <a:t>Without a guide there are multiple items, characters, or situations that can be missed. This can affect future gameplay.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2" name="Shape 152"/>
        <p:cNvGrpSpPr/>
        <p:nvPr/>
      </p:nvGrpSpPr>
      <p:grpSpPr>
        <a:xfrm>
          <a:off x="0" y="0"/>
          <a:ext cx="0" cy="0"/>
          <a:chOff x="0" y="0"/>
          <a:chExt cx="0" cy="0"/>
        </a:xfrm>
      </p:grpSpPr>
      <p:pic>
        <p:nvPicPr>
          <p:cNvPr id="153" name="Google Shape;153;p26"/>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154" name="Google Shape;154;p26"/>
          <p:cNvPicPr preferRelativeResize="0"/>
          <p:nvPr/>
        </p:nvPicPr>
        <p:blipFill>
          <a:blip r:embed="rId5">
            <a:alphaModFix/>
          </a:blip>
          <a:stretch>
            <a:fillRect/>
          </a:stretch>
        </p:blipFill>
        <p:spPr>
          <a:xfrm>
            <a:off x="16700" y="973500"/>
            <a:ext cx="9110601" cy="4092525"/>
          </a:xfrm>
          <a:prstGeom prst="rect">
            <a:avLst/>
          </a:prstGeom>
          <a:noFill/>
          <a:ln>
            <a:noFill/>
          </a:ln>
        </p:spPr>
      </p:pic>
      <p:sp>
        <p:nvSpPr>
          <p:cNvPr id="155" name="Google Shape;155;p26"/>
          <p:cNvSpPr txBox="1"/>
          <p:nvPr/>
        </p:nvSpPr>
        <p:spPr>
          <a:xfrm>
            <a:off x="1316850" y="1107650"/>
            <a:ext cx="2806200" cy="7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aveat"/>
                <a:ea typeface="Caveat"/>
                <a:cs typeface="Caveat"/>
                <a:sym typeface="Caveat"/>
              </a:rPr>
              <a:t>HOW DOES IT COMPARE?</a:t>
            </a:r>
            <a:endParaRPr sz="2400">
              <a:solidFill>
                <a:srgbClr val="FFFFFF"/>
              </a:solidFill>
              <a:latin typeface="Caveat"/>
              <a:ea typeface="Caveat"/>
              <a:cs typeface="Caveat"/>
              <a:sym typeface="Caveat"/>
            </a:endParaRPr>
          </a:p>
        </p:txBody>
      </p:sp>
      <p:sp>
        <p:nvSpPr>
          <p:cNvPr id="156" name="Google Shape;156;p26"/>
          <p:cNvSpPr txBox="1"/>
          <p:nvPr/>
        </p:nvSpPr>
        <p:spPr>
          <a:xfrm>
            <a:off x="619650" y="2083675"/>
            <a:ext cx="7242900" cy="2300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SzPts val="1800"/>
              <a:buChar char="●"/>
            </a:pPr>
            <a:r>
              <a:rPr lang="en" sz="1800"/>
              <a:t>SF3 is one of the only JRPG’s that I’ve played. Fire Emblem is about the closest comparison I can make. Both games feature turn based combat based on strategically moving your forces through a </a:t>
            </a:r>
            <a:r>
              <a:rPr lang="en" sz="1800"/>
              <a:t>grid line</a:t>
            </a:r>
            <a:r>
              <a:rPr lang="en" sz="1800"/>
              <a:t> map with one of the main differences being that SF3 doesn’t believe in character perma-death. Despite being older than many of the newer Fire Emblem games, SF3 stacks up well with its great storyline and progression system for its characters.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0" name="Shape 160"/>
        <p:cNvGrpSpPr/>
        <p:nvPr/>
      </p:nvGrpSpPr>
      <p:grpSpPr>
        <a:xfrm>
          <a:off x="0" y="0"/>
          <a:ext cx="0" cy="0"/>
          <a:chOff x="0" y="0"/>
          <a:chExt cx="0" cy="0"/>
        </a:xfrm>
      </p:grpSpPr>
      <p:pic>
        <p:nvPicPr>
          <p:cNvPr id="161" name="Google Shape;161;p27"/>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162" name="Google Shape;162;p27"/>
          <p:cNvPicPr preferRelativeResize="0"/>
          <p:nvPr/>
        </p:nvPicPr>
        <p:blipFill>
          <a:blip r:embed="rId5">
            <a:alphaModFix/>
          </a:blip>
          <a:stretch>
            <a:fillRect/>
          </a:stretch>
        </p:blipFill>
        <p:spPr>
          <a:xfrm>
            <a:off x="16700" y="973500"/>
            <a:ext cx="9110601" cy="4092525"/>
          </a:xfrm>
          <a:prstGeom prst="rect">
            <a:avLst/>
          </a:prstGeom>
          <a:noFill/>
          <a:ln>
            <a:noFill/>
          </a:ln>
        </p:spPr>
      </p:pic>
      <p:sp>
        <p:nvSpPr>
          <p:cNvPr id="163" name="Google Shape;163;p27"/>
          <p:cNvSpPr txBox="1"/>
          <p:nvPr/>
        </p:nvSpPr>
        <p:spPr>
          <a:xfrm>
            <a:off x="1316850" y="1107650"/>
            <a:ext cx="2806200" cy="7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aveat"/>
                <a:ea typeface="Caveat"/>
                <a:cs typeface="Caveat"/>
                <a:sym typeface="Caveat"/>
              </a:rPr>
              <a:t>AUDIENCE AND DESIGN MISHAPS</a:t>
            </a:r>
            <a:endParaRPr sz="2400">
              <a:solidFill>
                <a:srgbClr val="FFFFFF"/>
              </a:solidFill>
              <a:latin typeface="Caveat"/>
              <a:ea typeface="Caveat"/>
              <a:cs typeface="Caveat"/>
              <a:sym typeface="Caveat"/>
            </a:endParaRPr>
          </a:p>
        </p:txBody>
      </p:sp>
      <p:sp>
        <p:nvSpPr>
          <p:cNvPr id="164" name="Google Shape;164;p27"/>
          <p:cNvSpPr txBox="1"/>
          <p:nvPr/>
        </p:nvSpPr>
        <p:spPr>
          <a:xfrm>
            <a:off x="619650" y="2083675"/>
            <a:ext cx="7242900" cy="2300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SzPts val="1800"/>
              <a:buChar char="●"/>
            </a:pPr>
            <a:r>
              <a:rPr lang="en" sz="1800"/>
              <a:t>The audience for this game isn’t limited by age. SF3 can be enjoyed by anyone who enjoys fantasy tropes, turn based strategy games, or RPGs with well written stories. </a:t>
            </a:r>
            <a:endParaRPr sz="1800"/>
          </a:p>
          <a:p>
            <a:pPr indent="-342900" lvl="0" marL="457200" marR="0" rtl="0" algn="l">
              <a:lnSpc>
                <a:spcPct val="100000"/>
              </a:lnSpc>
              <a:spcBef>
                <a:spcPts val="0"/>
              </a:spcBef>
              <a:spcAft>
                <a:spcPts val="0"/>
              </a:spcAft>
              <a:buSzPts val="1800"/>
              <a:buChar char="●"/>
            </a:pPr>
            <a:r>
              <a:rPr lang="en" sz="1800"/>
              <a:t>As far as I’ve played there haven’t been any noticable bugs or design mistakes. Searching the internet the only reported errors involve errors in emulating the game itself or performance errors because of bad emulation settings.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8" name="Shape 168"/>
        <p:cNvGrpSpPr/>
        <p:nvPr/>
      </p:nvGrpSpPr>
      <p:grpSpPr>
        <a:xfrm>
          <a:off x="0" y="0"/>
          <a:ext cx="0" cy="0"/>
          <a:chOff x="0" y="0"/>
          <a:chExt cx="0" cy="0"/>
        </a:xfrm>
      </p:grpSpPr>
      <p:pic>
        <p:nvPicPr>
          <p:cNvPr id="169" name="Google Shape;169;p28"/>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170" name="Google Shape;170;p28"/>
          <p:cNvPicPr preferRelativeResize="0"/>
          <p:nvPr/>
        </p:nvPicPr>
        <p:blipFill>
          <a:blip r:embed="rId5">
            <a:alphaModFix/>
          </a:blip>
          <a:stretch>
            <a:fillRect/>
          </a:stretch>
        </p:blipFill>
        <p:spPr>
          <a:xfrm>
            <a:off x="16700" y="973500"/>
            <a:ext cx="9110601" cy="4092525"/>
          </a:xfrm>
          <a:prstGeom prst="rect">
            <a:avLst/>
          </a:prstGeom>
          <a:noFill/>
          <a:ln>
            <a:noFill/>
          </a:ln>
        </p:spPr>
      </p:pic>
      <p:sp>
        <p:nvSpPr>
          <p:cNvPr id="171" name="Google Shape;171;p28"/>
          <p:cNvSpPr txBox="1"/>
          <p:nvPr/>
        </p:nvSpPr>
        <p:spPr>
          <a:xfrm>
            <a:off x="1293625" y="1316800"/>
            <a:ext cx="2806200" cy="5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aveat"/>
                <a:ea typeface="Caveat"/>
                <a:cs typeface="Caveat"/>
                <a:sym typeface="Caveat"/>
              </a:rPr>
              <a:t>SUMMARY</a:t>
            </a:r>
            <a:endParaRPr sz="2400">
              <a:solidFill>
                <a:srgbClr val="FFFFFF"/>
              </a:solidFill>
              <a:latin typeface="Caveat"/>
              <a:ea typeface="Caveat"/>
              <a:cs typeface="Caveat"/>
              <a:sym typeface="Caveat"/>
            </a:endParaRPr>
          </a:p>
        </p:txBody>
      </p:sp>
      <p:sp>
        <p:nvSpPr>
          <p:cNvPr id="172" name="Google Shape;172;p28"/>
          <p:cNvSpPr txBox="1"/>
          <p:nvPr/>
        </p:nvSpPr>
        <p:spPr>
          <a:xfrm>
            <a:off x="619650" y="2083675"/>
            <a:ext cx="7242900" cy="2300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SzPts val="1800"/>
              <a:buChar char="●"/>
            </a:pPr>
            <a:r>
              <a:rPr lang="en" sz="1800"/>
              <a:t>Strengths: Fun and engaging plot. Fluid and progressive combat and leveling system. Music is on point and the art for the time is pleasant to look at.</a:t>
            </a:r>
            <a:endParaRPr sz="1800"/>
          </a:p>
          <a:p>
            <a:pPr indent="-342900" lvl="0" marL="457200" marR="0" rtl="0" algn="l">
              <a:lnSpc>
                <a:spcPct val="100000"/>
              </a:lnSpc>
              <a:spcBef>
                <a:spcPts val="0"/>
              </a:spcBef>
              <a:spcAft>
                <a:spcPts val="0"/>
              </a:spcAft>
              <a:buSzPts val="1800"/>
              <a:buChar char="●"/>
            </a:pPr>
            <a:r>
              <a:rPr lang="en" sz="1800"/>
              <a:t>Weaknesses: Hard to get ahold of today. The game can be fairly grindy, and a lot of characters, items and etc can be missed by players if they aren’t following a guide. </a:t>
            </a:r>
            <a:endParaRPr sz="1800"/>
          </a:p>
          <a:p>
            <a:pPr indent="-342900" lvl="0" marL="457200" marR="0" rtl="0" algn="l">
              <a:lnSpc>
                <a:spcPct val="100000"/>
              </a:lnSpc>
              <a:spcBef>
                <a:spcPts val="0"/>
              </a:spcBef>
              <a:spcAft>
                <a:spcPts val="0"/>
              </a:spcAft>
              <a:buSzPts val="1800"/>
              <a:buChar char="●"/>
            </a:pPr>
            <a:r>
              <a:rPr lang="en" sz="1800"/>
              <a:t>Is the game worth purchasing? Not for Amazon’s price, but it’s definitely on my “list of games to play before you die”</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6" name="Shape 176"/>
        <p:cNvGrpSpPr/>
        <p:nvPr/>
      </p:nvGrpSpPr>
      <p:grpSpPr>
        <a:xfrm>
          <a:off x="0" y="0"/>
          <a:ext cx="0" cy="0"/>
          <a:chOff x="0" y="0"/>
          <a:chExt cx="0" cy="0"/>
        </a:xfrm>
      </p:grpSpPr>
      <p:pic>
        <p:nvPicPr>
          <p:cNvPr id="177" name="Google Shape;177;p29"/>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178" name="Google Shape;178;p29"/>
          <p:cNvPicPr preferRelativeResize="0"/>
          <p:nvPr/>
        </p:nvPicPr>
        <p:blipFill>
          <a:blip r:embed="rId5">
            <a:alphaModFix/>
          </a:blip>
          <a:stretch>
            <a:fillRect/>
          </a:stretch>
        </p:blipFill>
        <p:spPr>
          <a:xfrm>
            <a:off x="16700" y="973500"/>
            <a:ext cx="9110601" cy="4092525"/>
          </a:xfrm>
          <a:prstGeom prst="rect">
            <a:avLst/>
          </a:prstGeom>
          <a:noFill/>
          <a:ln>
            <a:noFill/>
          </a:ln>
        </p:spPr>
      </p:pic>
      <p:sp>
        <p:nvSpPr>
          <p:cNvPr id="179" name="Google Shape;179;p29"/>
          <p:cNvSpPr txBox="1"/>
          <p:nvPr/>
        </p:nvSpPr>
        <p:spPr>
          <a:xfrm>
            <a:off x="1293625" y="1316800"/>
            <a:ext cx="2806200" cy="5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aveat"/>
                <a:ea typeface="Caveat"/>
                <a:cs typeface="Caveat"/>
                <a:sym typeface="Caveat"/>
              </a:rPr>
              <a:t>SUMMARY</a:t>
            </a:r>
            <a:endParaRPr sz="2400">
              <a:solidFill>
                <a:srgbClr val="FFFFFF"/>
              </a:solidFill>
              <a:latin typeface="Caveat"/>
              <a:ea typeface="Caveat"/>
              <a:cs typeface="Caveat"/>
              <a:sym typeface="Caveat"/>
            </a:endParaRPr>
          </a:p>
        </p:txBody>
      </p:sp>
      <p:sp>
        <p:nvSpPr>
          <p:cNvPr id="180" name="Google Shape;180;p29"/>
          <p:cNvSpPr txBox="1"/>
          <p:nvPr/>
        </p:nvSpPr>
        <p:spPr>
          <a:xfrm>
            <a:off x="619650" y="2083675"/>
            <a:ext cx="7242900" cy="2300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SzPts val="1800"/>
              <a:buChar char="●"/>
            </a:pPr>
            <a:r>
              <a:rPr lang="en" sz="1800"/>
              <a:t>Honestly the biggest improvements that could be added to SF3 would be to update the game entirely in terms of its graphics and increase the amount of EXP you get for defeating enemies. </a:t>
            </a:r>
            <a:endParaRPr sz="1800"/>
          </a:p>
          <a:p>
            <a:pPr indent="-342900" lvl="0" marL="457200" marR="0" rtl="0" algn="l">
              <a:lnSpc>
                <a:spcPct val="100000"/>
              </a:lnSpc>
              <a:spcBef>
                <a:spcPts val="0"/>
              </a:spcBef>
              <a:spcAft>
                <a:spcPts val="0"/>
              </a:spcAft>
              <a:buSzPts val="1800"/>
              <a:buChar char="●"/>
            </a:pPr>
            <a:r>
              <a:rPr lang="en" sz="1800"/>
              <a:t>The weakness involving missing characters, items or any plot elements is easily rectified by the many guides that exist on the internet and for those who prefer to find everything themselves they will probably enjoy the immense challenge of finding all the secrets SF3 hides. </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4" name="Shape 184"/>
        <p:cNvGrpSpPr/>
        <p:nvPr/>
      </p:nvGrpSpPr>
      <p:grpSpPr>
        <a:xfrm>
          <a:off x="0" y="0"/>
          <a:ext cx="0" cy="0"/>
          <a:chOff x="0" y="0"/>
          <a:chExt cx="0" cy="0"/>
        </a:xfrm>
      </p:grpSpPr>
      <p:pic>
        <p:nvPicPr>
          <p:cNvPr id="185" name="Google Shape;185;p30"/>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186" name="Google Shape;186;p30"/>
          <p:cNvPicPr preferRelativeResize="0"/>
          <p:nvPr/>
        </p:nvPicPr>
        <p:blipFill>
          <a:blip r:embed="rId5">
            <a:alphaModFix/>
          </a:blip>
          <a:stretch>
            <a:fillRect/>
          </a:stretch>
        </p:blipFill>
        <p:spPr>
          <a:xfrm>
            <a:off x="16700" y="973500"/>
            <a:ext cx="9110601" cy="4092525"/>
          </a:xfrm>
          <a:prstGeom prst="rect">
            <a:avLst/>
          </a:prstGeom>
          <a:noFill/>
          <a:ln>
            <a:noFill/>
          </a:ln>
        </p:spPr>
      </p:pic>
      <p:sp>
        <p:nvSpPr>
          <p:cNvPr id="187" name="Google Shape;187;p30"/>
          <p:cNvSpPr txBox="1"/>
          <p:nvPr/>
        </p:nvSpPr>
        <p:spPr>
          <a:xfrm>
            <a:off x="1324600" y="1285825"/>
            <a:ext cx="2806200" cy="47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aveat"/>
                <a:ea typeface="Caveat"/>
                <a:cs typeface="Caveat"/>
                <a:sym typeface="Caveat"/>
              </a:rPr>
              <a:t>REFERENCES</a:t>
            </a:r>
            <a:endParaRPr sz="2400">
              <a:solidFill>
                <a:srgbClr val="FFFFFF"/>
              </a:solidFill>
              <a:latin typeface="Caveat"/>
              <a:ea typeface="Caveat"/>
              <a:cs typeface="Caveat"/>
              <a:sym typeface="Caveat"/>
            </a:endParaRPr>
          </a:p>
        </p:txBody>
      </p:sp>
      <p:sp>
        <p:nvSpPr>
          <p:cNvPr id="188" name="Google Shape;188;p30"/>
          <p:cNvSpPr txBox="1"/>
          <p:nvPr/>
        </p:nvSpPr>
        <p:spPr>
          <a:xfrm>
            <a:off x="619650" y="2083675"/>
            <a:ext cx="7242900" cy="2300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SzPts val="1800"/>
              <a:buChar char="●"/>
            </a:pPr>
            <a:r>
              <a:rPr lang="en" sz="1800" u="sng">
                <a:solidFill>
                  <a:schemeClr val="hlink"/>
                </a:solidFill>
                <a:hlinkClick r:id="rId6"/>
              </a:rPr>
              <a:t>https://en.wikipedia.org/wiki/Shining_Force_III</a:t>
            </a:r>
            <a:endParaRPr sz="1800"/>
          </a:p>
          <a:p>
            <a:pPr indent="-342900" lvl="0" marL="457200" marR="0" rtl="0" algn="l">
              <a:lnSpc>
                <a:spcPct val="100000"/>
              </a:lnSpc>
              <a:spcBef>
                <a:spcPts val="0"/>
              </a:spcBef>
              <a:spcAft>
                <a:spcPts val="0"/>
              </a:spcAft>
              <a:buSzPts val="1800"/>
              <a:buChar char="●"/>
            </a:pPr>
            <a:r>
              <a:rPr lang="en" sz="1800" u="sng">
                <a:solidFill>
                  <a:schemeClr val="hlink"/>
                </a:solidFill>
                <a:hlinkClick r:id="rId7"/>
              </a:rPr>
              <a:t>https://en.wikipedia.org/wiki/Sega_Saturn</a:t>
            </a:r>
            <a:endParaRPr sz="1800"/>
          </a:p>
          <a:p>
            <a:pPr indent="-342900" lvl="0" marL="457200" marR="0" rtl="0" algn="l">
              <a:lnSpc>
                <a:spcPct val="100000"/>
              </a:lnSpc>
              <a:spcBef>
                <a:spcPts val="0"/>
              </a:spcBef>
              <a:spcAft>
                <a:spcPts val="0"/>
              </a:spcAft>
              <a:buSzPts val="1800"/>
              <a:buChar char="●"/>
            </a:pPr>
            <a:r>
              <a:rPr lang="en" sz="1800" u="sng">
                <a:solidFill>
                  <a:schemeClr val="hlink"/>
                </a:solidFill>
                <a:hlinkClick r:id="rId8"/>
              </a:rPr>
              <a:t>https://en.wikipedia.org/wiki/Camelot_Software_Planning</a:t>
            </a:r>
            <a:endParaRPr sz="1800"/>
          </a:p>
          <a:p>
            <a:pPr indent="-342900" lvl="0" marL="457200" marR="0" rtl="0" algn="l">
              <a:lnSpc>
                <a:spcPct val="100000"/>
              </a:lnSpc>
              <a:spcBef>
                <a:spcPts val="0"/>
              </a:spcBef>
              <a:spcAft>
                <a:spcPts val="0"/>
              </a:spcAft>
              <a:buSzPts val="1800"/>
              <a:buChar char="●"/>
            </a:pPr>
            <a:r>
              <a:rPr lang="en" sz="1800" u="sng">
                <a:solidFill>
                  <a:schemeClr val="hlink"/>
                </a:solidFill>
                <a:hlinkClick r:id="rId9"/>
              </a:rPr>
              <a:t>https://en.wikipedia.org/wiki/Motoi_Sakuraba</a:t>
            </a:r>
            <a:endParaRPr sz="1800"/>
          </a:p>
          <a:p>
            <a:pPr indent="-342900" lvl="0" marL="457200" marR="0" rtl="0" algn="l">
              <a:lnSpc>
                <a:spcPct val="100000"/>
              </a:lnSpc>
              <a:spcBef>
                <a:spcPts val="0"/>
              </a:spcBef>
              <a:spcAft>
                <a:spcPts val="0"/>
              </a:spcAft>
              <a:buSzPts val="1800"/>
              <a:buChar char="●"/>
            </a:pPr>
            <a:r>
              <a:rPr lang="en" sz="1800" u="sng">
                <a:solidFill>
                  <a:schemeClr val="hlink"/>
                </a:solidFill>
                <a:hlinkClick r:id="rId10"/>
              </a:rPr>
              <a:t>https://en.wikipedia.org/wiki/Hiroyuki_Takahashi_(game_producer)</a:t>
            </a:r>
            <a:endParaRPr sz="1800"/>
          </a:p>
          <a:p>
            <a:pPr indent="-342900" lvl="0" marL="457200" marR="0" rtl="0" algn="l">
              <a:lnSpc>
                <a:spcPct val="100000"/>
              </a:lnSpc>
              <a:spcBef>
                <a:spcPts val="0"/>
              </a:spcBef>
              <a:spcAft>
                <a:spcPts val="0"/>
              </a:spcAft>
              <a:buSzPts val="1800"/>
              <a:buChar char="●"/>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9" name="Shape 59"/>
        <p:cNvGrpSpPr/>
        <p:nvPr/>
      </p:nvGrpSpPr>
      <p:grpSpPr>
        <a:xfrm>
          <a:off x="0" y="0"/>
          <a:ext cx="0" cy="0"/>
          <a:chOff x="0" y="0"/>
          <a:chExt cx="0" cy="0"/>
        </a:xfrm>
      </p:grpSpPr>
      <p:pic>
        <p:nvPicPr>
          <p:cNvPr id="60" name="Google Shape;60;p14"/>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61" name="Google Shape;61;p14"/>
          <p:cNvPicPr preferRelativeResize="0"/>
          <p:nvPr/>
        </p:nvPicPr>
        <p:blipFill>
          <a:blip r:embed="rId5">
            <a:alphaModFix/>
          </a:blip>
          <a:stretch>
            <a:fillRect/>
          </a:stretch>
        </p:blipFill>
        <p:spPr>
          <a:xfrm>
            <a:off x="16700" y="973500"/>
            <a:ext cx="9110601" cy="4092525"/>
          </a:xfrm>
          <a:prstGeom prst="rect">
            <a:avLst/>
          </a:prstGeom>
          <a:noFill/>
          <a:ln>
            <a:noFill/>
          </a:ln>
        </p:spPr>
      </p:pic>
      <p:sp>
        <p:nvSpPr>
          <p:cNvPr id="62" name="Google Shape;62;p14"/>
          <p:cNvSpPr txBox="1"/>
          <p:nvPr/>
        </p:nvSpPr>
        <p:spPr>
          <a:xfrm>
            <a:off x="1316825" y="1293625"/>
            <a:ext cx="2806200" cy="52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aveat"/>
                <a:ea typeface="Caveat"/>
                <a:cs typeface="Caveat"/>
                <a:sym typeface="Caveat"/>
              </a:rPr>
              <a:t>BASIC INFORMATION</a:t>
            </a:r>
            <a:endParaRPr sz="2400">
              <a:solidFill>
                <a:srgbClr val="FFFFFF"/>
              </a:solidFill>
              <a:latin typeface="Caveat"/>
              <a:ea typeface="Caveat"/>
              <a:cs typeface="Caveat"/>
              <a:sym typeface="Caveat"/>
            </a:endParaRPr>
          </a:p>
        </p:txBody>
      </p:sp>
      <p:sp>
        <p:nvSpPr>
          <p:cNvPr id="63" name="Google Shape;63;p14"/>
          <p:cNvSpPr txBox="1"/>
          <p:nvPr/>
        </p:nvSpPr>
        <p:spPr>
          <a:xfrm>
            <a:off x="611925" y="2137950"/>
            <a:ext cx="7242900" cy="23625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Shining Force III was developed for the Sega Saturn by Camelot Software Planning.</a:t>
            </a:r>
            <a:endParaRPr sz="1600"/>
          </a:p>
          <a:p>
            <a:pPr indent="-330200" lvl="0" marL="457200" rtl="0" algn="l">
              <a:spcBef>
                <a:spcPts val="0"/>
              </a:spcBef>
              <a:spcAft>
                <a:spcPts val="0"/>
              </a:spcAft>
              <a:buSzPts val="1600"/>
              <a:buChar char="●"/>
            </a:pPr>
            <a:r>
              <a:rPr lang="en" sz="1600"/>
              <a:t>Shining Force was developed as a 3 tier turn based fantasy role playing game.</a:t>
            </a:r>
            <a:endParaRPr sz="1600"/>
          </a:p>
          <a:p>
            <a:pPr indent="-317500" lvl="0" marL="457200" rtl="0" algn="l">
              <a:spcBef>
                <a:spcPts val="0"/>
              </a:spcBef>
              <a:spcAft>
                <a:spcPts val="0"/>
              </a:spcAft>
              <a:buSzPts val="1400"/>
              <a:buChar char="●"/>
            </a:pPr>
            <a:r>
              <a:rPr lang="en" sz="1600"/>
              <a:t>The game came out in three scenarios, Scenario 1 came out December 11th 1997, Scenario 2 came out April 29th 1998, and Scenario 3 released on September 23rd 1998. Each </a:t>
            </a:r>
            <a:r>
              <a:rPr lang="en" sz="1600"/>
              <a:t>cartridge would have run about $50 when they released. If you were to try and buy the game from Amazon today the three together run for about $290. </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7" name="Shape 67"/>
        <p:cNvGrpSpPr/>
        <p:nvPr/>
      </p:nvGrpSpPr>
      <p:grpSpPr>
        <a:xfrm>
          <a:off x="0" y="0"/>
          <a:ext cx="0" cy="0"/>
          <a:chOff x="0" y="0"/>
          <a:chExt cx="0" cy="0"/>
        </a:xfrm>
      </p:grpSpPr>
      <p:pic>
        <p:nvPicPr>
          <p:cNvPr id="68" name="Google Shape;68;p15"/>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69" name="Google Shape;69;p15"/>
          <p:cNvPicPr preferRelativeResize="0"/>
          <p:nvPr/>
        </p:nvPicPr>
        <p:blipFill>
          <a:blip r:embed="rId5">
            <a:alphaModFix/>
          </a:blip>
          <a:stretch>
            <a:fillRect/>
          </a:stretch>
        </p:blipFill>
        <p:spPr>
          <a:xfrm>
            <a:off x="16700" y="973500"/>
            <a:ext cx="9110601" cy="4092525"/>
          </a:xfrm>
          <a:prstGeom prst="rect">
            <a:avLst/>
          </a:prstGeom>
          <a:noFill/>
          <a:ln>
            <a:noFill/>
          </a:ln>
        </p:spPr>
      </p:pic>
      <p:sp>
        <p:nvSpPr>
          <p:cNvPr id="70" name="Google Shape;70;p15"/>
          <p:cNvSpPr txBox="1"/>
          <p:nvPr/>
        </p:nvSpPr>
        <p:spPr>
          <a:xfrm>
            <a:off x="1316825" y="1293625"/>
            <a:ext cx="2806200" cy="52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aveat"/>
                <a:ea typeface="Caveat"/>
                <a:cs typeface="Caveat"/>
                <a:sym typeface="Caveat"/>
              </a:rPr>
              <a:t>BASIC INFORMATION</a:t>
            </a:r>
            <a:endParaRPr sz="2400">
              <a:solidFill>
                <a:srgbClr val="FFFFFF"/>
              </a:solidFill>
              <a:latin typeface="Caveat"/>
              <a:ea typeface="Caveat"/>
              <a:cs typeface="Caveat"/>
              <a:sym typeface="Caveat"/>
            </a:endParaRPr>
          </a:p>
        </p:txBody>
      </p:sp>
      <p:sp>
        <p:nvSpPr>
          <p:cNvPr id="71" name="Google Shape;71;p15"/>
          <p:cNvSpPr txBox="1"/>
          <p:nvPr/>
        </p:nvSpPr>
        <p:spPr>
          <a:xfrm>
            <a:off x="611925" y="2137950"/>
            <a:ext cx="7242900" cy="23625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SF3 released for the Sega Saturn, whose hardware specs are listed below:</a:t>
            </a:r>
            <a:endParaRPr sz="1600"/>
          </a:p>
          <a:p>
            <a:pPr indent="-330200" lvl="1" marL="914400" rtl="0" algn="l">
              <a:spcBef>
                <a:spcPts val="0"/>
              </a:spcBef>
              <a:spcAft>
                <a:spcPts val="0"/>
              </a:spcAft>
              <a:buSzPts val="1600"/>
              <a:buChar char="○"/>
            </a:pPr>
            <a:r>
              <a:rPr lang="en" sz="1600"/>
              <a:t> 2x Hitachi SH-2 @ 28.6 MHz</a:t>
            </a:r>
            <a:endParaRPr sz="1600"/>
          </a:p>
          <a:p>
            <a:pPr indent="-330200" lvl="1" marL="914400" rtl="0" algn="l">
              <a:spcBef>
                <a:spcPts val="0"/>
              </a:spcBef>
              <a:spcAft>
                <a:spcPts val="0"/>
              </a:spcAft>
              <a:buSzPts val="1600"/>
              <a:buChar char="○"/>
            </a:pPr>
            <a:r>
              <a:rPr lang="en" sz="1600"/>
              <a:t>Internal RAM Storage (16Mbits work RAM, 12Mbits video RAM, 4Mbit for sound, 4Mbit for CD buffer, and 32KB backup battery RAM . . . that’s around 4.5MB of RAM)</a:t>
            </a:r>
            <a:endParaRPr sz="1600"/>
          </a:p>
          <a:p>
            <a:pPr indent="-330200" lvl="1" marL="914400" rtl="0" algn="l">
              <a:spcBef>
                <a:spcPts val="0"/>
              </a:spcBef>
              <a:spcAft>
                <a:spcPts val="0"/>
              </a:spcAft>
              <a:buSzPts val="1600"/>
              <a:buChar char="○"/>
            </a:pPr>
            <a:r>
              <a:rPr lang="en" sz="1600"/>
              <a:t>Supports resolutions from 320x224 to 704x224 pixels and can display up to 16.77 million colors at one time.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5" name="Shape 75"/>
        <p:cNvGrpSpPr/>
        <p:nvPr/>
      </p:nvGrpSpPr>
      <p:grpSpPr>
        <a:xfrm>
          <a:off x="0" y="0"/>
          <a:ext cx="0" cy="0"/>
          <a:chOff x="0" y="0"/>
          <a:chExt cx="0" cy="0"/>
        </a:xfrm>
      </p:grpSpPr>
      <p:pic>
        <p:nvPicPr>
          <p:cNvPr id="76" name="Google Shape;76;p16"/>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77" name="Google Shape;77;p16"/>
          <p:cNvPicPr preferRelativeResize="0"/>
          <p:nvPr/>
        </p:nvPicPr>
        <p:blipFill>
          <a:blip r:embed="rId5">
            <a:alphaModFix/>
          </a:blip>
          <a:stretch>
            <a:fillRect/>
          </a:stretch>
        </p:blipFill>
        <p:spPr>
          <a:xfrm>
            <a:off x="16700" y="973500"/>
            <a:ext cx="9110601" cy="4092525"/>
          </a:xfrm>
          <a:prstGeom prst="rect">
            <a:avLst/>
          </a:prstGeom>
          <a:noFill/>
          <a:ln>
            <a:noFill/>
          </a:ln>
        </p:spPr>
      </p:pic>
      <p:sp>
        <p:nvSpPr>
          <p:cNvPr id="78" name="Google Shape;78;p16"/>
          <p:cNvSpPr txBox="1"/>
          <p:nvPr/>
        </p:nvSpPr>
        <p:spPr>
          <a:xfrm>
            <a:off x="1316825" y="1293625"/>
            <a:ext cx="2806200" cy="52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aveat"/>
                <a:ea typeface="Caveat"/>
                <a:cs typeface="Caveat"/>
                <a:sym typeface="Caveat"/>
              </a:rPr>
              <a:t>BASIC INFORMATION</a:t>
            </a:r>
            <a:endParaRPr sz="2400">
              <a:solidFill>
                <a:srgbClr val="FFFFFF"/>
              </a:solidFill>
              <a:latin typeface="Caveat"/>
              <a:ea typeface="Caveat"/>
              <a:cs typeface="Caveat"/>
              <a:sym typeface="Caveat"/>
            </a:endParaRPr>
          </a:p>
        </p:txBody>
      </p:sp>
      <p:sp>
        <p:nvSpPr>
          <p:cNvPr id="79" name="Google Shape;79;p16"/>
          <p:cNvSpPr txBox="1"/>
          <p:nvPr/>
        </p:nvSpPr>
        <p:spPr>
          <a:xfrm>
            <a:off x="611925" y="2137950"/>
            <a:ext cx="7242900" cy="23625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Clr>
                <a:srgbClr val="000000"/>
              </a:buClr>
              <a:buSzPts val="1600"/>
              <a:buFont typeface="Arial"/>
              <a:buChar char="●"/>
            </a:pPr>
            <a:r>
              <a:rPr lang="en" sz="1600"/>
              <a:t>The most popular Sega Saturn emulator (SSF) can be run with these minimum requirements:</a:t>
            </a:r>
            <a:endParaRPr sz="1600"/>
          </a:p>
          <a:p>
            <a:pPr indent="-330200" lvl="1" marL="914400" marR="0" rtl="0" algn="l">
              <a:lnSpc>
                <a:spcPct val="100000"/>
              </a:lnSpc>
              <a:spcBef>
                <a:spcPts val="0"/>
              </a:spcBef>
              <a:spcAft>
                <a:spcPts val="0"/>
              </a:spcAft>
              <a:buSzPts val="1600"/>
              <a:buChar char="○"/>
            </a:pPr>
            <a:r>
              <a:rPr lang="en" sz="1600"/>
              <a:t>OS: Windows 2000/XP/Vista or above</a:t>
            </a:r>
            <a:endParaRPr sz="1600"/>
          </a:p>
          <a:p>
            <a:pPr indent="-330200" lvl="1" marL="914400" marR="0" rtl="0" algn="l">
              <a:lnSpc>
                <a:spcPct val="100000"/>
              </a:lnSpc>
              <a:spcBef>
                <a:spcPts val="0"/>
              </a:spcBef>
              <a:spcAft>
                <a:spcPts val="0"/>
              </a:spcAft>
              <a:buSzPts val="1600"/>
              <a:buChar char="○"/>
            </a:pPr>
            <a:r>
              <a:rPr lang="en" sz="1600"/>
              <a:t>CPU: Any Pentium 4, Athens 64 or above (basically anything modern)</a:t>
            </a:r>
            <a:endParaRPr sz="1600"/>
          </a:p>
          <a:p>
            <a:pPr indent="-330200" lvl="1" marL="914400" marR="0" rtl="0" algn="l">
              <a:lnSpc>
                <a:spcPct val="100000"/>
              </a:lnSpc>
              <a:spcBef>
                <a:spcPts val="0"/>
              </a:spcBef>
              <a:spcAft>
                <a:spcPts val="0"/>
              </a:spcAft>
              <a:buSzPts val="1600"/>
              <a:buChar char="○"/>
            </a:pPr>
            <a:r>
              <a:rPr lang="en" sz="1600"/>
              <a:t>RAM: 256MB or above</a:t>
            </a:r>
            <a:endParaRPr sz="1600"/>
          </a:p>
          <a:p>
            <a:pPr indent="-330200" lvl="1" marL="914400" marR="0" rtl="0" algn="l">
              <a:lnSpc>
                <a:spcPct val="100000"/>
              </a:lnSpc>
              <a:spcBef>
                <a:spcPts val="0"/>
              </a:spcBef>
              <a:spcAft>
                <a:spcPts val="0"/>
              </a:spcAft>
              <a:buSzPts val="1600"/>
              <a:buChar char="○"/>
            </a:pPr>
            <a:r>
              <a:rPr lang="en" sz="1600"/>
              <a:t>GPU: Anything that supports DirectX9 or above.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3" name="Shape 83"/>
        <p:cNvGrpSpPr/>
        <p:nvPr/>
      </p:nvGrpSpPr>
      <p:grpSpPr>
        <a:xfrm>
          <a:off x="0" y="0"/>
          <a:ext cx="0" cy="0"/>
          <a:chOff x="0" y="0"/>
          <a:chExt cx="0" cy="0"/>
        </a:xfrm>
      </p:grpSpPr>
      <p:pic>
        <p:nvPicPr>
          <p:cNvPr id="84" name="Google Shape;84;p17"/>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85" name="Google Shape;85;p17"/>
          <p:cNvPicPr preferRelativeResize="0"/>
          <p:nvPr/>
        </p:nvPicPr>
        <p:blipFill>
          <a:blip r:embed="rId5">
            <a:alphaModFix/>
          </a:blip>
          <a:stretch>
            <a:fillRect/>
          </a:stretch>
        </p:blipFill>
        <p:spPr>
          <a:xfrm>
            <a:off x="16700" y="973500"/>
            <a:ext cx="9110601" cy="4092525"/>
          </a:xfrm>
          <a:prstGeom prst="rect">
            <a:avLst/>
          </a:prstGeom>
          <a:noFill/>
          <a:ln>
            <a:noFill/>
          </a:ln>
        </p:spPr>
      </p:pic>
      <p:sp>
        <p:nvSpPr>
          <p:cNvPr id="86" name="Google Shape;86;p17"/>
          <p:cNvSpPr txBox="1"/>
          <p:nvPr/>
        </p:nvSpPr>
        <p:spPr>
          <a:xfrm>
            <a:off x="1316825" y="1293625"/>
            <a:ext cx="2806200" cy="52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aveat"/>
                <a:ea typeface="Caveat"/>
                <a:cs typeface="Caveat"/>
                <a:sym typeface="Caveat"/>
              </a:rPr>
              <a:t>OVERVIEW</a:t>
            </a:r>
            <a:endParaRPr sz="2400">
              <a:solidFill>
                <a:srgbClr val="FFFFFF"/>
              </a:solidFill>
              <a:latin typeface="Caveat"/>
              <a:ea typeface="Caveat"/>
              <a:cs typeface="Caveat"/>
              <a:sym typeface="Caveat"/>
            </a:endParaRPr>
          </a:p>
        </p:txBody>
      </p:sp>
      <p:sp>
        <p:nvSpPr>
          <p:cNvPr id="87" name="Google Shape;87;p17"/>
          <p:cNvSpPr txBox="1"/>
          <p:nvPr/>
        </p:nvSpPr>
        <p:spPr>
          <a:xfrm>
            <a:off x="604175" y="2246375"/>
            <a:ext cx="7242900" cy="2021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lang="en" sz="1800"/>
              <a:t>The game follows three scenarios. Scenario 1 and 2 happen simultaneously in the plot while scenario 3 begins a little before the climax of its predecessors and continues passed the end of them. </a:t>
            </a:r>
            <a:endParaRPr sz="1800"/>
          </a:p>
          <a:p>
            <a:pPr indent="-342900" lvl="0" marL="457200" marR="0" rtl="0" algn="l">
              <a:lnSpc>
                <a:spcPct val="100000"/>
              </a:lnSpc>
              <a:spcBef>
                <a:spcPts val="0"/>
              </a:spcBef>
              <a:spcAft>
                <a:spcPts val="0"/>
              </a:spcAft>
              <a:buSzPts val="1800"/>
              <a:buChar char="●"/>
            </a:pPr>
            <a:r>
              <a:rPr lang="en" sz="1800"/>
              <a:t>Each scenario follows a different main character but in combat zones you control that characters fighting force which can be up to 12 fighters.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1" name="Shape 91"/>
        <p:cNvGrpSpPr/>
        <p:nvPr/>
      </p:nvGrpSpPr>
      <p:grpSpPr>
        <a:xfrm>
          <a:off x="0" y="0"/>
          <a:ext cx="0" cy="0"/>
          <a:chOff x="0" y="0"/>
          <a:chExt cx="0" cy="0"/>
        </a:xfrm>
      </p:grpSpPr>
      <p:pic>
        <p:nvPicPr>
          <p:cNvPr id="92" name="Google Shape;92;p18"/>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93" name="Google Shape;93;p18"/>
          <p:cNvPicPr preferRelativeResize="0"/>
          <p:nvPr/>
        </p:nvPicPr>
        <p:blipFill>
          <a:blip r:embed="rId5">
            <a:alphaModFix/>
          </a:blip>
          <a:stretch>
            <a:fillRect/>
          </a:stretch>
        </p:blipFill>
        <p:spPr>
          <a:xfrm>
            <a:off x="16700" y="973500"/>
            <a:ext cx="9110601" cy="4092525"/>
          </a:xfrm>
          <a:prstGeom prst="rect">
            <a:avLst/>
          </a:prstGeom>
          <a:noFill/>
          <a:ln>
            <a:noFill/>
          </a:ln>
        </p:spPr>
      </p:pic>
      <p:sp>
        <p:nvSpPr>
          <p:cNvPr id="94" name="Google Shape;94;p18"/>
          <p:cNvSpPr txBox="1"/>
          <p:nvPr/>
        </p:nvSpPr>
        <p:spPr>
          <a:xfrm>
            <a:off x="1316825" y="1293625"/>
            <a:ext cx="2806200" cy="52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aveat"/>
                <a:ea typeface="Caveat"/>
                <a:cs typeface="Caveat"/>
                <a:sym typeface="Caveat"/>
              </a:rPr>
              <a:t>STORY LINE</a:t>
            </a:r>
            <a:endParaRPr sz="2400">
              <a:solidFill>
                <a:srgbClr val="FFFFFF"/>
              </a:solidFill>
              <a:latin typeface="Caveat"/>
              <a:ea typeface="Caveat"/>
              <a:cs typeface="Caveat"/>
              <a:sym typeface="Caveat"/>
            </a:endParaRPr>
          </a:p>
        </p:txBody>
      </p:sp>
      <p:sp>
        <p:nvSpPr>
          <p:cNvPr id="95" name="Google Shape;95;p18"/>
          <p:cNvSpPr txBox="1"/>
          <p:nvPr/>
        </p:nvSpPr>
        <p:spPr>
          <a:xfrm>
            <a:off x="611900" y="2153400"/>
            <a:ext cx="7242900" cy="2300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SzPts val="1800"/>
              <a:buChar char="●"/>
            </a:pPr>
            <a:r>
              <a:rPr lang="en" sz="1800"/>
              <a:t>As a JRPG the story line is the most important motivating component of the game. </a:t>
            </a:r>
            <a:endParaRPr sz="1800"/>
          </a:p>
          <a:p>
            <a:pPr indent="-342900" lvl="0" marL="457200" marR="0" rtl="0" algn="l">
              <a:lnSpc>
                <a:spcPct val="100000"/>
              </a:lnSpc>
              <a:spcBef>
                <a:spcPts val="0"/>
              </a:spcBef>
              <a:spcAft>
                <a:spcPts val="0"/>
              </a:spcAft>
              <a:buSzPts val="1800"/>
              <a:buChar char="●"/>
            </a:pPr>
            <a:r>
              <a:rPr lang="en" sz="1800"/>
              <a:t>The three Scenarios follow the stories of a Young Lord of the Republic of Aspinia named Synbios officially (the player can name the three main characters whatever they wish), Medion a Prince of Destonia, and Julian . . . a mercenary as they travel throughout their continent trying to avoid open war between their countries and destroy an ancient evil.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9" name="Shape 99"/>
        <p:cNvGrpSpPr/>
        <p:nvPr/>
      </p:nvGrpSpPr>
      <p:grpSpPr>
        <a:xfrm>
          <a:off x="0" y="0"/>
          <a:ext cx="0" cy="0"/>
          <a:chOff x="0" y="0"/>
          <a:chExt cx="0" cy="0"/>
        </a:xfrm>
      </p:grpSpPr>
      <p:pic>
        <p:nvPicPr>
          <p:cNvPr id="100" name="Google Shape;100;p19"/>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101" name="Google Shape;101;p19"/>
          <p:cNvPicPr preferRelativeResize="0"/>
          <p:nvPr/>
        </p:nvPicPr>
        <p:blipFill>
          <a:blip r:embed="rId5">
            <a:alphaModFix/>
          </a:blip>
          <a:stretch>
            <a:fillRect/>
          </a:stretch>
        </p:blipFill>
        <p:spPr>
          <a:xfrm>
            <a:off x="16700" y="973500"/>
            <a:ext cx="9110601" cy="4092525"/>
          </a:xfrm>
          <a:prstGeom prst="rect">
            <a:avLst/>
          </a:prstGeom>
          <a:noFill/>
          <a:ln>
            <a:noFill/>
          </a:ln>
        </p:spPr>
      </p:pic>
      <p:sp>
        <p:nvSpPr>
          <p:cNvPr id="102" name="Google Shape;102;p19"/>
          <p:cNvSpPr txBox="1"/>
          <p:nvPr/>
        </p:nvSpPr>
        <p:spPr>
          <a:xfrm>
            <a:off x="1285850" y="1161900"/>
            <a:ext cx="2806200" cy="7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Caveat"/>
                <a:ea typeface="Caveat"/>
                <a:cs typeface="Caveat"/>
                <a:sym typeface="Caveat"/>
              </a:rPr>
              <a:t>PLAYERS ROLE/ GAMEPLAY</a:t>
            </a:r>
            <a:endParaRPr sz="2400">
              <a:solidFill>
                <a:srgbClr val="FFFFFF"/>
              </a:solidFill>
              <a:latin typeface="Caveat"/>
              <a:ea typeface="Caveat"/>
              <a:cs typeface="Caveat"/>
              <a:sym typeface="Caveat"/>
            </a:endParaRPr>
          </a:p>
        </p:txBody>
      </p:sp>
      <p:sp>
        <p:nvSpPr>
          <p:cNvPr id="103" name="Google Shape;103;p19"/>
          <p:cNvSpPr txBox="1"/>
          <p:nvPr/>
        </p:nvSpPr>
        <p:spPr>
          <a:xfrm>
            <a:off x="611900" y="2153400"/>
            <a:ext cx="7242900" cy="2300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SzPts val="1800"/>
              <a:buChar char="●"/>
            </a:pPr>
            <a:r>
              <a:rPr lang="en" sz="1800"/>
              <a:t>Players transition between rest zones and combat zones while traveling the world. </a:t>
            </a:r>
            <a:endParaRPr sz="1800"/>
          </a:p>
          <a:p>
            <a:pPr indent="-342900" lvl="1" marL="914400" marR="0" rtl="0" algn="l">
              <a:lnSpc>
                <a:spcPct val="100000"/>
              </a:lnSpc>
              <a:spcBef>
                <a:spcPts val="0"/>
              </a:spcBef>
              <a:spcAft>
                <a:spcPts val="0"/>
              </a:spcAft>
              <a:buSzPts val="1800"/>
              <a:buChar char="○"/>
            </a:pPr>
            <a:r>
              <a:rPr lang="en" sz="1800"/>
              <a:t>In rest zones players can talk to NPC’s to progress the story, gather information, or gain allies. Players can also search for or buy items/ weapons. </a:t>
            </a:r>
            <a:endParaRPr sz="1800"/>
          </a:p>
          <a:p>
            <a:pPr indent="-342900" lvl="1" marL="914400" marR="0" rtl="0" algn="l">
              <a:lnSpc>
                <a:spcPct val="100000"/>
              </a:lnSpc>
              <a:spcBef>
                <a:spcPts val="0"/>
              </a:spcBef>
              <a:spcAft>
                <a:spcPts val="0"/>
              </a:spcAft>
              <a:buSzPts val="1800"/>
              <a:buChar char="○"/>
            </a:pPr>
            <a:r>
              <a:rPr lang="en" sz="1800"/>
              <a:t>In combat zones players move the main character and their allies through the map to fight enemies who appear. In special circumstances players can find items and gain allies.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7" name="Shape 107"/>
        <p:cNvGrpSpPr/>
        <p:nvPr/>
      </p:nvGrpSpPr>
      <p:grpSpPr>
        <a:xfrm>
          <a:off x="0" y="0"/>
          <a:ext cx="0" cy="0"/>
          <a:chOff x="0" y="0"/>
          <a:chExt cx="0" cy="0"/>
        </a:xfrm>
      </p:grpSpPr>
      <p:pic>
        <p:nvPicPr>
          <p:cNvPr id="108" name="Google Shape;108;p20"/>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109" name="Google Shape;109;p20"/>
          <p:cNvPicPr preferRelativeResize="0"/>
          <p:nvPr/>
        </p:nvPicPr>
        <p:blipFill>
          <a:blip r:embed="rId5">
            <a:alphaModFix/>
          </a:blip>
          <a:stretch>
            <a:fillRect/>
          </a:stretch>
        </p:blipFill>
        <p:spPr>
          <a:xfrm>
            <a:off x="584825" y="1678350"/>
            <a:ext cx="7974351" cy="3341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3" name="Shape 113"/>
        <p:cNvGrpSpPr/>
        <p:nvPr/>
      </p:nvGrpSpPr>
      <p:grpSpPr>
        <a:xfrm>
          <a:off x="0" y="0"/>
          <a:ext cx="0" cy="0"/>
          <a:chOff x="0" y="0"/>
          <a:chExt cx="0" cy="0"/>
        </a:xfrm>
      </p:grpSpPr>
      <p:pic>
        <p:nvPicPr>
          <p:cNvPr id="114" name="Google Shape;114;p21"/>
          <p:cNvPicPr preferRelativeResize="0"/>
          <p:nvPr/>
        </p:nvPicPr>
        <p:blipFill>
          <a:blip r:embed="rId4">
            <a:alphaModFix/>
          </a:blip>
          <a:stretch>
            <a:fillRect/>
          </a:stretch>
        </p:blipFill>
        <p:spPr>
          <a:xfrm>
            <a:off x="4278100" y="175650"/>
            <a:ext cx="4865900" cy="1768650"/>
          </a:xfrm>
          <a:prstGeom prst="rect">
            <a:avLst/>
          </a:prstGeom>
          <a:noFill/>
          <a:ln>
            <a:noFill/>
          </a:ln>
        </p:spPr>
      </p:pic>
      <p:pic>
        <p:nvPicPr>
          <p:cNvPr id="115" name="Google Shape;115;p21"/>
          <p:cNvPicPr preferRelativeResize="0"/>
          <p:nvPr/>
        </p:nvPicPr>
        <p:blipFill>
          <a:blip r:embed="rId5">
            <a:alphaModFix/>
          </a:blip>
          <a:stretch>
            <a:fillRect/>
          </a:stretch>
        </p:blipFill>
        <p:spPr>
          <a:xfrm>
            <a:off x="4534713" y="1794650"/>
            <a:ext cx="4352665" cy="3263650"/>
          </a:xfrm>
          <a:prstGeom prst="rect">
            <a:avLst/>
          </a:prstGeom>
          <a:noFill/>
          <a:ln>
            <a:noFill/>
          </a:ln>
        </p:spPr>
      </p:pic>
      <p:pic>
        <p:nvPicPr>
          <p:cNvPr id="116" name="Google Shape;116;p21"/>
          <p:cNvPicPr preferRelativeResize="0"/>
          <p:nvPr/>
        </p:nvPicPr>
        <p:blipFill>
          <a:blip r:embed="rId6">
            <a:alphaModFix/>
          </a:blip>
          <a:stretch>
            <a:fillRect/>
          </a:stretch>
        </p:blipFill>
        <p:spPr>
          <a:xfrm>
            <a:off x="152400" y="175650"/>
            <a:ext cx="4125701" cy="3094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