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7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111B35"/>
    <a:srgbClr val="9E22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90" d="100"/>
          <a:sy n="90" d="100"/>
        </p:scale>
        <p:origin x="102" y="6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A70209-872F-498C-8444-81872284C4BB}" type="datetimeFigureOut">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13F08-DC65-4A69-8620-9D79D4CD3717}" type="slidenum">
              <a:rPr lang="en-US" smtClean="0"/>
              <a:t>‹#›</a:t>
            </a:fld>
            <a:endParaRPr lang="en-US"/>
          </a:p>
        </p:txBody>
      </p:sp>
    </p:spTree>
    <p:extLst>
      <p:ext uri="{BB962C8B-B14F-4D97-AF65-F5344CB8AC3E}">
        <p14:creationId xmlns:p14="http://schemas.microsoft.com/office/powerpoint/2010/main" val="687559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A70209-872F-498C-8444-81872284C4BB}" type="datetimeFigureOut">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13F08-DC65-4A69-8620-9D79D4CD3717}" type="slidenum">
              <a:rPr lang="en-US" smtClean="0"/>
              <a:t>‹#›</a:t>
            </a:fld>
            <a:endParaRPr lang="en-US"/>
          </a:p>
        </p:txBody>
      </p:sp>
    </p:spTree>
    <p:extLst>
      <p:ext uri="{BB962C8B-B14F-4D97-AF65-F5344CB8AC3E}">
        <p14:creationId xmlns:p14="http://schemas.microsoft.com/office/powerpoint/2010/main" val="487681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A70209-872F-498C-8444-81872284C4BB}" type="datetimeFigureOut">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13F08-DC65-4A69-8620-9D79D4CD3717}" type="slidenum">
              <a:rPr lang="en-US" smtClean="0"/>
              <a:t>‹#›</a:t>
            </a:fld>
            <a:endParaRPr lang="en-US"/>
          </a:p>
        </p:txBody>
      </p:sp>
    </p:spTree>
    <p:extLst>
      <p:ext uri="{BB962C8B-B14F-4D97-AF65-F5344CB8AC3E}">
        <p14:creationId xmlns:p14="http://schemas.microsoft.com/office/powerpoint/2010/main" val="3307247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111B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A70209-872F-498C-8444-81872284C4BB}" type="datetimeFigureOut">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13F08-DC65-4A69-8620-9D79D4CD3717}" type="slidenum">
              <a:rPr lang="en-US" smtClean="0"/>
              <a:t>‹#›</a:t>
            </a:fld>
            <a:endParaRPr lang="en-US"/>
          </a:p>
        </p:txBody>
      </p:sp>
    </p:spTree>
    <p:extLst>
      <p:ext uri="{BB962C8B-B14F-4D97-AF65-F5344CB8AC3E}">
        <p14:creationId xmlns:p14="http://schemas.microsoft.com/office/powerpoint/2010/main" val="1498253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111B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A70209-872F-498C-8444-81872284C4BB}" type="datetimeFigureOut">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13F08-DC65-4A69-8620-9D79D4CD3717}" type="slidenum">
              <a:rPr lang="en-US" smtClean="0"/>
              <a:t>‹#›</a:t>
            </a:fld>
            <a:endParaRPr lang="en-US"/>
          </a:p>
        </p:txBody>
      </p:sp>
    </p:spTree>
    <p:extLst>
      <p:ext uri="{BB962C8B-B14F-4D97-AF65-F5344CB8AC3E}">
        <p14:creationId xmlns:p14="http://schemas.microsoft.com/office/powerpoint/2010/main" val="2830883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A70209-872F-498C-8444-81872284C4BB}" type="datetimeFigureOut">
              <a:rPr lang="en-US" smtClean="0"/>
              <a:t>9/17/2018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913F08-DC65-4A69-8620-9D79D4CD3717}" type="slidenum">
              <a:rPr lang="en-US" smtClean="0"/>
              <a:t>‹#›</a:t>
            </a:fld>
            <a:endParaRPr lang="en-US"/>
          </a:p>
        </p:txBody>
      </p:sp>
    </p:spTree>
    <p:extLst>
      <p:ext uri="{BB962C8B-B14F-4D97-AF65-F5344CB8AC3E}">
        <p14:creationId xmlns:p14="http://schemas.microsoft.com/office/powerpoint/2010/main" val="3425907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A70209-872F-498C-8444-81872284C4BB}" type="datetimeFigureOut">
              <a:rPr lang="en-US" smtClean="0"/>
              <a:t>9/17/2018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913F08-DC65-4A69-8620-9D79D4CD3717}" type="slidenum">
              <a:rPr lang="en-US" smtClean="0"/>
              <a:t>‹#›</a:t>
            </a:fld>
            <a:endParaRPr lang="en-US"/>
          </a:p>
        </p:txBody>
      </p:sp>
    </p:spTree>
    <p:extLst>
      <p:ext uri="{BB962C8B-B14F-4D97-AF65-F5344CB8AC3E}">
        <p14:creationId xmlns:p14="http://schemas.microsoft.com/office/powerpoint/2010/main" val="71458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A70209-872F-498C-8444-81872284C4BB}" type="datetimeFigureOut">
              <a:rPr lang="en-US" smtClean="0"/>
              <a:t>9/17/2018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913F08-DC65-4A69-8620-9D79D4CD3717}" type="slidenum">
              <a:rPr lang="en-US" smtClean="0"/>
              <a:t>‹#›</a:t>
            </a:fld>
            <a:endParaRPr lang="en-US"/>
          </a:p>
        </p:txBody>
      </p:sp>
    </p:spTree>
    <p:extLst>
      <p:ext uri="{BB962C8B-B14F-4D97-AF65-F5344CB8AC3E}">
        <p14:creationId xmlns:p14="http://schemas.microsoft.com/office/powerpoint/2010/main" val="1392276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A70209-872F-498C-8444-81872284C4BB}" type="datetimeFigureOut">
              <a:rPr lang="en-US" smtClean="0"/>
              <a:t>9/17/2018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913F08-DC65-4A69-8620-9D79D4CD3717}" type="slidenum">
              <a:rPr lang="en-US" smtClean="0"/>
              <a:t>‹#›</a:t>
            </a:fld>
            <a:endParaRPr lang="en-US"/>
          </a:p>
        </p:txBody>
      </p:sp>
    </p:spTree>
    <p:extLst>
      <p:ext uri="{BB962C8B-B14F-4D97-AF65-F5344CB8AC3E}">
        <p14:creationId xmlns:p14="http://schemas.microsoft.com/office/powerpoint/2010/main" val="3689284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A70209-872F-498C-8444-81872284C4BB}" type="datetimeFigureOut">
              <a:rPr lang="en-US" smtClean="0"/>
              <a:t>9/17/2018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913F08-DC65-4A69-8620-9D79D4CD3717}" type="slidenum">
              <a:rPr lang="en-US" smtClean="0"/>
              <a:t>‹#›</a:t>
            </a:fld>
            <a:endParaRPr lang="en-US"/>
          </a:p>
        </p:txBody>
      </p:sp>
    </p:spTree>
    <p:extLst>
      <p:ext uri="{BB962C8B-B14F-4D97-AF65-F5344CB8AC3E}">
        <p14:creationId xmlns:p14="http://schemas.microsoft.com/office/powerpoint/2010/main" val="1678375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A70209-872F-498C-8444-81872284C4BB}" type="datetimeFigureOut">
              <a:rPr lang="en-US" smtClean="0"/>
              <a:t>9/17/2018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913F08-DC65-4A69-8620-9D79D4CD3717}" type="slidenum">
              <a:rPr lang="en-US" smtClean="0"/>
              <a:t>‹#›</a:t>
            </a:fld>
            <a:endParaRPr lang="en-US"/>
          </a:p>
        </p:txBody>
      </p:sp>
    </p:spTree>
    <p:extLst>
      <p:ext uri="{BB962C8B-B14F-4D97-AF65-F5344CB8AC3E}">
        <p14:creationId xmlns:p14="http://schemas.microsoft.com/office/powerpoint/2010/main" val="1473158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11B3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A70209-872F-498C-8444-81872284C4BB}" type="datetimeFigureOut">
              <a:rPr lang="en-US" smtClean="0"/>
              <a:t>9/17/2018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913F08-DC65-4A69-8620-9D79D4CD3717}" type="slidenum">
              <a:rPr lang="en-US" smtClean="0"/>
              <a:t>‹#›</a:t>
            </a:fld>
            <a:endParaRPr lang="en-US"/>
          </a:p>
        </p:txBody>
      </p:sp>
    </p:spTree>
    <p:extLst>
      <p:ext uri="{BB962C8B-B14F-4D97-AF65-F5344CB8AC3E}">
        <p14:creationId xmlns:p14="http://schemas.microsoft.com/office/powerpoint/2010/main" val="3647611457"/>
      </p:ext>
    </p:extLst>
  </p:cSld>
  <p:clrMap bg1="dk1" tx1="lt1" bg2="dk2" tx2="lt2" accent1="accent1" accent2="accent2" accent3="accent3" accent4="accent4" accent5="accent5" accent6="accent6" hlink="hlink" folHlink="folHlink"/>
  <p:sldLayoutIdLst>
    <p:sldLayoutId id="2147484678" r:id="rId1"/>
    <p:sldLayoutId id="2147484679" r:id="rId2"/>
    <p:sldLayoutId id="2147484680" r:id="rId3"/>
    <p:sldLayoutId id="2147484681" r:id="rId4"/>
    <p:sldLayoutId id="2147484682" r:id="rId5"/>
    <p:sldLayoutId id="2147484683" r:id="rId6"/>
    <p:sldLayoutId id="2147484684" r:id="rId7"/>
    <p:sldLayoutId id="2147484685" r:id="rId8"/>
    <p:sldLayoutId id="2147484686" r:id="rId9"/>
    <p:sldLayoutId id="2147484687" r:id="rId10"/>
    <p:sldLayoutId id="2147484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dkUpDiag">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89C79-D268-4D1D-85CB-93AFB0E05F45}"/>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0DEA43F8-56BC-42BE-9222-C56AAA8F0522}"/>
              </a:ext>
            </a:extLst>
          </p:cNvPr>
          <p:cNvSpPr>
            <a:spLocks noGrp="1"/>
          </p:cNvSpPr>
          <p:nvPr>
            <p:ph type="subTitle" idx="1"/>
          </p:nvPr>
        </p:nvSpPr>
        <p:spPr/>
        <p:txBody>
          <a:bodyPr/>
          <a:lstStyle/>
          <a:p>
            <a:endParaRPr lang="en-US"/>
          </a:p>
        </p:txBody>
      </p:sp>
      <p:pic>
        <p:nvPicPr>
          <p:cNvPr id="1026" name="Picture 2" descr="Image result for EDF 4.1">
            <a:extLst>
              <a:ext uri="{FF2B5EF4-FFF2-40B4-BE49-F238E27FC236}">
                <a16:creationId xmlns:a16="http://schemas.microsoft.com/office/drawing/2014/main" id="{E89E3E0A-D76A-449C-9439-4C60843AA9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451"/>
            <a:ext cx="12192000" cy="69809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C569092-325D-45FF-935E-13E4139218B7}"/>
              </a:ext>
            </a:extLst>
          </p:cNvPr>
          <p:cNvSpPr txBox="1"/>
          <p:nvPr/>
        </p:nvSpPr>
        <p:spPr>
          <a:xfrm>
            <a:off x="1003300" y="5315635"/>
            <a:ext cx="10172700" cy="92333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dirty="0">
                <a:solidFill>
                  <a:schemeClr val="tx1"/>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Developed by Sandlot</a:t>
            </a:r>
          </a:p>
          <a:p>
            <a:br>
              <a:rPr lang="en-US" dirty="0">
                <a:solidFill>
                  <a:schemeClr val="tx1"/>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br>
            <a:r>
              <a:rPr lang="en-US" dirty="0">
                <a:solidFill>
                  <a:schemeClr val="tx1"/>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Produced by D3 Publisher Inc.</a:t>
            </a:r>
          </a:p>
        </p:txBody>
      </p:sp>
    </p:spTree>
    <p:extLst>
      <p:ext uri="{BB962C8B-B14F-4D97-AF65-F5344CB8AC3E}">
        <p14:creationId xmlns:p14="http://schemas.microsoft.com/office/powerpoint/2010/main" val="173057096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EDF 4.1 hud">
            <a:extLst>
              <a:ext uri="{FF2B5EF4-FFF2-40B4-BE49-F238E27FC236}">
                <a16:creationId xmlns:a16="http://schemas.microsoft.com/office/drawing/2014/main" id="{3EE74BCD-2F23-48EA-8CF3-18F14DFC39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373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5CD27-C6FF-417F-B995-5D27D3C68950}"/>
              </a:ext>
            </a:extLst>
          </p:cNvPr>
          <p:cNvSpPr>
            <a:spLocks noGrp="1"/>
          </p:cNvSpPr>
          <p:nvPr>
            <p:ph type="title"/>
          </p:nvPr>
        </p:nvSpPr>
        <p:spPr>
          <a:xfrm>
            <a:off x="337031" y="176462"/>
            <a:ext cx="10515600" cy="1325563"/>
          </a:xfrm>
        </p:spPr>
        <p:txBody>
          <a:bodyPr/>
          <a:lstStyle/>
          <a:p>
            <a:pPr algn="ctr"/>
            <a:r>
              <a:rPr lang="en-US" dirty="0"/>
              <a:t>Bugs?</a:t>
            </a:r>
          </a:p>
        </p:txBody>
      </p:sp>
      <p:pic>
        <p:nvPicPr>
          <p:cNvPr id="8194" name="Picture 2" descr="Image result for EDF 4.1 ant">
            <a:extLst>
              <a:ext uri="{FF2B5EF4-FFF2-40B4-BE49-F238E27FC236}">
                <a16:creationId xmlns:a16="http://schemas.microsoft.com/office/drawing/2014/main" id="{24620C38-830B-4CA1-8D31-AF7EE54F6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9953" y="3848986"/>
            <a:ext cx="5699250" cy="432357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EDF 4.1 ant">
            <a:extLst>
              <a:ext uri="{FF2B5EF4-FFF2-40B4-BE49-F238E27FC236}">
                <a16:creationId xmlns:a16="http://schemas.microsoft.com/office/drawing/2014/main" id="{A120C628-56AB-4DE9-B2A4-CD4499A217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285744" flipH="1">
            <a:off x="-1164259" y="769265"/>
            <a:ext cx="5007255" cy="328996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EDF 4.1 retiarius">
            <a:extLst>
              <a:ext uri="{FF2B5EF4-FFF2-40B4-BE49-F238E27FC236}">
                <a16:creationId xmlns:a16="http://schemas.microsoft.com/office/drawing/2014/main" id="{2713E941-CBB3-4C35-8252-EC2367B5B4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823431" y="-235686"/>
            <a:ext cx="6924675" cy="3876675"/>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Image result for EDF 4.1 ant">
            <a:extLst>
              <a:ext uri="{FF2B5EF4-FFF2-40B4-BE49-F238E27FC236}">
                <a16:creationId xmlns:a16="http://schemas.microsoft.com/office/drawing/2014/main" id="{B745DF3D-6DC0-46A2-BA2D-B942EB3AD5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29160">
            <a:off x="1101212" y="2824383"/>
            <a:ext cx="5734050" cy="541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50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wipe(down)">
                                      <p:cBhvr>
                                        <p:cTn id="7" dur="290">
                                          <p:stCondLst>
                                            <p:cond delay="0"/>
                                          </p:stCondLst>
                                        </p:cTn>
                                        <p:tgtEl>
                                          <p:spTgt spid="8196"/>
                                        </p:tgtEl>
                                      </p:cBhvr>
                                    </p:animEffect>
                                    <p:anim calcmode="lin" valueType="num">
                                      <p:cBhvr>
                                        <p:cTn id="8" dur="911" tmFilter="0,0; 0.14,0.36; 0.43,0.73; 0.71,0.91; 1.0,1.0">
                                          <p:stCondLst>
                                            <p:cond delay="0"/>
                                          </p:stCondLst>
                                        </p:cTn>
                                        <p:tgtEl>
                                          <p:spTgt spid="819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819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819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819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8196"/>
                                        </p:tgtEl>
                                        <p:attrNameLst>
                                          <p:attrName>ppt_y</p:attrName>
                                        </p:attrNameLst>
                                      </p:cBhvr>
                                      <p:tavLst>
                                        <p:tav tm="0" fmla="#ppt_y-sin(pi*$)/81">
                                          <p:val>
                                            <p:fltVal val="0"/>
                                          </p:val>
                                        </p:tav>
                                        <p:tav tm="100000">
                                          <p:val>
                                            <p:fltVal val="1"/>
                                          </p:val>
                                        </p:tav>
                                      </p:tavLst>
                                    </p:anim>
                                    <p:animScale>
                                      <p:cBhvr>
                                        <p:cTn id="13" dur="13">
                                          <p:stCondLst>
                                            <p:cond delay="325"/>
                                          </p:stCondLst>
                                        </p:cTn>
                                        <p:tgtEl>
                                          <p:spTgt spid="8196"/>
                                        </p:tgtEl>
                                      </p:cBhvr>
                                      <p:to x="100000" y="60000"/>
                                    </p:animScale>
                                    <p:animScale>
                                      <p:cBhvr>
                                        <p:cTn id="14" dur="83" decel="50000">
                                          <p:stCondLst>
                                            <p:cond delay="338"/>
                                          </p:stCondLst>
                                        </p:cTn>
                                        <p:tgtEl>
                                          <p:spTgt spid="8196"/>
                                        </p:tgtEl>
                                      </p:cBhvr>
                                      <p:to x="100000" y="100000"/>
                                    </p:animScale>
                                    <p:animScale>
                                      <p:cBhvr>
                                        <p:cTn id="15" dur="13">
                                          <p:stCondLst>
                                            <p:cond delay="656"/>
                                          </p:stCondLst>
                                        </p:cTn>
                                        <p:tgtEl>
                                          <p:spTgt spid="8196"/>
                                        </p:tgtEl>
                                      </p:cBhvr>
                                      <p:to x="100000" y="80000"/>
                                    </p:animScale>
                                    <p:animScale>
                                      <p:cBhvr>
                                        <p:cTn id="16" dur="83" decel="50000">
                                          <p:stCondLst>
                                            <p:cond delay="669"/>
                                          </p:stCondLst>
                                        </p:cTn>
                                        <p:tgtEl>
                                          <p:spTgt spid="8196"/>
                                        </p:tgtEl>
                                      </p:cBhvr>
                                      <p:to x="100000" y="100000"/>
                                    </p:animScale>
                                    <p:animScale>
                                      <p:cBhvr>
                                        <p:cTn id="17" dur="13">
                                          <p:stCondLst>
                                            <p:cond delay="821"/>
                                          </p:stCondLst>
                                        </p:cTn>
                                        <p:tgtEl>
                                          <p:spTgt spid="8196"/>
                                        </p:tgtEl>
                                      </p:cBhvr>
                                      <p:to x="100000" y="90000"/>
                                    </p:animScale>
                                    <p:animScale>
                                      <p:cBhvr>
                                        <p:cTn id="18" dur="83" decel="50000">
                                          <p:stCondLst>
                                            <p:cond delay="834"/>
                                          </p:stCondLst>
                                        </p:cTn>
                                        <p:tgtEl>
                                          <p:spTgt spid="8196"/>
                                        </p:tgtEl>
                                      </p:cBhvr>
                                      <p:to x="100000" y="100000"/>
                                    </p:animScale>
                                    <p:animScale>
                                      <p:cBhvr>
                                        <p:cTn id="19" dur="13">
                                          <p:stCondLst>
                                            <p:cond delay="904"/>
                                          </p:stCondLst>
                                        </p:cTn>
                                        <p:tgtEl>
                                          <p:spTgt spid="8196"/>
                                        </p:tgtEl>
                                      </p:cBhvr>
                                      <p:to x="100000" y="95000"/>
                                    </p:animScale>
                                    <p:animScale>
                                      <p:cBhvr>
                                        <p:cTn id="20" dur="83" decel="50000">
                                          <p:stCondLst>
                                            <p:cond delay="917"/>
                                          </p:stCondLst>
                                        </p:cTn>
                                        <p:tgtEl>
                                          <p:spTgt spid="8196"/>
                                        </p:tgtEl>
                                      </p:cBhvr>
                                      <p:to x="100000" y="100000"/>
                                    </p:animScale>
                                  </p:childTnLst>
                                </p:cTn>
                              </p:par>
                              <p:par>
                                <p:cTn id="21" presetID="2" presetClass="entr" presetSubtype="2" fill="hold" nodeType="withEffect">
                                  <p:stCondLst>
                                    <p:cond delay="0"/>
                                  </p:stCondLst>
                                  <p:childTnLst>
                                    <p:set>
                                      <p:cBhvr>
                                        <p:cTn id="22" dur="1" fill="hold">
                                          <p:stCondLst>
                                            <p:cond delay="0"/>
                                          </p:stCondLst>
                                        </p:cTn>
                                        <p:tgtEl>
                                          <p:spTgt spid="8198"/>
                                        </p:tgtEl>
                                        <p:attrNameLst>
                                          <p:attrName>style.visibility</p:attrName>
                                        </p:attrNameLst>
                                      </p:cBhvr>
                                      <p:to>
                                        <p:strVal val="visible"/>
                                      </p:to>
                                    </p:set>
                                    <p:anim calcmode="lin" valueType="num">
                                      <p:cBhvr additive="base">
                                        <p:cTn id="23" dur="500" fill="hold"/>
                                        <p:tgtEl>
                                          <p:spTgt spid="8198"/>
                                        </p:tgtEl>
                                        <p:attrNameLst>
                                          <p:attrName>ppt_x</p:attrName>
                                        </p:attrNameLst>
                                      </p:cBhvr>
                                      <p:tavLst>
                                        <p:tav tm="0">
                                          <p:val>
                                            <p:strVal val="1+#ppt_w/2"/>
                                          </p:val>
                                        </p:tav>
                                        <p:tav tm="100000">
                                          <p:val>
                                            <p:strVal val="#ppt_x"/>
                                          </p:val>
                                        </p:tav>
                                      </p:tavLst>
                                    </p:anim>
                                    <p:anim calcmode="lin" valueType="num">
                                      <p:cBhvr additive="base">
                                        <p:cTn id="24" dur="500" fill="hold"/>
                                        <p:tgtEl>
                                          <p:spTgt spid="8198"/>
                                        </p:tgtEl>
                                        <p:attrNameLst>
                                          <p:attrName>ppt_y</p:attrName>
                                        </p:attrNameLst>
                                      </p:cBhvr>
                                      <p:tavLst>
                                        <p:tav tm="0">
                                          <p:val>
                                            <p:strVal val="#ppt_y"/>
                                          </p:val>
                                        </p:tav>
                                        <p:tav tm="100000">
                                          <p:val>
                                            <p:strVal val="#ppt_y"/>
                                          </p:val>
                                        </p:tav>
                                      </p:tavLst>
                                    </p:anim>
                                  </p:childTnLst>
                                </p:cTn>
                              </p:par>
                              <p:par>
                                <p:cTn id="25" presetID="31" presetClass="entr" presetSubtype="0" fill="hold" nodeType="withEffect">
                                  <p:stCondLst>
                                    <p:cond delay="0"/>
                                  </p:stCondLst>
                                  <p:childTnLst>
                                    <p:set>
                                      <p:cBhvr>
                                        <p:cTn id="26" dur="1" fill="hold">
                                          <p:stCondLst>
                                            <p:cond delay="0"/>
                                          </p:stCondLst>
                                        </p:cTn>
                                        <p:tgtEl>
                                          <p:spTgt spid="8200"/>
                                        </p:tgtEl>
                                        <p:attrNameLst>
                                          <p:attrName>style.visibility</p:attrName>
                                        </p:attrNameLst>
                                      </p:cBhvr>
                                      <p:to>
                                        <p:strVal val="visible"/>
                                      </p:to>
                                    </p:set>
                                    <p:anim calcmode="lin" valueType="num">
                                      <p:cBhvr>
                                        <p:cTn id="27" dur="1000" fill="hold"/>
                                        <p:tgtEl>
                                          <p:spTgt spid="8200"/>
                                        </p:tgtEl>
                                        <p:attrNameLst>
                                          <p:attrName>ppt_w</p:attrName>
                                        </p:attrNameLst>
                                      </p:cBhvr>
                                      <p:tavLst>
                                        <p:tav tm="0">
                                          <p:val>
                                            <p:fltVal val="0"/>
                                          </p:val>
                                        </p:tav>
                                        <p:tav tm="100000">
                                          <p:val>
                                            <p:strVal val="#ppt_w"/>
                                          </p:val>
                                        </p:tav>
                                      </p:tavLst>
                                    </p:anim>
                                    <p:anim calcmode="lin" valueType="num">
                                      <p:cBhvr>
                                        <p:cTn id="28" dur="1000" fill="hold"/>
                                        <p:tgtEl>
                                          <p:spTgt spid="8200"/>
                                        </p:tgtEl>
                                        <p:attrNameLst>
                                          <p:attrName>ppt_h</p:attrName>
                                        </p:attrNameLst>
                                      </p:cBhvr>
                                      <p:tavLst>
                                        <p:tav tm="0">
                                          <p:val>
                                            <p:fltVal val="0"/>
                                          </p:val>
                                        </p:tav>
                                        <p:tav tm="100000">
                                          <p:val>
                                            <p:strVal val="#ppt_h"/>
                                          </p:val>
                                        </p:tav>
                                      </p:tavLst>
                                    </p:anim>
                                    <p:anim calcmode="lin" valueType="num">
                                      <p:cBhvr>
                                        <p:cTn id="29" dur="1000" fill="hold"/>
                                        <p:tgtEl>
                                          <p:spTgt spid="8200"/>
                                        </p:tgtEl>
                                        <p:attrNameLst>
                                          <p:attrName>style.rotation</p:attrName>
                                        </p:attrNameLst>
                                      </p:cBhvr>
                                      <p:tavLst>
                                        <p:tav tm="0">
                                          <p:val>
                                            <p:fltVal val="90"/>
                                          </p:val>
                                        </p:tav>
                                        <p:tav tm="100000">
                                          <p:val>
                                            <p:fltVal val="0"/>
                                          </p:val>
                                        </p:tav>
                                      </p:tavLst>
                                    </p:anim>
                                    <p:animEffect transition="in" filter="fade">
                                      <p:cBhvr>
                                        <p:cTn id="30" dur="1000"/>
                                        <p:tgtEl>
                                          <p:spTgt spid="8200"/>
                                        </p:tgtEl>
                                      </p:cBhvr>
                                    </p:animEffect>
                                  </p:childTnLst>
                                </p:cTn>
                              </p:par>
                              <p:par>
                                <p:cTn id="31" presetID="53" presetClass="entr" presetSubtype="16" fill="hold" nodeType="withEffect">
                                  <p:stCondLst>
                                    <p:cond delay="0"/>
                                  </p:stCondLst>
                                  <p:childTnLst>
                                    <p:set>
                                      <p:cBhvr>
                                        <p:cTn id="32" dur="1" fill="hold">
                                          <p:stCondLst>
                                            <p:cond delay="0"/>
                                          </p:stCondLst>
                                        </p:cTn>
                                        <p:tgtEl>
                                          <p:spTgt spid="8194"/>
                                        </p:tgtEl>
                                        <p:attrNameLst>
                                          <p:attrName>style.visibility</p:attrName>
                                        </p:attrNameLst>
                                      </p:cBhvr>
                                      <p:to>
                                        <p:strVal val="visible"/>
                                      </p:to>
                                    </p:set>
                                    <p:anim calcmode="lin" valueType="num">
                                      <p:cBhvr>
                                        <p:cTn id="33" dur="500" fill="hold"/>
                                        <p:tgtEl>
                                          <p:spTgt spid="8194"/>
                                        </p:tgtEl>
                                        <p:attrNameLst>
                                          <p:attrName>ppt_w</p:attrName>
                                        </p:attrNameLst>
                                      </p:cBhvr>
                                      <p:tavLst>
                                        <p:tav tm="0">
                                          <p:val>
                                            <p:fltVal val="0"/>
                                          </p:val>
                                        </p:tav>
                                        <p:tav tm="100000">
                                          <p:val>
                                            <p:strVal val="#ppt_w"/>
                                          </p:val>
                                        </p:tav>
                                      </p:tavLst>
                                    </p:anim>
                                    <p:anim calcmode="lin" valueType="num">
                                      <p:cBhvr>
                                        <p:cTn id="34" dur="500" fill="hold"/>
                                        <p:tgtEl>
                                          <p:spTgt spid="8194"/>
                                        </p:tgtEl>
                                        <p:attrNameLst>
                                          <p:attrName>ppt_h</p:attrName>
                                        </p:attrNameLst>
                                      </p:cBhvr>
                                      <p:tavLst>
                                        <p:tav tm="0">
                                          <p:val>
                                            <p:fltVal val="0"/>
                                          </p:val>
                                        </p:tav>
                                        <p:tav tm="100000">
                                          <p:val>
                                            <p:strVal val="#ppt_h"/>
                                          </p:val>
                                        </p:tav>
                                      </p:tavLst>
                                    </p:anim>
                                    <p:animEffect transition="in" filter="fade">
                                      <p:cBhvr>
                                        <p:cTn id="35"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C1A17-FDFE-42EE-9446-6993024CE9FA}"/>
              </a:ext>
            </a:extLst>
          </p:cNvPr>
          <p:cNvSpPr>
            <a:spLocks noGrp="1"/>
          </p:cNvSpPr>
          <p:nvPr>
            <p:ph type="title"/>
          </p:nvPr>
        </p:nvSpPr>
        <p:spPr/>
        <p:txBody>
          <a:bodyPr/>
          <a:lstStyle/>
          <a:p>
            <a:r>
              <a:rPr lang="en-US" dirty="0"/>
              <a:t>Actual bugs</a:t>
            </a:r>
          </a:p>
        </p:txBody>
      </p:sp>
      <p:sp>
        <p:nvSpPr>
          <p:cNvPr id="3" name="Content Placeholder 2">
            <a:extLst>
              <a:ext uri="{FF2B5EF4-FFF2-40B4-BE49-F238E27FC236}">
                <a16:creationId xmlns:a16="http://schemas.microsoft.com/office/drawing/2014/main" id="{D77C2F97-4C1C-48C2-9329-CAFD68E4E072}"/>
              </a:ext>
            </a:extLst>
          </p:cNvPr>
          <p:cNvSpPr>
            <a:spLocks noGrp="1"/>
          </p:cNvSpPr>
          <p:nvPr>
            <p:ph idx="1"/>
          </p:nvPr>
        </p:nvSpPr>
        <p:spPr/>
        <p:txBody>
          <a:bodyPr/>
          <a:lstStyle/>
          <a:p>
            <a:r>
              <a:rPr lang="en-US" dirty="0"/>
              <a:t>Strange player ragdoll behavior that sometimes causes you to be flung across the galaxy.</a:t>
            </a:r>
          </a:p>
          <a:p>
            <a:r>
              <a:rPr lang="en-US" dirty="0"/>
              <a:t>Not much else.</a:t>
            </a:r>
          </a:p>
        </p:txBody>
      </p:sp>
    </p:spTree>
    <p:extLst>
      <p:ext uri="{BB962C8B-B14F-4D97-AF65-F5344CB8AC3E}">
        <p14:creationId xmlns:p14="http://schemas.microsoft.com/office/powerpoint/2010/main" val="1122881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EEA8F-BB2A-42F9-A758-8E450F0D9A8A}"/>
              </a:ext>
            </a:extLst>
          </p:cNvPr>
          <p:cNvSpPr>
            <a:spLocks noGrp="1"/>
          </p:cNvSpPr>
          <p:nvPr>
            <p:ph type="title"/>
          </p:nvPr>
        </p:nvSpPr>
        <p:spPr/>
        <p:txBody>
          <a:bodyPr/>
          <a:lstStyle/>
          <a:p>
            <a:r>
              <a:rPr lang="en-US" dirty="0"/>
              <a:t>Review - positives</a:t>
            </a:r>
          </a:p>
        </p:txBody>
      </p:sp>
      <p:sp>
        <p:nvSpPr>
          <p:cNvPr id="3" name="Content Placeholder 2">
            <a:extLst>
              <a:ext uri="{FF2B5EF4-FFF2-40B4-BE49-F238E27FC236}">
                <a16:creationId xmlns:a16="http://schemas.microsoft.com/office/drawing/2014/main" id="{C3C976FC-F675-4299-A44B-36E0AD0AD439}"/>
              </a:ext>
            </a:extLst>
          </p:cNvPr>
          <p:cNvSpPr>
            <a:spLocks noGrp="1"/>
          </p:cNvSpPr>
          <p:nvPr>
            <p:ph idx="1"/>
          </p:nvPr>
        </p:nvSpPr>
        <p:spPr>
          <a:xfrm>
            <a:off x="838200" y="1513661"/>
            <a:ext cx="10515600" cy="5461297"/>
          </a:xfrm>
        </p:spPr>
        <p:txBody>
          <a:bodyPr>
            <a:normAutofit fontScale="77500" lnSpcReduction="20000"/>
          </a:bodyPr>
          <a:lstStyle/>
          <a:p>
            <a:r>
              <a:rPr lang="en-US" dirty="0"/>
              <a:t>Ridiculous amount of weapons to try out, missions to do, etc. </a:t>
            </a:r>
          </a:p>
          <a:p>
            <a:r>
              <a:rPr lang="en-US" dirty="0"/>
              <a:t>Difficulty ramps pretty well, with a few really hard missions here and there to surprise you. </a:t>
            </a:r>
          </a:p>
          <a:p>
            <a:r>
              <a:rPr lang="en-US" dirty="0"/>
              <a:t>New enemy types are foreshadowed in </a:t>
            </a:r>
            <a:r>
              <a:rPr lang="en-US" dirty="0" err="1"/>
              <a:t>npc</a:t>
            </a:r>
            <a:r>
              <a:rPr lang="en-US" dirty="0"/>
              <a:t> dialogue and introduced at regular intervals throughout the campaign.</a:t>
            </a:r>
          </a:p>
          <a:p>
            <a:r>
              <a:rPr lang="en-US" dirty="0"/>
              <a:t>Many ways to communicate with your team, whether it is voice-chat, text shortcuts (many are voiced by the character), or directly typing.</a:t>
            </a:r>
          </a:p>
          <a:p>
            <a:r>
              <a:rPr lang="en-US" dirty="0"/>
              <a:t>Online co-op is very satisfying and will have you yelling </a:t>
            </a:r>
            <a:r>
              <a:rPr lang="en-US" dirty="0">
                <a:solidFill>
                  <a:schemeClr val="accent4">
                    <a:lumMod val="60000"/>
                    <a:lumOff val="40000"/>
                  </a:schemeClr>
                </a:solidFill>
              </a:rPr>
              <a:t>EDF</a:t>
            </a:r>
            <a:r>
              <a:rPr lang="en-US" dirty="0"/>
              <a:t> after about an hour or two. </a:t>
            </a:r>
          </a:p>
          <a:p>
            <a:r>
              <a:rPr lang="en-US" dirty="0" err="1"/>
              <a:t>Splitscreen</a:t>
            </a:r>
            <a:r>
              <a:rPr lang="en-US" dirty="0"/>
              <a:t> local co-op is supported which is a plus.</a:t>
            </a:r>
          </a:p>
          <a:p>
            <a:r>
              <a:rPr lang="en-US" dirty="0" err="1"/>
              <a:t>Npcs</a:t>
            </a:r>
            <a:r>
              <a:rPr lang="en-US" dirty="0"/>
              <a:t> can respond to your communication shortcuts in a semi-random way that is pretty humorous.</a:t>
            </a:r>
          </a:p>
          <a:p>
            <a:r>
              <a:rPr lang="en-US" dirty="0"/>
              <a:t>Very accurate hitboxes.</a:t>
            </a:r>
          </a:p>
          <a:p>
            <a:r>
              <a:rPr lang="en-US" dirty="0"/>
              <a:t>Sense of scale that games don’t typically use. You can be fighting things in this game thousands of times larger than you at times, which is really neat to see.</a:t>
            </a:r>
          </a:p>
          <a:p>
            <a:r>
              <a:rPr lang="en-US" dirty="0"/>
              <a:t>Destructible buildings</a:t>
            </a:r>
            <a:br>
              <a:rPr lang="en-US" dirty="0"/>
            </a:br>
            <a:endParaRPr lang="en-US" dirty="0"/>
          </a:p>
        </p:txBody>
      </p:sp>
    </p:spTree>
    <p:extLst>
      <p:ext uri="{BB962C8B-B14F-4D97-AF65-F5344CB8AC3E}">
        <p14:creationId xmlns:p14="http://schemas.microsoft.com/office/powerpoint/2010/main" val="3548832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EEA8F-BB2A-42F9-A758-8E450F0D9A8A}"/>
              </a:ext>
            </a:extLst>
          </p:cNvPr>
          <p:cNvSpPr>
            <a:spLocks noGrp="1"/>
          </p:cNvSpPr>
          <p:nvPr>
            <p:ph type="title"/>
          </p:nvPr>
        </p:nvSpPr>
        <p:spPr/>
        <p:txBody>
          <a:bodyPr/>
          <a:lstStyle/>
          <a:p>
            <a:r>
              <a:rPr lang="en-US" dirty="0"/>
              <a:t>Review - negatives</a:t>
            </a:r>
          </a:p>
        </p:txBody>
      </p:sp>
      <p:sp>
        <p:nvSpPr>
          <p:cNvPr id="3" name="Content Placeholder 2">
            <a:extLst>
              <a:ext uri="{FF2B5EF4-FFF2-40B4-BE49-F238E27FC236}">
                <a16:creationId xmlns:a16="http://schemas.microsoft.com/office/drawing/2014/main" id="{C3C976FC-F675-4299-A44B-36E0AD0AD439}"/>
              </a:ext>
            </a:extLst>
          </p:cNvPr>
          <p:cNvSpPr>
            <a:spLocks noGrp="1"/>
          </p:cNvSpPr>
          <p:nvPr>
            <p:ph idx="1"/>
          </p:nvPr>
        </p:nvSpPr>
        <p:spPr>
          <a:xfrm>
            <a:off x="838200" y="1736946"/>
            <a:ext cx="10515600" cy="4755929"/>
          </a:xfrm>
        </p:spPr>
        <p:txBody>
          <a:bodyPr>
            <a:normAutofit/>
          </a:bodyPr>
          <a:lstStyle/>
          <a:p>
            <a:r>
              <a:rPr lang="en-US" dirty="0"/>
              <a:t>Art is rather basic and last-gen (even when the game first came out).</a:t>
            </a:r>
          </a:p>
          <a:p>
            <a:r>
              <a:rPr lang="en-US" dirty="0"/>
              <a:t>You can select any difficulty at any time, but is balanced for players to play through them in succession so they can build up their max health (they don’t tell you this).</a:t>
            </a:r>
          </a:p>
          <a:p>
            <a:r>
              <a:rPr lang="en-US" dirty="0"/>
              <a:t>Cheesy dialogue and setting (some people don’t like this).</a:t>
            </a:r>
          </a:p>
          <a:p>
            <a:r>
              <a:rPr lang="en-US" dirty="0"/>
              <a:t>Some weapons suck so bad that they usually end up killing you (pretty funny though).</a:t>
            </a:r>
          </a:p>
          <a:p>
            <a:r>
              <a:rPr lang="en-US" dirty="0"/>
              <a:t>Dragons are not insects, no matter how many times story dialogue asserts that they are.</a:t>
            </a:r>
            <a:br>
              <a:rPr lang="en-US" dirty="0"/>
            </a:br>
            <a:endParaRPr lang="en-US" dirty="0"/>
          </a:p>
        </p:txBody>
      </p:sp>
    </p:spTree>
    <p:extLst>
      <p:ext uri="{BB962C8B-B14F-4D97-AF65-F5344CB8AC3E}">
        <p14:creationId xmlns:p14="http://schemas.microsoft.com/office/powerpoint/2010/main" val="2782794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E25A5-4F12-41D4-8272-845340445AA3}"/>
              </a:ext>
            </a:extLst>
          </p:cNvPr>
          <p:cNvSpPr>
            <a:spLocks noGrp="1"/>
          </p:cNvSpPr>
          <p:nvPr>
            <p:ph type="title"/>
          </p:nvPr>
        </p:nvSpPr>
        <p:spPr/>
        <p:txBody>
          <a:bodyPr/>
          <a:lstStyle/>
          <a:p>
            <a:r>
              <a:rPr lang="en-US" dirty="0"/>
              <a:t>Who is it for?</a:t>
            </a:r>
          </a:p>
        </p:txBody>
      </p:sp>
      <p:sp>
        <p:nvSpPr>
          <p:cNvPr id="3" name="Content Placeholder 2">
            <a:extLst>
              <a:ext uri="{FF2B5EF4-FFF2-40B4-BE49-F238E27FC236}">
                <a16:creationId xmlns:a16="http://schemas.microsoft.com/office/drawing/2014/main" id="{81777C9C-FC0C-415F-B1CC-2A16FEEEF5AE}"/>
              </a:ext>
            </a:extLst>
          </p:cNvPr>
          <p:cNvSpPr>
            <a:spLocks noGrp="1"/>
          </p:cNvSpPr>
          <p:nvPr>
            <p:ph idx="1"/>
          </p:nvPr>
        </p:nvSpPr>
        <p:spPr/>
        <p:txBody>
          <a:bodyPr/>
          <a:lstStyle/>
          <a:p>
            <a:pPr marL="0" indent="0">
              <a:buNone/>
            </a:pPr>
            <a:r>
              <a:rPr lang="en-US" dirty="0"/>
              <a:t>ESRB rates it at mature, as the word “shit” appears a couple time in dialogue, accompanied with “realistic gunfire”.</a:t>
            </a:r>
            <a:br>
              <a:rPr lang="en-US" dirty="0"/>
            </a:br>
            <a:br>
              <a:rPr lang="en-US" dirty="0"/>
            </a:br>
            <a:r>
              <a:rPr lang="en-US" dirty="0"/>
              <a:t>Honestly, I think this is appropriate for people 12+, as the game is rather cartoonish. Younger children might get frustrated with the later missions though. </a:t>
            </a:r>
            <a:br>
              <a:rPr lang="en-US" dirty="0"/>
            </a:br>
            <a:r>
              <a:rPr lang="en-US" dirty="0"/>
              <a:t>Personally I find the game very enjoyable even at my age.</a:t>
            </a:r>
          </a:p>
        </p:txBody>
      </p:sp>
    </p:spTree>
    <p:extLst>
      <p:ext uri="{BB962C8B-B14F-4D97-AF65-F5344CB8AC3E}">
        <p14:creationId xmlns:p14="http://schemas.microsoft.com/office/powerpoint/2010/main" val="2422603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3148F-9A9F-474B-A52D-4680D2415B98}"/>
              </a:ext>
            </a:extLst>
          </p:cNvPr>
          <p:cNvSpPr>
            <a:spLocks noGrp="1"/>
          </p:cNvSpPr>
          <p:nvPr>
            <p:ph type="title"/>
          </p:nvPr>
        </p:nvSpPr>
        <p:spPr/>
        <p:txBody>
          <a:bodyPr/>
          <a:lstStyle/>
          <a:p>
            <a:r>
              <a:rPr lang="en-US" dirty="0"/>
              <a:t>Related games and ways to improve.</a:t>
            </a:r>
          </a:p>
        </p:txBody>
      </p:sp>
      <p:sp>
        <p:nvSpPr>
          <p:cNvPr id="3" name="Content Placeholder 2">
            <a:extLst>
              <a:ext uri="{FF2B5EF4-FFF2-40B4-BE49-F238E27FC236}">
                <a16:creationId xmlns:a16="http://schemas.microsoft.com/office/drawing/2014/main" id="{E2B220CB-0BBB-4253-8887-F07E1CDEB03C}"/>
              </a:ext>
            </a:extLst>
          </p:cNvPr>
          <p:cNvSpPr>
            <a:spLocks noGrp="1"/>
          </p:cNvSpPr>
          <p:nvPr>
            <p:ph idx="1"/>
          </p:nvPr>
        </p:nvSpPr>
        <p:spPr/>
        <p:txBody>
          <a:bodyPr>
            <a:normAutofit fontScale="92500" lnSpcReduction="10000"/>
          </a:bodyPr>
          <a:lstStyle/>
          <a:p>
            <a:pPr marL="0" indent="0">
              <a:buNone/>
            </a:pPr>
            <a:r>
              <a:rPr lang="en-US" dirty="0"/>
              <a:t>EDF is a series, but this one is hands down the best one released in the west at the moment. </a:t>
            </a:r>
            <a:br>
              <a:rPr lang="en-US" dirty="0"/>
            </a:br>
            <a:r>
              <a:rPr lang="en-US" dirty="0"/>
              <a:t>I haven’t played any other games that can replace the feeling of EDF.</a:t>
            </a:r>
          </a:p>
          <a:p>
            <a:pPr marL="0" indent="0">
              <a:buNone/>
            </a:pPr>
            <a:endParaRPr lang="en-US" dirty="0"/>
          </a:p>
          <a:p>
            <a:pPr marL="0" indent="0">
              <a:buNone/>
            </a:pPr>
            <a:r>
              <a:rPr lang="en-US" dirty="0"/>
              <a:t>The game would benefit from better controls on certain vehicles like the grape APC, and the motorcycle which can’t even make a turn without flipping over. </a:t>
            </a:r>
            <a:br>
              <a:rPr lang="en-US" dirty="0"/>
            </a:br>
            <a:r>
              <a:rPr lang="en-US" dirty="0"/>
              <a:t>The game would also benefit from making more map variants, as throughout the game you can recognize old areas reused, and all of them currently look like Japan despite being supposedly around the world.</a:t>
            </a:r>
            <a:br>
              <a:rPr lang="en-US" dirty="0"/>
            </a:br>
            <a:r>
              <a:rPr lang="en-US" dirty="0"/>
              <a:t>Also, it cheapens the experience to play online with someone that has 10x your health, so lowering the max armor for each mission would be ideal.</a:t>
            </a:r>
          </a:p>
        </p:txBody>
      </p:sp>
    </p:spTree>
    <p:extLst>
      <p:ext uri="{BB962C8B-B14F-4D97-AF65-F5344CB8AC3E}">
        <p14:creationId xmlns:p14="http://schemas.microsoft.com/office/powerpoint/2010/main" val="1011951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231CD-DDCC-4706-BBAA-6605F584093E}"/>
              </a:ext>
            </a:extLst>
          </p:cNvPr>
          <p:cNvSpPr>
            <a:spLocks noGrp="1"/>
          </p:cNvSpPr>
          <p:nvPr>
            <p:ph type="title"/>
          </p:nvPr>
        </p:nvSpPr>
        <p:spPr/>
        <p:txBody>
          <a:bodyPr/>
          <a:lstStyle/>
          <a:p>
            <a:r>
              <a:rPr lang="en-US" dirty="0"/>
              <a:t>Final rating</a:t>
            </a:r>
          </a:p>
        </p:txBody>
      </p:sp>
      <p:pic>
        <p:nvPicPr>
          <p:cNvPr id="5" name="Content Placeholder 4">
            <a:extLst>
              <a:ext uri="{FF2B5EF4-FFF2-40B4-BE49-F238E27FC236}">
                <a16:creationId xmlns:a16="http://schemas.microsoft.com/office/drawing/2014/main" id="{196B1776-1550-49E9-B560-D85F2819B3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3149" y="2254010"/>
            <a:ext cx="2590800" cy="3048000"/>
          </a:xfrm>
        </p:spPr>
      </p:pic>
      <p:pic>
        <p:nvPicPr>
          <p:cNvPr id="6" name="Content Placeholder 4">
            <a:extLst>
              <a:ext uri="{FF2B5EF4-FFF2-40B4-BE49-F238E27FC236}">
                <a16:creationId xmlns:a16="http://schemas.microsoft.com/office/drawing/2014/main" id="{61FDEC51-4A39-490D-A161-D4840EFDB0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7149" y="2254010"/>
            <a:ext cx="2590800" cy="3048000"/>
          </a:xfrm>
          <a:prstGeom prst="rect">
            <a:avLst/>
          </a:prstGeom>
        </p:spPr>
      </p:pic>
      <p:pic>
        <p:nvPicPr>
          <p:cNvPr id="7" name="Content Placeholder 4">
            <a:extLst>
              <a:ext uri="{FF2B5EF4-FFF2-40B4-BE49-F238E27FC236}">
                <a16:creationId xmlns:a16="http://schemas.microsoft.com/office/drawing/2014/main" id="{CA0CA1D3-716B-448E-9385-EA89FA7F0A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3172" y="2254010"/>
            <a:ext cx="2590800" cy="3048000"/>
          </a:xfrm>
          <a:prstGeom prst="rect">
            <a:avLst/>
          </a:prstGeom>
        </p:spPr>
      </p:pic>
      <p:pic>
        <p:nvPicPr>
          <p:cNvPr id="8" name="Content Placeholder 4">
            <a:extLst>
              <a:ext uri="{FF2B5EF4-FFF2-40B4-BE49-F238E27FC236}">
                <a16:creationId xmlns:a16="http://schemas.microsoft.com/office/drawing/2014/main" id="{C1DAF0B1-467F-462D-84B9-F576F73AF7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7172" y="2254010"/>
            <a:ext cx="2590800" cy="3048000"/>
          </a:xfrm>
          <a:prstGeom prst="rect">
            <a:avLst/>
          </a:prstGeom>
        </p:spPr>
      </p:pic>
      <p:pic>
        <p:nvPicPr>
          <p:cNvPr id="9" name="Content Placeholder 4">
            <a:extLst>
              <a:ext uri="{FF2B5EF4-FFF2-40B4-BE49-F238E27FC236}">
                <a16:creationId xmlns:a16="http://schemas.microsoft.com/office/drawing/2014/main" id="{9549C8D2-DBE9-4809-AFB1-15B3E82CF2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3953" y="2254010"/>
            <a:ext cx="2590800" cy="3048000"/>
          </a:xfrm>
          <a:prstGeom prst="rect">
            <a:avLst/>
          </a:prstGeom>
        </p:spPr>
      </p:pic>
      <p:sp>
        <p:nvSpPr>
          <p:cNvPr id="10" name="Rectangle 9">
            <a:extLst>
              <a:ext uri="{FF2B5EF4-FFF2-40B4-BE49-F238E27FC236}">
                <a16:creationId xmlns:a16="http://schemas.microsoft.com/office/drawing/2014/main" id="{C1B14A1A-E882-485F-959D-66CE3FA4A25D}"/>
              </a:ext>
            </a:extLst>
          </p:cNvPr>
          <p:cNvSpPr/>
          <p:nvPr/>
        </p:nvSpPr>
        <p:spPr>
          <a:xfrm>
            <a:off x="8029353" y="1984560"/>
            <a:ext cx="2456121" cy="3317450"/>
          </a:xfrm>
          <a:prstGeom prst="rect">
            <a:avLst/>
          </a:prstGeom>
          <a:solidFill>
            <a:srgbClr val="111B35"/>
          </a:solidFill>
          <a:ln>
            <a:solidFill>
              <a:srgbClr val="111B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EA7E0A-2C53-4A0B-8B42-39559F7FFBBD}"/>
              </a:ext>
            </a:extLst>
          </p:cNvPr>
          <p:cNvSpPr/>
          <p:nvPr/>
        </p:nvSpPr>
        <p:spPr>
          <a:xfrm>
            <a:off x="977431" y="1728996"/>
            <a:ext cx="9217420" cy="923330"/>
          </a:xfrm>
          <a:prstGeom prst="rect">
            <a:avLst/>
          </a:prstGeom>
          <a:noFill/>
        </p:spPr>
        <p:txBody>
          <a:bodyPr wrap="square" lIns="91440" tIns="45720" rIns="91440" bIns="45720">
            <a:spAutoFit/>
          </a:bodyPr>
          <a:lstStyle/>
          <a:p>
            <a:pPr algn="ctr"/>
            <a:r>
              <a:rPr lang="en-US" sz="5400" b="1" cap="none" spc="0" dirty="0">
                <a:ln/>
                <a:pattFill prst="wdUpDiag">
                  <a:fgClr>
                    <a:srgbClr val="FF3399"/>
                  </a:fgClr>
                  <a:bgClr>
                    <a:schemeClr val="accent1"/>
                  </a:bgClr>
                </a:pattFill>
                <a:effectLst>
                  <a:outerShdw blurRad="38100" dist="19050" dir="2700000" algn="tl" rotWithShape="0">
                    <a:schemeClr val="dk1">
                      <a:lumMod val="50000"/>
                      <a:alpha val="40000"/>
                    </a:schemeClr>
                  </a:outerShdw>
                </a:effectLst>
              </a:rPr>
              <a:t>4.5 </a:t>
            </a:r>
            <a:r>
              <a:rPr lang="en-US" sz="5400" b="1" cap="none" spc="0" dirty="0" err="1">
                <a:ln/>
                <a:pattFill prst="wdUpDiag">
                  <a:fgClr>
                    <a:srgbClr val="FF3399"/>
                  </a:fgClr>
                  <a:bgClr>
                    <a:schemeClr val="accent1"/>
                  </a:bgClr>
                </a:pattFill>
                <a:effectLst>
                  <a:outerShdw blurRad="38100" dist="19050" dir="2700000" algn="tl" rotWithShape="0">
                    <a:schemeClr val="dk1">
                      <a:lumMod val="50000"/>
                      <a:alpha val="40000"/>
                    </a:schemeClr>
                  </a:outerShdw>
                </a:effectLst>
              </a:rPr>
              <a:t>outta</a:t>
            </a:r>
            <a:r>
              <a:rPr lang="en-US" sz="5400" b="1" cap="none" spc="0" dirty="0">
                <a:ln/>
                <a:pattFill prst="wdUpDiag">
                  <a:fgClr>
                    <a:srgbClr val="FF3399"/>
                  </a:fgClr>
                  <a:bgClr>
                    <a:schemeClr val="accent1"/>
                  </a:bgClr>
                </a:pattFill>
                <a:effectLst>
                  <a:outerShdw blurRad="38100" dist="19050" dir="2700000" algn="tl" rotWithShape="0">
                    <a:schemeClr val="dk1">
                      <a:lumMod val="50000"/>
                      <a:alpha val="40000"/>
                    </a:schemeClr>
                  </a:outerShdw>
                </a:effectLst>
              </a:rPr>
              <a:t> 5</a:t>
            </a:r>
          </a:p>
        </p:txBody>
      </p:sp>
      <p:sp>
        <p:nvSpPr>
          <p:cNvPr id="13" name="TextBox 12">
            <a:extLst>
              <a:ext uri="{FF2B5EF4-FFF2-40B4-BE49-F238E27FC236}">
                <a16:creationId xmlns:a16="http://schemas.microsoft.com/office/drawing/2014/main" id="{B3548484-FBD8-456B-92C4-7B54F2677E13}"/>
              </a:ext>
            </a:extLst>
          </p:cNvPr>
          <p:cNvSpPr txBox="1"/>
          <p:nvPr/>
        </p:nvSpPr>
        <p:spPr>
          <a:xfrm>
            <a:off x="485554" y="5827024"/>
            <a:ext cx="2737884" cy="369332"/>
          </a:xfrm>
          <a:prstGeom prst="rect">
            <a:avLst/>
          </a:prstGeom>
          <a:solidFill>
            <a:schemeClr val="bg1"/>
          </a:solidFill>
        </p:spPr>
        <p:txBody>
          <a:bodyPr wrap="square" rtlCol="0">
            <a:spAutoFit/>
          </a:bodyPr>
          <a:lstStyle/>
          <a:p>
            <a:r>
              <a:rPr lang="en-US" i="1" dirty="0"/>
              <a:t>Okay, this is epic.   -IGN</a:t>
            </a:r>
          </a:p>
        </p:txBody>
      </p:sp>
    </p:spTree>
    <p:extLst>
      <p:ext uri="{BB962C8B-B14F-4D97-AF65-F5344CB8AC3E}">
        <p14:creationId xmlns:p14="http://schemas.microsoft.com/office/powerpoint/2010/main" val="550849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F4AB0-7EB7-45E7-8853-B3F40C8E01A9}"/>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81F8AA7A-89EA-480A-AD9F-7ED01A287EB2}"/>
              </a:ext>
            </a:extLst>
          </p:cNvPr>
          <p:cNvSpPr>
            <a:spLocks noGrp="1"/>
          </p:cNvSpPr>
          <p:nvPr>
            <p:ph idx="1"/>
          </p:nvPr>
        </p:nvSpPr>
        <p:spPr/>
        <p:txBody>
          <a:bodyPr>
            <a:normAutofit lnSpcReduction="10000"/>
          </a:bodyPr>
          <a:lstStyle/>
          <a:p>
            <a:pPr marL="0" indent="0">
              <a:buNone/>
            </a:pPr>
            <a:r>
              <a:rPr lang="en-US" dirty="0"/>
              <a:t>EDF 4.1 is fairly unique and offers an experience unlike other third person shooters.  </a:t>
            </a:r>
          </a:p>
          <a:p>
            <a:pPr marL="0" indent="0">
              <a:buNone/>
            </a:pPr>
            <a:r>
              <a:rPr lang="en-US" dirty="0"/>
              <a:t>The amount, variety, and size of enemies makes it fun to kill them.</a:t>
            </a:r>
          </a:p>
          <a:p>
            <a:pPr marL="0" indent="0">
              <a:buNone/>
            </a:pPr>
            <a:r>
              <a:rPr lang="en-US" dirty="0"/>
              <a:t>There are over 800 weapons. </a:t>
            </a:r>
          </a:p>
          <a:p>
            <a:pPr marL="0" indent="0">
              <a:buNone/>
            </a:pPr>
            <a:r>
              <a:rPr lang="en-US" dirty="0"/>
              <a:t>There are four types of characters to play as.</a:t>
            </a:r>
          </a:p>
          <a:p>
            <a:pPr marL="0" indent="0">
              <a:buNone/>
            </a:pPr>
            <a:r>
              <a:rPr lang="en-US" dirty="0"/>
              <a:t>You can blow up entire city blocks to kill a couple ants.</a:t>
            </a:r>
          </a:p>
          <a:p>
            <a:pPr marL="0" indent="0">
              <a:buNone/>
            </a:pPr>
            <a:r>
              <a:rPr lang="en-US" dirty="0"/>
              <a:t>Looks like a bad </a:t>
            </a:r>
            <a:r>
              <a:rPr lang="en-US" dirty="0" err="1"/>
              <a:t>SyFy</a:t>
            </a:r>
            <a:r>
              <a:rPr lang="en-US" dirty="0"/>
              <a:t> movie.</a:t>
            </a:r>
          </a:p>
          <a:p>
            <a:pPr marL="0" indent="0">
              <a:buNone/>
            </a:pPr>
            <a:r>
              <a:rPr lang="en-US" dirty="0"/>
              <a:t>Good co-op game.</a:t>
            </a:r>
          </a:p>
          <a:p>
            <a:pPr marL="0" indent="0">
              <a:buNone/>
            </a:pPr>
            <a:r>
              <a:rPr lang="en-US" dirty="0" err="1"/>
              <a:t>S’alright</a:t>
            </a:r>
            <a:r>
              <a:rPr lang="en-US" dirty="0"/>
              <a:t>.</a:t>
            </a:r>
          </a:p>
        </p:txBody>
      </p:sp>
    </p:spTree>
    <p:extLst>
      <p:ext uri="{BB962C8B-B14F-4D97-AF65-F5344CB8AC3E}">
        <p14:creationId xmlns:p14="http://schemas.microsoft.com/office/powerpoint/2010/main" val="2713970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11B3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012BC-3B80-446F-B569-ACCCF3764913}"/>
              </a:ext>
            </a:extLst>
          </p:cNvPr>
          <p:cNvSpPr>
            <a:spLocks noGrp="1"/>
          </p:cNvSpPr>
          <p:nvPr>
            <p:ph type="title"/>
          </p:nvPr>
        </p:nvSpPr>
        <p:spPr>
          <a:xfrm>
            <a:off x="0" y="-312336"/>
            <a:ext cx="10515600" cy="1325563"/>
          </a:xfrm>
        </p:spPr>
        <p:txBody>
          <a:bodyPr>
            <a:normAutofit/>
          </a:bodyPr>
          <a:lstStyle/>
          <a:p>
            <a:r>
              <a:rPr lang="en-US" sz="2800" dirty="0">
                <a:latin typeface="Arial" panose="020B0604020202020204" pitchFamily="34" charset="0"/>
                <a:ea typeface="Adobe Gothic Std B" panose="020B0800000000000000" pitchFamily="34" charset="-128"/>
                <a:cs typeface="Arial" panose="020B0604020202020204" pitchFamily="34" charset="0"/>
              </a:rPr>
              <a:t>Basic Information</a:t>
            </a:r>
          </a:p>
        </p:txBody>
      </p:sp>
      <p:pic>
        <p:nvPicPr>
          <p:cNvPr id="4" name="Content Placeholder 3">
            <a:extLst>
              <a:ext uri="{FF2B5EF4-FFF2-40B4-BE49-F238E27FC236}">
                <a16:creationId xmlns:a16="http://schemas.microsoft.com/office/drawing/2014/main" id="{D34B1329-0DC6-418E-A2D7-4E783567891C}"/>
              </a:ext>
            </a:extLst>
          </p:cNvPr>
          <p:cNvPicPr>
            <a:picLocks noGrp="1" noChangeAspect="1"/>
          </p:cNvPicPr>
          <p:nvPr>
            <p:ph idx="1"/>
          </p:nvPr>
        </p:nvPicPr>
        <p:blipFill>
          <a:blip r:embed="rId2"/>
          <a:stretch>
            <a:fillRect/>
          </a:stretch>
        </p:blipFill>
        <p:spPr>
          <a:xfrm>
            <a:off x="0" y="3302145"/>
            <a:ext cx="6743659" cy="3205409"/>
          </a:xfrm>
          <a:prstGeom prst="rect">
            <a:avLst/>
          </a:prstGeom>
        </p:spPr>
      </p:pic>
      <p:pic>
        <p:nvPicPr>
          <p:cNvPr id="7" name="Picture 6">
            <a:extLst>
              <a:ext uri="{FF2B5EF4-FFF2-40B4-BE49-F238E27FC236}">
                <a16:creationId xmlns:a16="http://schemas.microsoft.com/office/drawing/2014/main" id="{1DE21338-FCE7-415A-9C67-D3BE374272A3}"/>
              </a:ext>
            </a:extLst>
          </p:cNvPr>
          <p:cNvPicPr>
            <a:picLocks noChangeAspect="1"/>
          </p:cNvPicPr>
          <p:nvPr/>
        </p:nvPicPr>
        <p:blipFill>
          <a:blip r:embed="rId3"/>
          <a:stretch>
            <a:fillRect/>
          </a:stretch>
        </p:blipFill>
        <p:spPr>
          <a:xfrm>
            <a:off x="0" y="2340120"/>
            <a:ext cx="6743659" cy="962025"/>
          </a:xfrm>
          <a:prstGeom prst="rect">
            <a:avLst/>
          </a:prstGeom>
        </p:spPr>
      </p:pic>
      <p:pic>
        <p:nvPicPr>
          <p:cNvPr id="2052" name="Picture 4" descr="Image result for Earth defense force">
            <a:extLst>
              <a:ext uri="{FF2B5EF4-FFF2-40B4-BE49-F238E27FC236}">
                <a16:creationId xmlns:a16="http://schemas.microsoft.com/office/drawing/2014/main" id="{3346B75B-1824-47B9-B6A5-8A7DF64905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1084" y="3867150"/>
            <a:ext cx="2990850" cy="29908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A2B794B-2E65-4CCC-87CB-655895043E5D}"/>
              </a:ext>
            </a:extLst>
          </p:cNvPr>
          <p:cNvSpPr txBox="1"/>
          <p:nvPr/>
        </p:nvSpPr>
        <p:spPr>
          <a:xfrm>
            <a:off x="110836" y="794327"/>
            <a:ext cx="6567055" cy="923330"/>
          </a:xfrm>
          <a:prstGeom prst="rect">
            <a:avLst/>
          </a:prstGeom>
          <a:noFill/>
        </p:spPr>
        <p:txBody>
          <a:bodyPr wrap="square" rtlCol="0">
            <a:spAutoFit/>
          </a:bodyPr>
          <a:lstStyle/>
          <a:p>
            <a:r>
              <a:rPr lang="en-US" dirty="0"/>
              <a:t>NA PS3/Xbox360 release – December 8, 2015</a:t>
            </a:r>
            <a:br>
              <a:rPr lang="en-US" dirty="0"/>
            </a:br>
            <a:r>
              <a:rPr lang="en-US" dirty="0"/>
              <a:t>NA Windows release – July 18, 2016</a:t>
            </a:r>
          </a:p>
          <a:p>
            <a:endParaRPr lang="en-US" dirty="0"/>
          </a:p>
        </p:txBody>
      </p:sp>
      <p:sp>
        <p:nvSpPr>
          <p:cNvPr id="9" name="TextBox 8">
            <a:extLst>
              <a:ext uri="{FF2B5EF4-FFF2-40B4-BE49-F238E27FC236}">
                <a16:creationId xmlns:a16="http://schemas.microsoft.com/office/drawing/2014/main" id="{E919EF1D-518D-427F-A862-E74CE9EFDFE4}"/>
              </a:ext>
            </a:extLst>
          </p:cNvPr>
          <p:cNvSpPr txBox="1"/>
          <p:nvPr/>
        </p:nvSpPr>
        <p:spPr>
          <a:xfrm>
            <a:off x="8442036" y="0"/>
            <a:ext cx="3749964" cy="1477328"/>
          </a:xfrm>
          <a:prstGeom prst="rect">
            <a:avLst/>
          </a:prstGeom>
          <a:solidFill>
            <a:schemeClr val="bg1"/>
          </a:solidFill>
          <a:effectLst>
            <a:softEdge rad="0"/>
          </a:effectLst>
          <a:scene3d>
            <a:camera prst="orthographicFront"/>
            <a:lightRig rig="threePt" dir="t"/>
          </a:scene3d>
          <a:sp3d>
            <a:bevelT w="0" h="0"/>
          </a:sp3d>
        </p:spPr>
        <p:txBody>
          <a:bodyPr wrap="square" rtlCol="0">
            <a:spAutoFit/>
          </a:bodyPr>
          <a:lstStyle/>
          <a:p>
            <a:r>
              <a:rPr lang="en-US" dirty="0"/>
              <a:t>EDF 4.1 is an expanded and improved version of EDF 2025, which originally released in 2013.</a:t>
            </a:r>
            <a:br>
              <a:rPr lang="en-US" dirty="0"/>
            </a:br>
            <a:r>
              <a:rPr lang="en-US" dirty="0"/>
              <a:t>EDF 2025 and 4.1 are the sequel to EDF 2017.</a:t>
            </a:r>
          </a:p>
        </p:txBody>
      </p:sp>
      <p:sp>
        <p:nvSpPr>
          <p:cNvPr id="10" name="TextBox 9">
            <a:extLst>
              <a:ext uri="{FF2B5EF4-FFF2-40B4-BE49-F238E27FC236}">
                <a16:creationId xmlns:a16="http://schemas.microsoft.com/office/drawing/2014/main" id="{585D7C9B-32B7-4612-AF68-EC91B39383AE}"/>
              </a:ext>
            </a:extLst>
          </p:cNvPr>
          <p:cNvSpPr txBox="1"/>
          <p:nvPr/>
        </p:nvSpPr>
        <p:spPr>
          <a:xfrm>
            <a:off x="7369752" y="2497966"/>
            <a:ext cx="3980873" cy="646331"/>
          </a:xfrm>
          <a:prstGeom prst="rect">
            <a:avLst/>
          </a:prstGeom>
          <a:noFill/>
        </p:spPr>
        <p:txBody>
          <a:bodyPr wrap="square" rtlCol="0">
            <a:spAutoFit/>
          </a:bodyPr>
          <a:lstStyle/>
          <a:p>
            <a:r>
              <a:rPr lang="en-US" dirty="0"/>
              <a:t>At its core, EDF is a third person shooter with horde combat.</a:t>
            </a:r>
          </a:p>
        </p:txBody>
      </p:sp>
    </p:spTree>
    <p:extLst>
      <p:ext uri="{BB962C8B-B14F-4D97-AF65-F5344CB8AC3E}">
        <p14:creationId xmlns:p14="http://schemas.microsoft.com/office/powerpoint/2010/main" val="24152717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11B3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BC37-7D8D-4D7D-A6F1-E8B1CB40BCDE}"/>
              </a:ext>
            </a:extLst>
          </p:cNvPr>
          <p:cNvSpPr>
            <a:spLocks noGrp="1"/>
          </p:cNvSpPr>
          <p:nvPr>
            <p:ph type="title"/>
          </p:nvPr>
        </p:nvSpPr>
        <p:spPr>
          <a:xfrm>
            <a:off x="838200" y="365125"/>
            <a:ext cx="10515600" cy="946439"/>
          </a:xfrm>
        </p:spPr>
        <p:txBody>
          <a:bodyPr>
            <a:normAutofit/>
          </a:bodyPr>
          <a:lstStyle/>
          <a:p>
            <a:r>
              <a:rPr lang="en-US" sz="4000" dirty="0"/>
              <a:t>The story so far</a:t>
            </a:r>
          </a:p>
        </p:txBody>
      </p:sp>
      <p:sp>
        <p:nvSpPr>
          <p:cNvPr id="3" name="Content Placeholder 2">
            <a:extLst>
              <a:ext uri="{FF2B5EF4-FFF2-40B4-BE49-F238E27FC236}">
                <a16:creationId xmlns:a16="http://schemas.microsoft.com/office/drawing/2014/main" id="{C98D0A8C-2C8C-40D8-A682-FD98DA00D0F9}"/>
              </a:ext>
            </a:extLst>
          </p:cNvPr>
          <p:cNvSpPr>
            <a:spLocks noGrp="1"/>
          </p:cNvSpPr>
          <p:nvPr>
            <p:ph idx="1"/>
          </p:nvPr>
        </p:nvSpPr>
        <p:spPr>
          <a:xfrm>
            <a:off x="838200" y="1483880"/>
            <a:ext cx="10515600" cy="4351338"/>
          </a:xfrm>
        </p:spPr>
        <p:style>
          <a:lnRef idx="3">
            <a:schemeClr val="lt1"/>
          </a:lnRef>
          <a:fillRef idx="1">
            <a:schemeClr val="dk1"/>
          </a:fillRef>
          <a:effectRef idx="1">
            <a:schemeClr val="dk1"/>
          </a:effectRef>
          <a:fontRef idx="minor">
            <a:schemeClr val="lt1"/>
          </a:fontRef>
        </p:style>
        <p:txBody>
          <a:bodyPr>
            <a:normAutofit/>
          </a:bodyPr>
          <a:lstStyle/>
          <a:p>
            <a:pPr marL="0" indent="0">
              <a:buNone/>
            </a:pPr>
            <a:r>
              <a:rPr lang="en-US" sz="2400" dirty="0"/>
              <a:t>2017:</a:t>
            </a:r>
            <a:br>
              <a:rPr lang="en-US" sz="1800" dirty="0"/>
            </a:br>
            <a:r>
              <a:rPr lang="en-US" sz="1800" dirty="0"/>
              <a:t>	</a:t>
            </a:r>
            <a:br>
              <a:rPr lang="en-US" sz="1800" dirty="0"/>
            </a:br>
            <a:r>
              <a:rPr lang="en-US" sz="1800" dirty="0"/>
              <a:t>           In the year 2013 radio messages intercepted from deep space prove the existence of intelligent alien life. Due to the potential threat posed by beings with greater technology or perhaps physical ability, almost every nation on Earth pools resources together to form a unified military force known as the Earth Defense Force in 2015. In 2017 the world’s fears are realized with aliens (dubbed ravagers from then on) having hundreds of their UFOs hover above every major city on earth, led by a mothership above Tokyo, Japan. When the EDF is mobilized, the ships begin spewing out giant genetically engineered bugs, robots, and cybernetic monstrosities.</a:t>
            </a:r>
            <a:br>
              <a:rPr lang="en-US" sz="1800" dirty="0"/>
            </a:br>
            <a:r>
              <a:rPr lang="en-US" sz="1800" dirty="0"/>
              <a:t>Being unable to fight all the invaders coordinated by the mothership, Storm Team 1 decides to attack the mothership directly ending in it crashing to the ground in a great explosion. </a:t>
            </a:r>
            <a:br>
              <a:rPr lang="en-US" sz="1800" dirty="0"/>
            </a:br>
            <a:r>
              <a:rPr lang="en-US" sz="1800" dirty="0"/>
              <a:t>With the brains of the operation taken out, the remaining alien forces are scattered and disorganized, and eventually completely wiped out near the start of 2018.</a:t>
            </a:r>
            <a:br>
              <a:rPr lang="en-US" sz="1800" dirty="0"/>
            </a:br>
            <a:br>
              <a:rPr lang="en-US" sz="1800" dirty="0"/>
            </a:br>
            <a:br>
              <a:rPr lang="en-US" sz="1800" dirty="0"/>
            </a:br>
            <a:r>
              <a:rPr lang="en-US" sz="2400" dirty="0"/>
              <a:t>or so they thought…</a:t>
            </a:r>
          </a:p>
        </p:txBody>
      </p:sp>
    </p:spTree>
    <p:extLst>
      <p:ext uri="{BB962C8B-B14F-4D97-AF65-F5344CB8AC3E}">
        <p14:creationId xmlns:p14="http://schemas.microsoft.com/office/powerpoint/2010/main" val="3361718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E222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CA6AD-8255-456C-8D35-BFDFC1341D07}"/>
              </a:ext>
            </a:extLst>
          </p:cNvPr>
          <p:cNvSpPr>
            <a:spLocks noGrp="1"/>
          </p:cNvSpPr>
          <p:nvPr>
            <p:ph type="title"/>
          </p:nvPr>
        </p:nvSpPr>
        <p:spPr>
          <a:xfrm>
            <a:off x="838200" y="365126"/>
            <a:ext cx="8111836" cy="927966"/>
          </a:xfrm>
        </p:spPr>
        <p:txBody>
          <a:bodyPr>
            <a:normAutofit/>
          </a:bodyPr>
          <a:lstStyle/>
          <a:p>
            <a:r>
              <a:rPr lang="en-US" sz="3600" dirty="0"/>
              <a:t>Humanity is doomed!</a:t>
            </a:r>
          </a:p>
        </p:txBody>
      </p:sp>
      <p:sp>
        <p:nvSpPr>
          <p:cNvPr id="3" name="Content Placeholder 2">
            <a:extLst>
              <a:ext uri="{FF2B5EF4-FFF2-40B4-BE49-F238E27FC236}">
                <a16:creationId xmlns:a16="http://schemas.microsoft.com/office/drawing/2014/main" id="{1DA11FF6-9C9C-41AB-B95F-275687CDB3EE}"/>
              </a:ext>
            </a:extLst>
          </p:cNvPr>
          <p:cNvSpPr>
            <a:spLocks noGrp="1"/>
          </p:cNvSpPr>
          <p:nvPr>
            <p:ph idx="1"/>
          </p:nvPr>
        </p:nvSpPr>
        <p:spPr>
          <a:xfrm>
            <a:off x="838200" y="1807152"/>
            <a:ext cx="10515600" cy="4351338"/>
          </a:xfrm>
          <a:ln/>
        </p:spPr>
        <p:style>
          <a:lnRef idx="3">
            <a:schemeClr val="lt1"/>
          </a:lnRef>
          <a:fillRef idx="1">
            <a:schemeClr val="dk1"/>
          </a:fillRef>
          <a:effectRef idx="1">
            <a:schemeClr val="dk1"/>
          </a:effectRef>
          <a:fontRef idx="minor">
            <a:schemeClr val="lt1"/>
          </a:fontRef>
        </p:style>
        <p:txBody>
          <a:bodyPr/>
          <a:lstStyle/>
          <a:p>
            <a:pPr marL="0" indent="0">
              <a:buNone/>
            </a:pPr>
            <a:r>
              <a:rPr lang="en-US" sz="2000" dirty="0"/>
              <a:t>2025:</a:t>
            </a:r>
            <a:r>
              <a:rPr lang="en-US" dirty="0"/>
              <a:t>   </a:t>
            </a:r>
          </a:p>
          <a:p>
            <a:pPr marL="0" indent="0">
              <a:buNone/>
            </a:pPr>
            <a:r>
              <a:rPr lang="en-US" sz="2000" dirty="0"/>
              <a:t>       After 7 years, an indescribable amount of giant insects bursts forth from the earth to reveal they have evolved. How could this be? The mothership destroyed in 2017 was only one of the many in earths orbit, which hid themselves behind the moon in wait for the giant insects to adapt for the final extermination of the human race.</a:t>
            </a:r>
            <a:br>
              <a:rPr lang="en-US" sz="2000" dirty="0"/>
            </a:br>
            <a:br>
              <a:rPr lang="en-US" sz="2000" dirty="0"/>
            </a:br>
            <a:endParaRPr lang="en-US" sz="2000" dirty="0"/>
          </a:p>
          <a:p>
            <a:pPr marL="0" indent="0">
              <a:buNone/>
            </a:pPr>
            <a:r>
              <a:rPr lang="en-US" sz="2000" dirty="0"/>
              <a:t>The Earth is unprepared for another battle, but the EDF never gives up in the face of extreme adversity!</a:t>
            </a:r>
            <a:endParaRPr lang="en-US" dirty="0"/>
          </a:p>
        </p:txBody>
      </p:sp>
    </p:spTree>
    <p:extLst>
      <p:ext uri="{BB962C8B-B14F-4D97-AF65-F5344CB8AC3E}">
        <p14:creationId xmlns:p14="http://schemas.microsoft.com/office/powerpoint/2010/main" val="301336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55222-87DD-4E18-99C8-EDCCA0E87C07}"/>
              </a:ext>
            </a:extLst>
          </p:cNvPr>
          <p:cNvSpPr>
            <a:spLocks noGrp="1"/>
          </p:cNvSpPr>
          <p:nvPr>
            <p:ph type="title"/>
          </p:nvPr>
        </p:nvSpPr>
        <p:spPr>
          <a:xfrm>
            <a:off x="419100" y="2626698"/>
            <a:ext cx="11353800" cy="1604603"/>
          </a:xfrm>
        </p:spPr>
        <p:txBody>
          <a:bodyPr>
            <a:scene3d>
              <a:camera prst="orthographicFront"/>
              <a:lightRig rig="soft" dir="t">
                <a:rot lat="0" lon="0" rev="15600000"/>
              </a:lightRig>
            </a:scene3d>
            <a:sp3d prstMaterial="softEdge"/>
          </a:bodyPr>
          <a:lstStyle/>
          <a:p>
            <a:r>
              <a:rPr lang="en-US" b="1" dirty="0">
                <a:ln/>
                <a:solidFill>
                  <a:schemeClr val="accent4"/>
                </a:solidFill>
              </a:rPr>
              <a:t>Okay, babe, get to the point. I just wanted to shoot some dudes.</a:t>
            </a:r>
          </a:p>
        </p:txBody>
      </p:sp>
      <p:sp>
        <p:nvSpPr>
          <p:cNvPr id="3" name="Content Placeholder 2">
            <a:extLst>
              <a:ext uri="{FF2B5EF4-FFF2-40B4-BE49-F238E27FC236}">
                <a16:creationId xmlns:a16="http://schemas.microsoft.com/office/drawing/2014/main" id="{14B8C000-8DD9-41CE-9AA6-F3D28CEDB6BD}"/>
              </a:ext>
            </a:extLst>
          </p:cNvPr>
          <p:cNvSpPr>
            <a:spLocks noGrp="1"/>
          </p:cNvSpPr>
          <p:nvPr>
            <p:ph idx="1"/>
          </p:nvPr>
        </p:nvSpPr>
        <p:spPr>
          <a:xfrm>
            <a:off x="764309" y="1336099"/>
            <a:ext cx="10515600" cy="4883948"/>
          </a:xfrm>
        </p:spPr>
        <p:txBody>
          <a:bodyPr/>
          <a:lstStyle/>
          <a:p>
            <a:pPr marL="0" indent="0">
              <a:buNone/>
            </a:pPr>
            <a:r>
              <a:rPr lang="en-US" dirty="0"/>
              <a:t>In EDF 4.1 you play as an unnamed soldier in the EDF, and have a wide variety of weapons varying between each type of unit you can change between any time between missions. During this time, you can also change your weapon loadout and armor colors.</a:t>
            </a:r>
            <a:br>
              <a:rPr lang="en-US" dirty="0"/>
            </a:br>
            <a:br>
              <a:rPr lang="en-US" dirty="0"/>
            </a:br>
            <a:r>
              <a:rPr lang="en-US" dirty="0"/>
              <a:t>Missions usually involve killing every enemy on the map, or surviving a certain amount of time.</a:t>
            </a:r>
            <a:br>
              <a:rPr lang="en-US" dirty="0"/>
            </a:br>
            <a:br>
              <a:rPr lang="en-US" dirty="0"/>
            </a:br>
            <a:r>
              <a:rPr lang="en-US" dirty="0"/>
              <a:t>At random, enemies drop health crates (effect is obvious), armor crates (raise max health permanently at the end of the mission), and weapon crates (contains random mission-leveled weapons of your character’s type added to your equipment at the end of the mission).</a:t>
            </a:r>
          </a:p>
        </p:txBody>
      </p:sp>
    </p:spTree>
    <p:extLst>
      <p:ext uri="{BB962C8B-B14F-4D97-AF65-F5344CB8AC3E}">
        <p14:creationId xmlns:p14="http://schemas.microsoft.com/office/powerpoint/2010/main" val="125005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grpId="1" nodeType="clickEffect">
                                  <p:stCondLst>
                                    <p:cond delay="0"/>
                                  </p:stCondLst>
                                  <p:iterate type="lt">
                                    <p:tmPct val="0"/>
                                  </p:iterate>
                                  <p:childTnLst>
                                    <p:anim calcmode="lin" valueType="num">
                                      <p:cBhvr>
                                        <p:cTn id="14" dur="1000"/>
                                        <p:tgtEl>
                                          <p:spTgt spid="2"/>
                                        </p:tgtEl>
                                        <p:attrNameLst>
                                          <p:attrName>ppt_w</p:attrName>
                                        </p:attrNameLst>
                                      </p:cBhvr>
                                      <p:tavLst>
                                        <p:tav tm="0">
                                          <p:val>
                                            <p:strVal val="ppt_w"/>
                                          </p:val>
                                        </p:tav>
                                        <p:tav tm="100000">
                                          <p:val>
                                            <p:fltVal val="0"/>
                                          </p:val>
                                        </p:tav>
                                      </p:tavLst>
                                    </p:anim>
                                    <p:anim calcmode="lin" valueType="num">
                                      <p:cBhvr>
                                        <p:cTn id="15" dur="1000"/>
                                        <p:tgtEl>
                                          <p:spTgt spid="2"/>
                                        </p:tgtEl>
                                        <p:attrNameLst>
                                          <p:attrName>ppt_h</p:attrName>
                                        </p:attrNameLst>
                                      </p:cBhvr>
                                      <p:tavLst>
                                        <p:tav tm="0">
                                          <p:val>
                                            <p:strVal val="ppt_h"/>
                                          </p:val>
                                        </p:tav>
                                        <p:tav tm="100000">
                                          <p:val>
                                            <p:fltVal val="0"/>
                                          </p:val>
                                        </p:tav>
                                      </p:tavLst>
                                    </p:anim>
                                    <p:anim calcmode="lin" valueType="num">
                                      <p:cBhvr>
                                        <p:cTn id="16" dur="1000"/>
                                        <p:tgtEl>
                                          <p:spTgt spid="2"/>
                                        </p:tgtEl>
                                        <p:attrNameLst>
                                          <p:attrName>style.rotation</p:attrName>
                                        </p:attrNameLst>
                                      </p:cBhvr>
                                      <p:tavLst>
                                        <p:tav tm="0">
                                          <p:val>
                                            <p:fltVal val="0"/>
                                          </p:val>
                                        </p:tav>
                                        <p:tav tm="100000">
                                          <p:val>
                                            <p:fltVal val="90"/>
                                          </p:val>
                                        </p:tav>
                                      </p:tavLst>
                                    </p:anim>
                                    <p:animEffect transition="out" filter="fade">
                                      <p:cBhvr>
                                        <p:cTn id="17" dur="1000"/>
                                        <p:tgtEl>
                                          <p:spTgt spid="2"/>
                                        </p:tgtEl>
                                      </p:cBhvr>
                                    </p:animEffect>
                                    <p:set>
                                      <p:cBhvr>
                                        <p:cTn id="18" dur="1" fill="hold">
                                          <p:stCondLst>
                                            <p:cond delay="999"/>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C9579D-7069-4A65-983D-F87E99A5DB1E}"/>
              </a:ext>
            </a:extLst>
          </p:cNvPr>
          <p:cNvSpPr>
            <a:spLocks noGrp="1"/>
          </p:cNvSpPr>
          <p:nvPr>
            <p:ph type="title"/>
          </p:nvPr>
        </p:nvSpPr>
        <p:spPr>
          <a:xfrm>
            <a:off x="0" y="0"/>
            <a:ext cx="10515600" cy="1325563"/>
          </a:xfrm>
        </p:spPr>
        <p:txBody>
          <a:bodyPr/>
          <a:lstStyle/>
          <a:p>
            <a:r>
              <a:rPr lang="en-US" dirty="0"/>
              <a:t>Ranger</a:t>
            </a:r>
          </a:p>
        </p:txBody>
      </p:sp>
      <p:pic>
        <p:nvPicPr>
          <p:cNvPr id="3074" name="Picture 2" descr="Image result for edf 4.1 characters">
            <a:extLst>
              <a:ext uri="{FF2B5EF4-FFF2-40B4-BE49-F238E27FC236}">
                <a16:creationId xmlns:a16="http://schemas.microsoft.com/office/drawing/2014/main" id="{46A6A383-D0C3-4759-972C-E1E6E042013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56884" y="-685904"/>
            <a:ext cx="9835116" cy="749063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BB65E6B-2296-46D7-A9A8-C85AE2E7558A}"/>
              </a:ext>
            </a:extLst>
          </p:cNvPr>
          <p:cNvSpPr txBox="1"/>
          <p:nvPr/>
        </p:nvSpPr>
        <p:spPr>
          <a:xfrm>
            <a:off x="0" y="1573729"/>
            <a:ext cx="7166344" cy="4154984"/>
          </a:xfrm>
          <a:prstGeom prst="rect">
            <a:avLst/>
          </a:prstGeom>
          <a:noFill/>
        </p:spPr>
        <p:txBody>
          <a:bodyPr wrap="square" rtlCol="0">
            <a:spAutoFit/>
          </a:bodyPr>
          <a:lstStyle/>
          <a:p>
            <a:r>
              <a:rPr lang="en-US" sz="2400" dirty="0"/>
              <a:t>No gimmicks! This soldier relies on his firepower and evasive roll to survive.</a:t>
            </a:r>
            <a:br>
              <a:rPr lang="en-US" sz="2400" dirty="0"/>
            </a:br>
            <a:r>
              <a:rPr lang="en-US" sz="2400" dirty="0"/>
              <a:t>This character has access to all sorts of grenades, automatic rifles, shotguns, rocket launchers, flamethrowers, etc.</a:t>
            </a:r>
          </a:p>
          <a:p>
            <a:endParaRPr lang="en-US" sz="2400" dirty="0"/>
          </a:p>
          <a:p>
            <a:r>
              <a:rPr lang="en-US" sz="2400" dirty="0"/>
              <a:t>Anyone can be a passenger,</a:t>
            </a:r>
          </a:p>
          <a:p>
            <a:r>
              <a:rPr lang="en-US" sz="2400" dirty="0"/>
              <a:t>but rangers are the </a:t>
            </a:r>
            <a:br>
              <a:rPr lang="en-US" sz="2400" dirty="0"/>
            </a:br>
            <a:r>
              <a:rPr lang="en-US" sz="2400" dirty="0"/>
              <a:t>only ones besides </a:t>
            </a:r>
          </a:p>
          <a:p>
            <a:r>
              <a:rPr lang="en-US" sz="2400" dirty="0"/>
              <a:t>air-raiders that can drive</a:t>
            </a:r>
            <a:br>
              <a:rPr lang="en-US" sz="2400" dirty="0"/>
            </a:br>
            <a:r>
              <a:rPr lang="en-US" sz="2400" dirty="0"/>
              <a:t>vehicles. </a:t>
            </a:r>
          </a:p>
        </p:txBody>
      </p:sp>
    </p:spTree>
    <p:extLst>
      <p:ext uri="{BB962C8B-B14F-4D97-AF65-F5344CB8AC3E}">
        <p14:creationId xmlns:p14="http://schemas.microsoft.com/office/powerpoint/2010/main" val="1642440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C9579D-7069-4A65-983D-F87E99A5DB1E}"/>
              </a:ext>
            </a:extLst>
          </p:cNvPr>
          <p:cNvSpPr>
            <a:spLocks noGrp="1"/>
          </p:cNvSpPr>
          <p:nvPr>
            <p:ph type="title"/>
          </p:nvPr>
        </p:nvSpPr>
        <p:spPr>
          <a:xfrm>
            <a:off x="0" y="0"/>
            <a:ext cx="10515600" cy="1325563"/>
          </a:xfrm>
        </p:spPr>
        <p:txBody>
          <a:bodyPr/>
          <a:lstStyle/>
          <a:p>
            <a:r>
              <a:rPr lang="en-US" dirty="0"/>
              <a:t>Air Raider</a:t>
            </a:r>
          </a:p>
        </p:txBody>
      </p:sp>
      <p:pic>
        <p:nvPicPr>
          <p:cNvPr id="4098" name="Picture 2" descr="Image result for edf 4.1 characters">
            <a:extLst>
              <a:ext uri="{FF2B5EF4-FFF2-40B4-BE49-F238E27FC236}">
                <a16:creationId xmlns:a16="http://schemas.microsoft.com/office/drawing/2014/main" id="{C29B3E51-BD44-4290-9075-5DB8507D4C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546" y="-637952"/>
            <a:ext cx="9667454" cy="73629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BB65E6B-2296-46D7-A9A8-C85AE2E7558A}"/>
              </a:ext>
            </a:extLst>
          </p:cNvPr>
          <p:cNvSpPr txBox="1"/>
          <p:nvPr/>
        </p:nvSpPr>
        <p:spPr>
          <a:xfrm>
            <a:off x="0" y="1180325"/>
            <a:ext cx="7166344" cy="5262979"/>
          </a:xfrm>
          <a:prstGeom prst="rect">
            <a:avLst/>
          </a:prstGeom>
          <a:noFill/>
        </p:spPr>
        <p:txBody>
          <a:bodyPr wrap="square" rtlCol="0">
            <a:spAutoFit/>
          </a:bodyPr>
          <a:lstStyle/>
          <a:p>
            <a:r>
              <a:rPr lang="en-US" sz="2400" dirty="0"/>
              <a:t>Air raiders are the technicians of the team. They can place turrets, claymores, health/damage boosters, call in many different types of air-strikes, call for vehicle drops, and more.</a:t>
            </a:r>
          </a:p>
          <a:p>
            <a:endParaRPr lang="en-US" sz="2400" dirty="0"/>
          </a:p>
          <a:p>
            <a:r>
              <a:rPr lang="en-US" sz="2400" dirty="0"/>
              <a:t>When not piloting </a:t>
            </a:r>
          </a:p>
          <a:p>
            <a:r>
              <a:rPr lang="en-US" sz="2400" dirty="0"/>
              <a:t>vehicles, they are not </a:t>
            </a:r>
          </a:p>
          <a:p>
            <a:r>
              <a:rPr lang="en-US" sz="2400" dirty="0"/>
              <a:t>defenseless, as the air raider also </a:t>
            </a:r>
          </a:p>
          <a:p>
            <a:r>
              <a:rPr lang="en-US" sz="2400" dirty="0"/>
              <a:t>has access to remote detonation </a:t>
            </a:r>
          </a:p>
          <a:p>
            <a:r>
              <a:rPr lang="en-US" sz="2400" dirty="0"/>
              <a:t>limpet guns, electro web launchers, etc.</a:t>
            </a:r>
          </a:p>
          <a:p>
            <a:endParaRPr lang="en-US" sz="2400" dirty="0"/>
          </a:p>
          <a:p>
            <a:r>
              <a:rPr lang="en-US" sz="2400" dirty="0"/>
              <a:t>Air raiders can also speed up the targeting </a:t>
            </a:r>
          </a:p>
          <a:p>
            <a:r>
              <a:rPr lang="en-US" sz="2400" dirty="0"/>
              <a:t>system of smart missile weapons used by their </a:t>
            </a:r>
            <a:br>
              <a:rPr lang="en-US" sz="2400" dirty="0"/>
            </a:br>
            <a:r>
              <a:rPr lang="en-US" sz="2400" dirty="0"/>
              <a:t>allies with their targeting laser.</a:t>
            </a:r>
          </a:p>
        </p:txBody>
      </p:sp>
    </p:spTree>
    <p:extLst>
      <p:ext uri="{BB962C8B-B14F-4D97-AF65-F5344CB8AC3E}">
        <p14:creationId xmlns:p14="http://schemas.microsoft.com/office/powerpoint/2010/main" val="3010826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edf 4.1 characters">
            <a:extLst>
              <a:ext uri="{FF2B5EF4-FFF2-40B4-BE49-F238E27FC236}">
                <a16:creationId xmlns:a16="http://schemas.microsoft.com/office/drawing/2014/main" id="{CD7970C8-9F9C-4539-B458-CB6C449276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0549" y="-606057"/>
            <a:ext cx="9661451" cy="730051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38C9579D-7069-4A65-983D-F87E99A5DB1E}"/>
              </a:ext>
            </a:extLst>
          </p:cNvPr>
          <p:cNvSpPr>
            <a:spLocks noGrp="1"/>
          </p:cNvSpPr>
          <p:nvPr>
            <p:ph type="title"/>
          </p:nvPr>
        </p:nvSpPr>
        <p:spPr>
          <a:xfrm>
            <a:off x="0" y="0"/>
            <a:ext cx="10515600" cy="1325563"/>
          </a:xfrm>
        </p:spPr>
        <p:txBody>
          <a:bodyPr/>
          <a:lstStyle/>
          <a:p>
            <a:r>
              <a:rPr lang="en-US" dirty="0" err="1"/>
              <a:t>Wingdiver</a:t>
            </a:r>
            <a:endParaRPr lang="en-US" dirty="0"/>
          </a:p>
        </p:txBody>
      </p:sp>
      <p:sp>
        <p:nvSpPr>
          <p:cNvPr id="6" name="TextBox 5">
            <a:extLst>
              <a:ext uri="{FF2B5EF4-FFF2-40B4-BE49-F238E27FC236}">
                <a16:creationId xmlns:a16="http://schemas.microsoft.com/office/drawing/2014/main" id="{8BB65E6B-2296-46D7-A9A8-C85AE2E7558A}"/>
              </a:ext>
            </a:extLst>
          </p:cNvPr>
          <p:cNvSpPr txBox="1"/>
          <p:nvPr/>
        </p:nvSpPr>
        <p:spPr>
          <a:xfrm>
            <a:off x="0" y="1094730"/>
            <a:ext cx="7166344" cy="5262979"/>
          </a:xfrm>
          <a:prstGeom prst="rect">
            <a:avLst/>
          </a:prstGeom>
          <a:noFill/>
        </p:spPr>
        <p:txBody>
          <a:bodyPr wrap="square" rtlCol="0">
            <a:spAutoFit/>
          </a:bodyPr>
          <a:lstStyle/>
          <a:p>
            <a:r>
              <a:rPr lang="en-US" sz="2400" dirty="0"/>
              <a:t>Mobility is life! These characters can fly around the battlefield using their special jetpacks, and also use many types of energy based weaponry based off alien technology.</a:t>
            </a:r>
            <a:br>
              <a:rPr lang="en-US" sz="2400" dirty="0"/>
            </a:br>
            <a:br>
              <a:rPr lang="en-US" sz="2400" dirty="0"/>
            </a:br>
            <a:r>
              <a:rPr lang="en-US" sz="2400" dirty="0"/>
              <a:t>Be wary, though, as their</a:t>
            </a:r>
            <a:br>
              <a:rPr lang="en-US" sz="2400" dirty="0"/>
            </a:br>
            <a:r>
              <a:rPr lang="en-US" sz="2400" dirty="0"/>
              <a:t>weapons draw from the </a:t>
            </a:r>
            <a:br>
              <a:rPr lang="en-US" sz="2400" dirty="0"/>
            </a:br>
            <a:r>
              <a:rPr lang="en-US" sz="2400" dirty="0"/>
              <a:t>same energy pool as their </a:t>
            </a:r>
            <a:br>
              <a:rPr lang="en-US" sz="2400" dirty="0"/>
            </a:br>
            <a:r>
              <a:rPr lang="en-US" sz="2400" dirty="0"/>
              <a:t>jetpack instead of using </a:t>
            </a:r>
          </a:p>
          <a:p>
            <a:r>
              <a:rPr lang="en-US" sz="2400" dirty="0"/>
              <a:t>the normal ammo system.</a:t>
            </a:r>
            <a:br>
              <a:rPr lang="en-US" sz="2400" dirty="0"/>
            </a:br>
            <a:r>
              <a:rPr lang="en-US" sz="2400" dirty="0"/>
              <a:t>If you don’t wait for your</a:t>
            </a:r>
            <a:br>
              <a:rPr lang="en-US" sz="2400" dirty="0"/>
            </a:br>
            <a:r>
              <a:rPr lang="en-US" sz="2400" dirty="0"/>
              <a:t>energy to recharge, you</a:t>
            </a:r>
            <a:br>
              <a:rPr lang="en-US" sz="2400" dirty="0"/>
            </a:br>
            <a:r>
              <a:rPr lang="en-US" sz="2400" dirty="0"/>
              <a:t>might overheat and plummet</a:t>
            </a:r>
            <a:br>
              <a:rPr lang="en-US" sz="2400" dirty="0"/>
            </a:br>
            <a:r>
              <a:rPr lang="en-US" sz="2400" dirty="0"/>
              <a:t>to the ground, defenseless.</a:t>
            </a:r>
          </a:p>
        </p:txBody>
      </p:sp>
    </p:spTree>
    <p:extLst>
      <p:ext uri="{BB962C8B-B14F-4D97-AF65-F5344CB8AC3E}">
        <p14:creationId xmlns:p14="http://schemas.microsoft.com/office/powerpoint/2010/main" val="398178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edf 4.1 characters">
            <a:extLst>
              <a:ext uri="{FF2B5EF4-FFF2-40B4-BE49-F238E27FC236}">
                <a16:creationId xmlns:a16="http://schemas.microsoft.com/office/drawing/2014/main" id="{C1693C1A-9962-48A4-A0F1-F8A4E99667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8893" y="-374265"/>
            <a:ext cx="9353107" cy="712352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38C9579D-7069-4A65-983D-F87E99A5DB1E}"/>
              </a:ext>
            </a:extLst>
          </p:cNvPr>
          <p:cNvSpPr>
            <a:spLocks noGrp="1"/>
          </p:cNvSpPr>
          <p:nvPr>
            <p:ph type="title"/>
          </p:nvPr>
        </p:nvSpPr>
        <p:spPr>
          <a:xfrm>
            <a:off x="0" y="0"/>
            <a:ext cx="10515600" cy="1325563"/>
          </a:xfrm>
        </p:spPr>
        <p:txBody>
          <a:bodyPr/>
          <a:lstStyle/>
          <a:p>
            <a:r>
              <a:rPr lang="en-US" dirty="0"/>
              <a:t>Fencers</a:t>
            </a:r>
          </a:p>
        </p:txBody>
      </p:sp>
      <p:sp>
        <p:nvSpPr>
          <p:cNvPr id="6" name="TextBox 5">
            <a:extLst>
              <a:ext uri="{FF2B5EF4-FFF2-40B4-BE49-F238E27FC236}">
                <a16:creationId xmlns:a16="http://schemas.microsoft.com/office/drawing/2014/main" id="{8BB65E6B-2296-46D7-A9A8-C85AE2E7558A}"/>
              </a:ext>
            </a:extLst>
          </p:cNvPr>
          <p:cNvSpPr txBox="1"/>
          <p:nvPr/>
        </p:nvSpPr>
        <p:spPr>
          <a:xfrm>
            <a:off x="0" y="1110004"/>
            <a:ext cx="7166344" cy="5632311"/>
          </a:xfrm>
          <a:prstGeom prst="rect">
            <a:avLst/>
          </a:prstGeom>
          <a:noFill/>
        </p:spPr>
        <p:txBody>
          <a:bodyPr wrap="square" rtlCol="0">
            <a:spAutoFit/>
          </a:bodyPr>
          <a:lstStyle/>
          <a:p>
            <a:r>
              <a:rPr lang="en-US" sz="2400" dirty="0"/>
              <a:t>With the most armor of any other character and the ability to use a weapon in each hand, this guy can take and deal a lot of damage.</a:t>
            </a:r>
            <a:br>
              <a:rPr lang="en-US" sz="2400" dirty="0"/>
            </a:br>
            <a:br>
              <a:rPr lang="en-US" sz="2400" dirty="0"/>
            </a:br>
            <a:r>
              <a:rPr lang="en-US" sz="2400" dirty="0"/>
              <a:t>Can use all manners of heavy </a:t>
            </a:r>
          </a:p>
          <a:p>
            <a:r>
              <a:rPr lang="en-US" sz="2400" dirty="0"/>
              <a:t>weapons like missile launchers</a:t>
            </a:r>
            <a:br>
              <a:rPr lang="en-US" sz="2400" dirty="0"/>
            </a:br>
            <a:r>
              <a:rPr lang="en-US" sz="2400" dirty="0"/>
              <a:t>, </a:t>
            </a:r>
            <a:r>
              <a:rPr lang="en-US" sz="2400" dirty="0" err="1"/>
              <a:t>gatling</a:t>
            </a:r>
            <a:r>
              <a:rPr lang="en-US" sz="2400" dirty="0"/>
              <a:t> guns, etc. This dude</a:t>
            </a:r>
            <a:br>
              <a:rPr lang="en-US" sz="2400" dirty="0"/>
            </a:br>
            <a:r>
              <a:rPr lang="en-US" sz="2400" dirty="0"/>
              <a:t>can also use shields to block</a:t>
            </a:r>
          </a:p>
          <a:p>
            <a:r>
              <a:rPr lang="en-US" sz="2400" dirty="0"/>
              <a:t>damage and reflect projectiles</a:t>
            </a:r>
            <a:br>
              <a:rPr lang="en-US" sz="2400" dirty="0"/>
            </a:br>
            <a:br>
              <a:rPr lang="en-US" sz="2400" dirty="0"/>
            </a:br>
            <a:r>
              <a:rPr lang="en-US" sz="2400" dirty="0"/>
              <a:t>Also has access to melee weapons</a:t>
            </a:r>
          </a:p>
          <a:p>
            <a:r>
              <a:rPr lang="en-US" sz="2400" dirty="0"/>
              <a:t>like hammers, energy blades,</a:t>
            </a:r>
            <a:br>
              <a:rPr lang="en-US" sz="2400" dirty="0"/>
            </a:br>
            <a:r>
              <a:rPr lang="en-US" sz="2400" dirty="0"/>
              <a:t>pile bunkers, which coupled</a:t>
            </a:r>
            <a:br>
              <a:rPr lang="en-US" sz="2400" dirty="0"/>
            </a:br>
            <a:r>
              <a:rPr lang="en-US" sz="2400" dirty="0"/>
              <a:t>with their jet boosters makes</a:t>
            </a:r>
          </a:p>
          <a:p>
            <a:r>
              <a:rPr lang="en-US" sz="2400" dirty="0"/>
              <a:t>them swift and deadly.</a:t>
            </a:r>
          </a:p>
        </p:txBody>
      </p:sp>
    </p:spTree>
    <p:extLst>
      <p:ext uri="{BB962C8B-B14F-4D97-AF65-F5344CB8AC3E}">
        <p14:creationId xmlns:p14="http://schemas.microsoft.com/office/powerpoint/2010/main" val="26386702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215</TotalTime>
  <Words>782</Words>
  <Application>Microsoft Office PowerPoint</Application>
  <PresentationFormat>Widescreen</PresentationFormat>
  <Paragraphs>79</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Adobe Gothic Std B</vt:lpstr>
      <vt:lpstr>Arial</vt:lpstr>
      <vt:lpstr>Calibri</vt:lpstr>
      <vt:lpstr>Calibri Light</vt:lpstr>
      <vt:lpstr>Office Theme</vt:lpstr>
      <vt:lpstr>PowerPoint Presentation</vt:lpstr>
      <vt:lpstr>Basic Information</vt:lpstr>
      <vt:lpstr>The story so far</vt:lpstr>
      <vt:lpstr>Humanity is doomed!</vt:lpstr>
      <vt:lpstr>Okay, babe, get to the point. I just wanted to shoot some dudes.</vt:lpstr>
      <vt:lpstr>Ranger</vt:lpstr>
      <vt:lpstr>Air Raider</vt:lpstr>
      <vt:lpstr>Wingdiver</vt:lpstr>
      <vt:lpstr>Fencers</vt:lpstr>
      <vt:lpstr>PowerPoint Presentation</vt:lpstr>
      <vt:lpstr>Bugs?</vt:lpstr>
      <vt:lpstr>Actual bugs</vt:lpstr>
      <vt:lpstr>Review - positives</vt:lpstr>
      <vt:lpstr>Review - negatives</vt:lpstr>
      <vt:lpstr>Who is it for?</vt:lpstr>
      <vt:lpstr>Related games and ways to improve.</vt:lpstr>
      <vt:lpstr>Final rating</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Table Fancy</dc:creator>
  <cp:lastModifiedBy>Table Fancy</cp:lastModifiedBy>
  <cp:revision>24</cp:revision>
  <dcterms:created xsi:type="dcterms:W3CDTF">2018-09-17T22:28:07Z</dcterms:created>
  <dcterms:modified xsi:type="dcterms:W3CDTF">2018-09-18T02:04:01Z</dcterms:modified>
</cp:coreProperties>
</file>