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58" r:id="rId5"/>
    <p:sldId id="259" r:id="rId6"/>
    <p:sldId id="260" r:id="rId7"/>
    <p:sldId id="261" r:id="rId8"/>
    <p:sldId id="263" r:id="rId9"/>
    <p:sldId id="264" r:id="rId10"/>
    <p:sldId id="265" r:id="rId11"/>
    <p:sldId id="266" r:id="rId12"/>
    <p:sldId id="267" r:id="rId13"/>
    <p:sldId id="268" r:id="rId14"/>
    <p:sldId id="273" r:id="rId15"/>
    <p:sldId id="269" r:id="rId16"/>
    <p:sldId id="270" r:id="rId17"/>
    <p:sldId id="271" r:id="rId18"/>
    <p:sldId id="272" r:id="rId19"/>
    <p:sldId id="274" r:id="rId20"/>
    <p:sldId id="275" r:id="rId21"/>
    <p:sldId id="279" r:id="rId22"/>
    <p:sldId id="276" r:id="rId23"/>
    <p:sldId id="277" r:id="rId24"/>
    <p:sldId id="278"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p:restoredTop sz="94666"/>
  </p:normalViewPr>
  <p:slideViewPr>
    <p:cSldViewPr snapToGrid="0" snapToObjects="1">
      <p:cViewPr varScale="1">
        <p:scale>
          <a:sx n="102" d="100"/>
          <a:sy n="102" d="100"/>
        </p:scale>
        <p:origin x="3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9/17/17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9/17/17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9/17/17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9/17/17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9/17/17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e-n_sjtmTOI&amp;index=20&amp;t=28m17s" TargetMode="External"/><Relationship Id="rId4" Type="http://schemas.openxmlformats.org/officeDocument/2006/relationships/hyperlink" Target="https://www.youtube.com/watch?v=RKD4Ooi4cIc&amp;t=3m55s" TargetMode="External"/><Relationship Id="rId5" Type="http://schemas.openxmlformats.org/officeDocument/2006/relationships/hyperlink" Target="https://www.youtube.com/watch?v=OfOiiF0fK3A&amp;t=16m5s" TargetMode="External"/><Relationship Id="rId6" Type="http://schemas.openxmlformats.org/officeDocument/2006/relationships/hyperlink" Target="https://www.gdcvault.com/play/1023971/Epic-AND-Interactive-Music-in" TargetMode="External"/><Relationship Id="rId1" Type="http://schemas.openxmlformats.org/officeDocument/2006/relationships/slideLayout" Target="../slideLayouts/slideLayout2.xml"/><Relationship Id="rId2" Type="http://schemas.openxmlformats.org/officeDocument/2006/relationships/hyperlink" Target="https://www.youtube.com/watch?v=-_eh0yHXZd0&amp;t=0m55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Ue-yhbbU12o&amp;t=1m36s" TargetMode="External"/><Relationship Id="rId4" Type="http://schemas.openxmlformats.org/officeDocument/2006/relationships/hyperlink" Target="https://www.youtube.com/watch?v=juw_KwcZ47U&amp;t=3m24s" TargetMode="External"/><Relationship Id="rId5" Type="http://schemas.openxmlformats.org/officeDocument/2006/relationships/hyperlink" Target="https://www.youtube.com/watch?v=2bSk-8C76dc" TargetMode="External"/><Relationship Id="rId6" Type="http://schemas.openxmlformats.org/officeDocument/2006/relationships/hyperlink" Target="https://www.youtube.com/watch?v=htpG3W7aTyw&amp;t=9m51s" TargetMode="External"/><Relationship Id="rId7" Type="http://schemas.openxmlformats.org/officeDocument/2006/relationships/image" Target="../media/image15.png"/><Relationship Id="rId8"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hyperlink" Target="https://www.youtube.com/watch?v=T_-qsf-NcCo&amp;t=3m23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hyperlink" Target="http://www.digitallydownloaded.net/2017/03/review-legend-of-zelda-breath-of-wild.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3VA1qMDklS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eports.weforum.org/global-gender-gap-report-2016/rankings/" TargetMode="Externa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bQ2uEdqRcfQ" TargetMode="External"/><Relationship Id="rId3" Type="http://schemas.openxmlformats.org/officeDocument/2006/relationships/hyperlink" Target="https://www.youtube.com/watch?v=-_eh0yHXZd0&amp;t=33m51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gitallydownloaded.net/2017/03/review-legend-of-zelda-breath-of-wild.html" TargetMode="External"/><Relationship Id="rId3"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List_of_The_Legend_of_Zelda_media" TargetMode="Externa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ripapSXElg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Game Evaluation</a:t>
            </a:r>
            <a:br>
              <a:rPr lang="en-US"/>
            </a:br>
            <a:r>
              <a:rPr lang="en-US"/>
              <a:t>The Legend of Zelda: Breath of the Wild</a:t>
            </a:r>
          </a:p>
        </p:txBody>
      </p:sp>
      <p:sp>
        <p:nvSpPr>
          <p:cNvPr id="3" name="Subtitle 2"/>
          <p:cNvSpPr>
            <a:spLocks noGrp="1"/>
          </p:cNvSpPr>
          <p:nvPr>
            <p:ph type="subTitle" idx="1"/>
          </p:nvPr>
        </p:nvSpPr>
        <p:spPr/>
        <p:txBody>
          <a:bodyPr>
            <a:normAutofit lnSpcReduction="10000"/>
          </a:bodyPr>
          <a:lstStyle/>
          <a:p>
            <a:r>
              <a:rPr lang="en-US"/>
              <a:t>Masayuki Tanaka</a:t>
            </a:r>
          </a:p>
          <a:p>
            <a:r>
              <a:rPr lang="en-US"/>
              <a:t>CIS487/587</a:t>
            </a:r>
          </a:p>
          <a:p>
            <a:r>
              <a:rPr lang="en-US"/>
              <a:t>2017 Fall</a:t>
            </a:r>
          </a:p>
        </p:txBody>
      </p:sp>
    </p:spTree>
    <p:extLst>
      <p:ext uri="{BB962C8B-B14F-4D97-AF65-F5344CB8AC3E}">
        <p14:creationId xmlns:p14="http://schemas.microsoft.com/office/powerpoint/2010/main" val="445549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a:t>Bugs</a:t>
            </a:r>
          </a:p>
        </p:txBody>
      </p:sp>
      <p:sp>
        <p:nvSpPr>
          <p:cNvPr id="3" name="Content Placeholder 2"/>
          <p:cNvSpPr>
            <a:spLocks noGrp="1"/>
          </p:cNvSpPr>
          <p:nvPr>
            <p:ph idx="1"/>
          </p:nvPr>
        </p:nvSpPr>
        <p:spPr>
          <a:xfrm>
            <a:off x="677334" y="1415441"/>
            <a:ext cx="9168124" cy="4625921"/>
          </a:xfrm>
        </p:spPr>
        <p:txBody>
          <a:bodyPr/>
          <a:lstStyle/>
          <a:p>
            <a:r>
              <a:rPr lang="en-US"/>
              <a:t>Not many</a:t>
            </a:r>
          </a:p>
          <a:p>
            <a:pPr lvl="1"/>
            <a:r>
              <a:rPr lang="en-US"/>
              <a:t>Once the game crashed when I was doing fasttravel.</a:t>
            </a:r>
          </a:p>
          <a:p>
            <a:pPr lvl="1"/>
            <a:r>
              <a:rPr lang="en-US"/>
              <a:t>This is not uncommon for open-world RPG. I experienced hang up when I was playing Witcher 3 on PS4.</a:t>
            </a:r>
          </a:p>
          <a:p>
            <a:pPr lvl="1"/>
            <a:endParaRPr lang="en-US"/>
          </a:p>
        </p:txBody>
      </p:sp>
      <p:sp>
        <p:nvSpPr>
          <p:cNvPr id="4" name="Folded Corner 3"/>
          <p:cNvSpPr/>
          <p:nvPr/>
        </p:nvSpPr>
        <p:spPr>
          <a:xfrm>
            <a:off x="677334" y="3194135"/>
            <a:ext cx="5648309" cy="3494763"/>
          </a:xfrm>
          <a:prstGeom prst="foldedCorner">
            <a:avLst/>
          </a:prstGeom>
          <a:solidFill>
            <a:schemeClr val="accent5">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solidFill>
            </a:endParaRPr>
          </a:p>
          <a:p>
            <a:endParaRPr lang="en-US">
              <a:solidFill>
                <a:schemeClr val="tx1"/>
              </a:solidFill>
            </a:endParaRPr>
          </a:p>
          <a:p>
            <a:r>
              <a:rPr lang="en-US">
                <a:solidFill>
                  <a:schemeClr val="tx1"/>
                </a:solidFill>
              </a:rPr>
              <a:t># Actions to reduce bugs</a:t>
            </a:r>
          </a:p>
          <a:p>
            <a:endParaRPr lang="en-US">
              <a:solidFill>
                <a:schemeClr val="tx1"/>
              </a:solidFill>
            </a:endParaRPr>
          </a:p>
          <a:p>
            <a:r>
              <a:rPr lang="en-US">
                <a:solidFill>
                  <a:schemeClr val="tx1"/>
                </a:solidFill>
              </a:rPr>
              <a:t>1) Bugfix in the early stage of development </a:t>
            </a:r>
          </a:p>
          <a:p>
            <a:r>
              <a:rPr lang="en-US">
                <a:solidFill>
                  <a:schemeClr val="tx1"/>
                </a:solidFill>
              </a:rPr>
              <a:t>IGN Japan, Presentation at CEDEC 2017  </a:t>
            </a:r>
          </a:p>
          <a:p>
            <a:r>
              <a:rPr lang="en-US">
                <a:solidFill>
                  <a:schemeClr val="tx1"/>
                </a:solidFill>
              </a:rPr>
              <a:t>http://jp.ign.com/cedec-2017/16963/news/botw </a:t>
            </a:r>
          </a:p>
          <a:p>
            <a:r>
              <a:rPr lang="en-US">
                <a:solidFill>
                  <a:schemeClr val="tx1"/>
                </a:solidFill>
              </a:rPr>
              <a:t>(Japanese) </a:t>
            </a:r>
          </a:p>
          <a:p>
            <a:endParaRPr lang="en-US">
              <a:solidFill>
                <a:schemeClr val="tx1"/>
              </a:solidFill>
            </a:endParaRPr>
          </a:p>
          <a:p>
            <a:r>
              <a:rPr lang="en-US">
                <a:solidFill>
                  <a:schemeClr val="tx1"/>
                </a:solidFill>
              </a:rPr>
              <a:t>2) "Red moon" system </a:t>
            </a:r>
          </a:p>
          <a:p>
            <a:r>
              <a:rPr lang="en-US">
                <a:solidFill>
                  <a:schemeClr val="tx1"/>
                </a:solidFill>
              </a:rPr>
              <a:t>- Initialize game objects: Cut tree, beaten monsters </a:t>
            </a:r>
          </a:p>
          <a:p>
            <a:r>
              <a:rPr lang="en-US">
                <a:solidFill>
                  <a:schemeClr val="tx1"/>
                </a:solidFill>
              </a:rPr>
              <a:t>- Justified by the game stroy  </a:t>
            </a:r>
          </a:p>
          <a:p>
            <a:endParaRPr lang="en-US">
              <a:solidFill>
                <a:schemeClr val="tx1"/>
              </a:solidFill>
            </a:endParaRPr>
          </a:p>
        </p:txBody>
      </p:sp>
      <p:sp>
        <p:nvSpPr>
          <p:cNvPr id="5" name="TextBox 4"/>
          <p:cNvSpPr txBox="1"/>
          <p:nvPr/>
        </p:nvSpPr>
        <p:spPr>
          <a:xfrm>
            <a:off x="6869005" y="4641078"/>
            <a:ext cx="4019049" cy="230832"/>
          </a:xfrm>
          <a:prstGeom prst="rect">
            <a:avLst/>
          </a:prstGeom>
          <a:noFill/>
        </p:spPr>
        <p:txBody>
          <a:bodyPr wrap="none" rtlCol="0">
            <a:spAutoFit/>
          </a:bodyPr>
          <a:lstStyle/>
          <a:p>
            <a:r>
              <a:rPr lang="en-US" sz="900"/>
              <a:t>http://reqtest.com/general/a-bug-goes-skateboarding-on-boehms-curve/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9005" y="2737224"/>
            <a:ext cx="2981195" cy="197184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990" y="5075294"/>
            <a:ext cx="3038257" cy="1709020"/>
          </a:xfrm>
          <a:prstGeom prst="rect">
            <a:avLst/>
          </a:prstGeom>
        </p:spPr>
      </p:pic>
    </p:spTree>
    <p:extLst>
      <p:ext uri="{BB962C8B-B14F-4D97-AF65-F5344CB8AC3E}">
        <p14:creationId xmlns:p14="http://schemas.microsoft.com/office/powerpoint/2010/main" val="1865704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a:t>Artwork</a:t>
            </a:r>
          </a:p>
        </p:txBody>
      </p:sp>
      <p:sp>
        <p:nvSpPr>
          <p:cNvPr id="3" name="Content Placeholder 2"/>
          <p:cNvSpPr>
            <a:spLocks noGrp="1"/>
          </p:cNvSpPr>
          <p:nvPr>
            <p:ph idx="1"/>
          </p:nvPr>
        </p:nvSpPr>
        <p:spPr>
          <a:xfrm>
            <a:off x="677334" y="1415442"/>
            <a:ext cx="8596668" cy="1741118"/>
          </a:xfrm>
        </p:spPr>
        <p:txBody>
          <a:bodyPr/>
          <a:lstStyle/>
          <a:p>
            <a:r>
              <a:rPr lang="en-US"/>
              <a:t>Anime-textured 3D model</a:t>
            </a:r>
          </a:p>
          <a:p>
            <a:r>
              <a:rPr lang="en-US"/>
              <a:t>You can see the difference using a glitch: </a:t>
            </a:r>
          </a:p>
          <a:p>
            <a:pPr lvl="1"/>
            <a:r>
              <a:rPr lang="en-US"/>
              <a:t>https://www.reddit.com/r/Breath_of_the_Wild/comments/6n68gq/odd_graphical_glitch_found_at_lake_hylia/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889" y="2830882"/>
            <a:ext cx="4603315" cy="3705669"/>
          </a:xfrm>
          <a:prstGeom prst="rect">
            <a:avLst/>
          </a:prstGeom>
        </p:spPr>
      </p:pic>
      <p:cxnSp>
        <p:nvCxnSpPr>
          <p:cNvPr id="5" name="Straight Connector 4"/>
          <p:cNvCxnSpPr/>
          <p:nvPr/>
        </p:nvCxnSpPr>
        <p:spPr>
          <a:xfrm>
            <a:off x="5639546" y="2517732"/>
            <a:ext cx="0" cy="4340268"/>
          </a:xfrm>
          <a:prstGeom prst="line">
            <a:avLst/>
          </a:prstGeom>
          <a:ln w="57150">
            <a:solidFill>
              <a:srgbClr val="FF0000"/>
            </a:solidFill>
            <a:prstDash val="lgDash"/>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6868" y="3444658"/>
            <a:ext cx="3022023" cy="287092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203" y="3560374"/>
            <a:ext cx="2447666" cy="3136901"/>
          </a:xfrm>
          <a:prstGeom prst="rect">
            <a:avLst/>
          </a:prstGeom>
        </p:spPr>
      </p:pic>
      <p:sp>
        <p:nvSpPr>
          <p:cNvPr id="11" name="TextBox 10"/>
          <p:cNvSpPr txBox="1"/>
          <p:nvPr/>
        </p:nvSpPr>
        <p:spPr>
          <a:xfrm>
            <a:off x="8033095" y="2909266"/>
            <a:ext cx="2967479" cy="369332"/>
          </a:xfrm>
          <a:prstGeom prst="rect">
            <a:avLst/>
          </a:prstGeom>
          <a:noFill/>
        </p:spPr>
        <p:txBody>
          <a:bodyPr wrap="none" rtlCol="0">
            <a:spAutoFit/>
          </a:bodyPr>
          <a:lstStyle/>
          <a:p>
            <a:r>
              <a:rPr lang="en-US">
                <a:solidFill>
                  <a:srgbClr val="FF0000"/>
                </a:solidFill>
              </a:rPr>
              <a:t>3D model before rendering</a:t>
            </a:r>
          </a:p>
        </p:txBody>
      </p:sp>
      <p:sp>
        <p:nvSpPr>
          <p:cNvPr id="12" name="TextBox 11"/>
          <p:cNvSpPr txBox="1"/>
          <p:nvPr/>
        </p:nvSpPr>
        <p:spPr>
          <a:xfrm>
            <a:off x="280302" y="3093932"/>
            <a:ext cx="2571923" cy="369332"/>
          </a:xfrm>
          <a:prstGeom prst="rect">
            <a:avLst/>
          </a:prstGeom>
          <a:noFill/>
        </p:spPr>
        <p:txBody>
          <a:bodyPr wrap="none" rtlCol="0">
            <a:spAutoFit/>
          </a:bodyPr>
          <a:lstStyle/>
          <a:p>
            <a:r>
              <a:rPr lang="en-US">
                <a:solidFill>
                  <a:srgbClr val="FF0000"/>
                </a:solidFill>
              </a:rPr>
              <a:t>Rendered anime model</a:t>
            </a:r>
          </a:p>
        </p:txBody>
      </p:sp>
      <p:sp>
        <p:nvSpPr>
          <p:cNvPr id="15" name="Curved Down Arrow 14"/>
          <p:cNvSpPr/>
          <p:nvPr/>
        </p:nvSpPr>
        <p:spPr>
          <a:xfrm rot="10800000">
            <a:off x="4421688" y="5995818"/>
            <a:ext cx="2254684" cy="7014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91759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a:t>Sound and Music</a:t>
            </a:r>
          </a:p>
        </p:txBody>
      </p:sp>
      <p:sp>
        <p:nvSpPr>
          <p:cNvPr id="3" name="Content Placeholder 2"/>
          <p:cNvSpPr>
            <a:spLocks noGrp="1"/>
          </p:cNvSpPr>
          <p:nvPr>
            <p:ph idx="1"/>
          </p:nvPr>
        </p:nvSpPr>
        <p:spPr>
          <a:xfrm>
            <a:off x="677334" y="1415441"/>
            <a:ext cx="8596668" cy="4625921"/>
          </a:xfrm>
        </p:spPr>
        <p:txBody>
          <a:bodyPr/>
          <a:lstStyle/>
          <a:p>
            <a:r>
              <a:rPr lang="en-US"/>
              <a:t>Supporting music </a:t>
            </a:r>
          </a:p>
          <a:p>
            <a:pPr lvl="1"/>
            <a:r>
              <a:rPr lang="en-US" u="sng">
                <a:hlinkClick r:id="rId2"/>
              </a:rPr>
              <a:t>https://www.youtube.com/watch?v=-_eh0yHXZd0&amp;t=0m55s</a:t>
            </a:r>
            <a:endParaRPr lang="en-US" u="sng"/>
          </a:p>
          <a:p>
            <a:pPr lvl="1"/>
            <a:r>
              <a:rPr lang="en-US"/>
              <a:t>Calm, not melodious</a:t>
            </a:r>
          </a:p>
          <a:p>
            <a:pPr lvl="1"/>
            <a:r>
              <a:rPr lang="en-US"/>
              <a:t>Compare: FFVII (1997, SQUARE ENIX)</a:t>
            </a:r>
          </a:p>
          <a:p>
            <a:pPr lvl="2"/>
            <a:r>
              <a:rPr lang="en-US" u="sng">
                <a:hlinkClick r:id="rId3"/>
              </a:rPr>
              <a:t>https://www.youtube.com/watch?v=e-n_sjtmTOI&amp;index=20&amp;t=28m17s</a:t>
            </a:r>
            <a:endParaRPr lang="en-US"/>
          </a:p>
          <a:p>
            <a:r>
              <a:rPr lang="en-US"/>
              <a:t>Game synchronization </a:t>
            </a:r>
          </a:p>
          <a:p>
            <a:pPr lvl="1"/>
            <a:r>
              <a:rPr lang="en-US" u="sng">
                <a:hlinkClick r:id="rId4"/>
              </a:rPr>
              <a:t>https://www.youtube.com/watch?v=RKD4Ooi4cIc&amp;t=3m55s</a:t>
            </a:r>
            <a:endParaRPr lang="en-US" u="sng"/>
          </a:p>
          <a:p>
            <a:pPr lvl="1"/>
            <a:r>
              <a:rPr lang="en-US"/>
              <a:t>The same technique used FFXV</a:t>
            </a:r>
          </a:p>
          <a:p>
            <a:pPr lvl="2"/>
            <a:r>
              <a:rPr lang="en-US" u="sng">
                <a:hlinkClick r:id="rId5"/>
              </a:rPr>
              <a:t>https://www.youtube.com/watch?v=OfOiiF0fK3A&amp;t=16m5s</a:t>
            </a:r>
            <a:endParaRPr lang="en-US" u="sng"/>
          </a:p>
          <a:p>
            <a:pPr lvl="2"/>
            <a:r>
              <a:rPr lang="en-US"/>
              <a:t>Explained GDC 2017 (See at 38m 23s)</a:t>
            </a:r>
          </a:p>
          <a:p>
            <a:pPr lvl="2"/>
            <a:r>
              <a:rPr lang="en-US" u="sng">
                <a:hlinkClick r:id="rId6"/>
              </a:rPr>
              <a:t>https://www.gdcvault.com/play/1023971/Epic-AND-Interactive-Music-in</a:t>
            </a:r>
            <a:endParaRPr lang="en-US"/>
          </a:p>
        </p:txBody>
      </p:sp>
    </p:spTree>
    <p:extLst>
      <p:ext uri="{BB962C8B-B14F-4D97-AF65-F5344CB8AC3E}">
        <p14:creationId xmlns:p14="http://schemas.microsoft.com/office/powerpoint/2010/main" val="766569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594981"/>
          </a:xfrm>
        </p:spPr>
        <p:txBody>
          <a:bodyPr>
            <a:normAutofit/>
          </a:bodyPr>
          <a:lstStyle/>
          <a:p>
            <a:r>
              <a:rPr lang="en-US"/>
              <a:t>Supporting music vs Leading(melodious) music </a:t>
            </a:r>
          </a:p>
        </p:txBody>
      </p:sp>
      <p:sp>
        <p:nvSpPr>
          <p:cNvPr id="3" name="Content Placeholder 2"/>
          <p:cNvSpPr>
            <a:spLocks noGrp="1"/>
          </p:cNvSpPr>
          <p:nvPr>
            <p:ph idx="1"/>
          </p:nvPr>
        </p:nvSpPr>
        <p:spPr>
          <a:xfrm>
            <a:off x="677334" y="1778696"/>
            <a:ext cx="8596668" cy="2442575"/>
          </a:xfrm>
        </p:spPr>
        <p:txBody>
          <a:bodyPr/>
          <a:lstStyle/>
          <a:p>
            <a:r>
              <a:rPr lang="en-US"/>
              <a:t>Being not melodious isn’t a bad thing.</a:t>
            </a:r>
          </a:p>
          <a:p>
            <a:pPr lvl="1"/>
            <a:r>
              <a:rPr lang="en-US"/>
              <a:t>Harry Potter presents melodious music in the early sequel.</a:t>
            </a:r>
          </a:p>
          <a:p>
            <a:pPr lvl="1"/>
            <a:r>
              <a:rPr lang="en-US">
                <a:hlinkClick r:id="rId2"/>
              </a:rPr>
              <a:t>https://www.youtube.com/watch?v=T_-qsf-NcCo&amp;t=3m23s</a:t>
            </a:r>
            <a:endParaRPr lang="en-US"/>
          </a:p>
          <a:p>
            <a:pPr lvl="1"/>
            <a:r>
              <a:rPr lang="en-US"/>
              <a:t>In the later sequel, the music becomes less melodious but more sophisticated with its orchestration</a:t>
            </a:r>
          </a:p>
          <a:p>
            <a:pPr lvl="1"/>
            <a:r>
              <a:rPr lang="en-US" u="sng">
                <a:hlinkClick r:id="rId3"/>
              </a:rPr>
              <a:t>https://www.youtube.com/watch?v=Ue-yhbbU12o&amp;t=1m36s</a:t>
            </a:r>
            <a:endParaRPr lang="en-US"/>
          </a:p>
          <a:p>
            <a:pPr lvl="1"/>
            <a:endParaRPr lang="en-US"/>
          </a:p>
        </p:txBody>
      </p:sp>
      <p:sp>
        <p:nvSpPr>
          <p:cNvPr id="5" name="Folded Corner 4"/>
          <p:cNvSpPr/>
          <p:nvPr/>
        </p:nvSpPr>
        <p:spPr>
          <a:xfrm>
            <a:off x="677334" y="4221271"/>
            <a:ext cx="7401954" cy="2467627"/>
          </a:xfrm>
          <a:prstGeom prst="foldedCorner">
            <a:avLst/>
          </a:prstGeom>
          <a:solidFill>
            <a:schemeClr val="accent5">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solidFill>
            </a:endParaRPr>
          </a:p>
          <a:p>
            <a:r>
              <a:rPr lang="en-US">
                <a:solidFill>
                  <a:schemeClr val="tx1"/>
                </a:solidFill>
              </a:rPr>
              <a:t># Games with the best music  (Reviewer’s choice)</a:t>
            </a:r>
          </a:p>
          <a:p>
            <a:r>
              <a:rPr lang="en-US">
                <a:solidFill>
                  <a:schemeClr val="tx1"/>
                </a:solidFill>
              </a:rPr>
              <a:t>1) Final Fantasy VI: Music is leading the game world</a:t>
            </a:r>
          </a:p>
          <a:p>
            <a:r>
              <a:rPr lang="en-US" u="sng">
                <a:hlinkClick r:id="rId4"/>
              </a:rPr>
              <a:t>https://www.youtube.com/watch?v=juw_KwcZ47U&amp;t=3m24s</a:t>
            </a:r>
            <a:endParaRPr lang="en-US">
              <a:solidFill>
                <a:schemeClr val="tx1"/>
              </a:solidFill>
            </a:endParaRPr>
          </a:p>
          <a:p>
            <a:r>
              <a:rPr lang="en-US">
                <a:solidFill>
                  <a:schemeClr val="tx1"/>
                </a:solidFill>
              </a:rPr>
              <a:t>2) Witcher 3: Impressive music as core game mechanics</a:t>
            </a:r>
          </a:p>
          <a:p>
            <a:r>
              <a:rPr lang="en-US" u="sng">
                <a:hlinkClick r:id="rId5"/>
              </a:rPr>
              <a:t>https://www.youtube.com/watch?v=2bSk-8C76dc</a:t>
            </a:r>
            <a:endParaRPr lang="en-US">
              <a:solidFill>
                <a:schemeClr val="tx1"/>
              </a:solidFill>
            </a:endParaRPr>
          </a:p>
          <a:p>
            <a:r>
              <a:rPr lang="en-US">
                <a:solidFill>
                  <a:schemeClr val="tx1"/>
                </a:solidFill>
              </a:rPr>
              <a:t>3) Life is strange: High quality as TV series or movies</a:t>
            </a:r>
          </a:p>
          <a:p>
            <a:r>
              <a:rPr lang="en-US" u="sng">
                <a:hlinkClick r:id="rId6"/>
              </a:rPr>
              <a:t>https://www.youtube.com/watch?v=htpG3W7aTyw&amp;t=9m51s</a:t>
            </a:r>
            <a:endParaRPr lang="en-US">
              <a:solidFill>
                <a:schemeClr val="tx1"/>
              </a:solidFill>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3687" y="5129340"/>
            <a:ext cx="2369507" cy="1579671"/>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30640" y="3276880"/>
            <a:ext cx="3158647" cy="1779371"/>
          </a:xfrm>
          <a:prstGeom prst="rect">
            <a:avLst/>
          </a:prstGeom>
        </p:spPr>
      </p:pic>
    </p:spTree>
    <p:extLst>
      <p:ext uri="{BB962C8B-B14F-4D97-AF65-F5344CB8AC3E}">
        <p14:creationId xmlns:p14="http://schemas.microsoft.com/office/powerpoint/2010/main" val="985238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Game Review</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779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095050" cy="718159"/>
          </a:xfrm>
        </p:spPr>
        <p:txBody>
          <a:bodyPr>
            <a:normAutofit/>
          </a:bodyPr>
          <a:lstStyle/>
          <a:p>
            <a:r>
              <a:rPr lang="en-US"/>
              <a:t>What is good (fun) about the game? Why?</a:t>
            </a:r>
          </a:p>
        </p:txBody>
      </p:sp>
      <p:sp>
        <p:nvSpPr>
          <p:cNvPr id="3" name="Content Placeholder 2"/>
          <p:cNvSpPr>
            <a:spLocks noGrp="1"/>
          </p:cNvSpPr>
          <p:nvPr>
            <p:ph idx="1"/>
          </p:nvPr>
        </p:nvSpPr>
        <p:spPr>
          <a:xfrm>
            <a:off x="677334" y="1427967"/>
            <a:ext cx="9155598" cy="2379945"/>
          </a:xfrm>
        </p:spPr>
        <p:txBody>
          <a:bodyPr/>
          <a:lstStyle/>
          <a:p>
            <a:r>
              <a:rPr lang="en-US"/>
              <a:t>Game mechanics work for both casual and heavy player.</a:t>
            </a:r>
          </a:p>
          <a:p>
            <a:pPr lvl="1"/>
            <a:r>
              <a:rPr lang="en-US"/>
              <a:t>I am a casual player and gave up playing Bloodborne because it's too difficult for me. </a:t>
            </a:r>
          </a:p>
          <a:p>
            <a:r>
              <a:rPr lang="en-US"/>
              <a:t>Settings: Players can experience with Link who lost his memory. (Link doesn't talk much in order to reflect player's persona. )</a:t>
            </a:r>
          </a:p>
          <a:p>
            <a:r>
              <a:rPr lang="en-US"/>
              <a:t>Stunning open-world graphics.</a:t>
            </a:r>
          </a:p>
        </p:txBody>
      </p:sp>
      <p:sp>
        <p:nvSpPr>
          <p:cNvPr id="4" name="TextBox 3"/>
          <p:cNvSpPr txBox="1"/>
          <p:nvPr/>
        </p:nvSpPr>
        <p:spPr>
          <a:xfrm>
            <a:off x="942237" y="6385591"/>
            <a:ext cx="7863560" cy="307777"/>
          </a:xfrm>
          <a:prstGeom prst="rect">
            <a:avLst/>
          </a:prstGeom>
          <a:noFill/>
        </p:spPr>
        <p:txBody>
          <a:bodyPr wrap="square" rtlCol="0">
            <a:spAutoFit/>
          </a:bodyPr>
          <a:lstStyle/>
          <a:p>
            <a:r>
              <a:rPr lang="en-US" sz="1400" u="sng">
                <a:hlinkClick r:id="rId2"/>
              </a:rPr>
              <a:t>http://www.digitallydownloaded.net/2017/03/review-legend-of-zelda-breath-of-wild.html</a:t>
            </a:r>
            <a:endParaRPr lang="en-US" sz="140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668" y="3545559"/>
            <a:ext cx="3986009" cy="284003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1140" y="3545559"/>
            <a:ext cx="4999276" cy="2812093"/>
          </a:xfrm>
          <a:prstGeom prst="rect">
            <a:avLst/>
          </a:prstGeom>
        </p:spPr>
      </p:pic>
    </p:spTree>
    <p:extLst>
      <p:ext uri="{BB962C8B-B14F-4D97-AF65-F5344CB8AC3E}">
        <p14:creationId xmlns:p14="http://schemas.microsoft.com/office/powerpoint/2010/main" val="568356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282940" cy="718159"/>
          </a:xfrm>
        </p:spPr>
        <p:txBody>
          <a:bodyPr>
            <a:normAutofit/>
          </a:bodyPr>
          <a:lstStyle/>
          <a:p>
            <a:r>
              <a:rPr lang="en-US"/>
              <a:t>What is the appropriate audience for this game?</a:t>
            </a:r>
          </a:p>
        </p:txBody>
      </p:sp>
      <p:sp>
        <p:nvSpPr>
          <p:cNvPr id="3" name="Content Placeholder 2"/>
          <p:cNvSpPr>
            <a:spLocks noGrp="1"/>
          </p:cNvSpPr>
          <p:nvPr>
            <p:ph idx="1"/>
          </p:nvPr>
        </p:nvSpPr>
        <p:spPr>
          <a:xfrm>
            <a:off x="677334" y="1415441"/>
            <a:ext cx="8596668" cy="4625921"/>
          </a:xfrm>
        </p:spPr>
        <p:txBody>
          <a:bodyPr/>
          <a:lstStyle/>
          <a:p>
            <a:r>
              <a:rPr lang="en-US"/>
              <a:t>Kids. Nintendo is a good job because it is important for kids to play console games who are future consumers for game industries. If someone doesn't play game in childhood, they probably don't play the game for their lifetime. </a:t>
            </a:r>
          </a:p>
          <a:p>
            <a:r>
              <a:rPr lang="en-US"/>
              <a:t>However, game play might be too difficult for kids.</a:t>
            </a:r>
          </a:p>
        </p:txBody>
      </p:sp>
    </p:spTree>
    <p:extLst>
      <p:ext uri="{BB962C8B-B14F-4D97-AF65-F5344CB8AC3E}">
        <p14:creationId xmlns:p14="http://schemas.microsoft.com/office/powerpoint/2010/main" val="1767800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907159" cy="718159"/>
          </a:xfrm>
        </p:spPr>
        <p:txBody>
          <a:bodyPr>
            <a:normAutofit/>
          </a:bodyPr>
          <a:lstStyle/>
          <a:p>
            <a:r>
              <a:rPr lang="en-US"/>
              <a:t>What is bad (not fun) about the game? Why?</a:t>
            </a:r>
          </a:p>
        </p:txBody>
      </p:sp>
      <p:sp>
        <p:nvSpPr>
          <p:cNvPr id="3" name="Content Placeholder 2"/>
          <p:cNvSpPr>
            <a:spLocks noGrp="1"/>
          </p:cNvSpPr>
          <p:nvPr>
            <p:ph idx="1"/>
          </p:nvPr>
        </p:nvSpPr>
        <p:spPr>
          <a:xfrm>
            <a:off x="677333" y="1415440"/>
            <a:ext cx="10483357" cy="5442559"/>
          </a:xfrm>
        </p:spPr>
        <p:txBody>
          <a:bodyPr>
            <a:normAutofit fontScale="92500" lnSpcReduction="10000"/>
          </a:bodyPr>
          <a:lstStyle/>
          <a:p>
            <a:r>
              <a:rPr lang="en-US"/>
              <a:t>Story. </a:t>
            </a:r>
          </a:p>
          <a:p>
            <a:r>
              <a:rPr lang="en-US"/>
              <a:t>The purposes of story (Textbook) are</a:t>
            </a:r>
          </a:p>
          <a:p>
            <a:pPr lvl="1"/>
            <a:r>
              <a:rPr lang="en-US"/>
              <a:t>Evoking emotion</a:t>
            </a:r>
          </a:p>
          <a:p>
            <a:pPr lvl="1"/>
            <a:r>
              <a:rPr lang="en-US"/>
              <a:t>Motivation and justification</a:t>
            </a:r>
          </a:p>
          <a:p>
            <a:pPr lvl="1"/>
            <a:r>
              <a:rPr lang="en-US"/>
              <a:t>Progresssion and reward</a:t>
            </a:r>
          </a:p>
          <a:p>
            <a:r>
              <a:rPr lang="en-US"/>
              <a:t>Story also matters because it's the thing people remember after finishing it. Also, story cost millions of dollars for scripting, voice acting, localization, etc. </a:t>
            </a:r>
          </a:p>
          <a:p>
            <a:r>
              <a:rPr lang="en-US"/>
              <a:t>The story of BotW is not as good as its system because of the following reasons.  </a:t>
            </a:r>
          </a:p>
          <a:p>
            <a:pPr lvl="1"/>
            <a:r>
              <a:rPr lang="en-US"/>
              <a:t>1) Cultural cliché</a:t>
            </a:r>
          </a:p>
          <a:p>
            <a:pPr lvl="2"/>
            <a:r>
              <a:rPr lang="en-US"/>
              <a:t>Collaboration with 4 heroes is "Spirit Bomb" cliché</a:t>
            </a:r>
          </a:p>
          <a:p>
            <a:pPr lvl="2"/>
            <a:r>
              <a:rPr lang="en-US" u="sng">
                <a:hlinkClick r:id="rId2"/>
              </a:rPr>
              <a:t>https://www.youtube.com/watch?v=3VA1qMDklS0</a:t>
            </a:r>
            <a:endParaRPr lang="en-US" u="sng"/>
          </a:p>
          <a:p>
            <a:pPr lvl="2"/>
            <a:r>
              <a:rPr lang="en-US"/>
              <a:t>There are too many of “collaboration with others” in literatures, anime, game, etc.</a:t>
            </a:r>
          </a:p>
          <a:p>
            <a:pPr lvl="1"/>
            <a:r>
              <a:rPr lang="en-US"/>
              <a:t>2) Impersonality</a:t>
            </a:r>
          </a:p>
          <a:p>
            <a:pPr lvl="2"/>
            <a:r>
              <a:rPr lang="en-US"/>
              <a:t>Mechanic Link: Why are you doing this? </a:t>
            </a:r>
          </a:p>
          <a:p>
            <a:pPr lvl="3"/>
            <a:r>
              <a:rPr lang="en-US"/>
              <a:t>Resulting with vague objective, weak justification.</a:t>
            </a:r>
          </a:p>
          <a:p>
            <a:pPr lvl="2"/>
            <a:r>
              <a:rPr lang="en-US"/>
              <a:t>Ganon: Why are you doing this?</a:t>
            </a:r>
          </a:p>
          <a:p>
            <a:pPr lvl="3"/>
            <a:r>
              <a:rPr lang="en-US"/>
              <a:t>Boring because it feels as if they are fighting against disease. </a:t>
            </a:r>
          </a:p>
          <a:p>
            <a:pPr lvl="3"/>
            <a:endParaRPr lang="en-US"/>
          </a:p>
        </p:txBody>
      </p:sp>
    </p:spTree>
    <p:extLst>
      <p:ext uri="{BB962C8B-B14F-4D97-AF65-F5344CB8AC3E}">
        <p14:creationId xmlns:p14="http://schemas.microsoft.com/office/powerpoint/2010/main" val="1348728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132628" cy="718159"/>
          </a:xfrm>
        </p:spPr>
        <p:txBody>
          <a:bodyPr>
            <a:normAutofit/>
          </a:bodyPr>
          <a:lstStyle/>
          <a:p>
            <a:r>
              <a:rPr lang="en-US"/>
              <a:t>What is bad (not fun) about the game? Why?</a:t>
            </a:r>
          </a:p>
        </p:txBody>
      </p:sp>
      <p:sp>
        <p:nvSpPr>
          <p:cNvPr id="4" name="Content Placeholder 2"/>
          <p:cNvSpPr>
            <a:spLocks noGrp="1"/>
          </p:cNvSpPr>
          <p:nvPr>
            <p:ph idx="1"/>
          </p:nvPr>
        </p:nvSpPr>
        <p:spPr>
          <a:xfrm>
            <a:off x="677333" y="1415441"/>
            <a:ext cx="9606535" cy="5248406"/>
          </a:xfrm>
        </p:spPr>
        <p:txBody>
          <a:bodyPr>
            <a:normAutofit/>
          </a:bodyPr>
          <a:lstStyle/>
          <a:p>
            <a:pPr lvl="1"/>
            <a:r>
              <a:rPr lang="en-US"/>
              <a:t>3) Sexism</a:t>
            </a:r>
          </a:p>
          <a:p>
            <a:pPr lvl="2"/>
            <a:r>
              <a:rPr lang="en-US"/>
              <a:t>Princess Zelda is described as an incompetent shaman. I conclude the scenario writer of this game wants to satisfy men who want to enhance their self-esteem by helping a "incapable" woman. (Although Zelda princess finally overcame her problem and got world-saving ability.)</a:t>
            </a:r>
          </a:p>
          <a:p>
            <a:pPr lvl="2"/>
            <a:r>
              <a:rPr lang="en-US"/>
              <a:t>Cultural examples of preferences over looking down on someone</a:t>
            </a:r>
          </a:p>
          <a:p>
            <a:pPr lvl="3"/>
            <a:r>
              <a:rPr lang="en-US"/>
              <a:t>AKB48: Many single men pay to be a "patron”</a:t>
            </a:r>
          </a:p>
          <a:p>
            <a:pPr lvl="3"/>
            <a:r>
              <a:rPr lang="en-US"/>
              <a:t>Kancolle: Have girls work for the player</a:t>
            </a:r>
          </a:p>
          <a:p>
            <a:pPr lvl="2"/>
            <a:r>
              <a:rPr lang="en-US"/>
              <a:t>Gender gap ranking</a:t>
            </a:r>
          </a:p>
          <a:p>
            <a:pPr lvl="3"/>
            <a:r>
              <a:rPr lang="en-US" u="sng">
                <a:hlinkClick r:id="rId2"/>
              </a:rPr>
              <a:t>http://reports.weforum.org/global-gender-gap-report-2016/rankings/</a:t>
            </a:r>
            <a:endParaRPr lang="en-US" u="sng"/>
          </a:p>
          <a:p>
            <a:pPr lvl="3"/>
            <a:r>
              <a:rPr lang="en-US"/>
              <a:t>United States: 45</a:t>
            </a:r>
            <a:r>
              <a:rPr lang="en-US" baseline="30000"/>
              <a:t>th</a:t>
            </a:r>
            <a:endParaRPr lang="en-US"/>
          </a:p>
          <a:p>
            <a:pPr lvl="3"/>
            <a:r>
              <a:rPr lang="en-US"/>
              <a:t>Japan: 111</a:t>
            </a:r>
            <a:r>
              <a:rPr lang="en-US" baseline="30000"/>
              <a:t>th</a:t>
            </a:r>
            <a:endParaRPr lang="en-US"/>
          </a:p>
          <a:p>
            <a:pPr lvl="1"/>
            <a:r>
              <a:rPr lang="en-US"/>
              <a:t>Other things players hate</a:t>
            </a:r>
          </a:p>
          <a:p>
            <a:pPr lvl="2"/>
            <a:r>
              <a:rPr lang="en-US"/>
              <a:t>Fragile weapon </a:t>
            </a:r>
            <a:r>
              <a:rPr lang="mr-IN"/>
              <a:t>–</a:t>
            </a:r>
            <a:r>
              <a:rPr lang="en-US"/>
              <a:t> your weapons break after using it</a:t>
            </a:r>
          </a:p>
          <a:p>
            <a:pPr lvl="2"/>
            <a:r>
              <a:rPr lang="en-US"/>
              <a:t>Rain </a:t>
            </a:r>
            <a:r>
              <a:rPr lang="mr-IN"/>
              <a:t>–</a:t>
            </a:r>
            <a:r>
              <a:rPr lang="en-US"/>
              <a:t> suddenly you cannot climb</a:t>
            </a:r>
          </a:p>
          <a:p>
            <a:pPr lvl="3"/>
            <a:endParaRPr lang="en-US"/>
          </a:p>
          <a:p>
            <a:pPr lvl="3"/>
            <a:endParaRPr lang="en-US"/>
          </a:p>
        </p:txBody>
      </p:sp>
      <p:sp>
        <p:nvSpPr>
          <p:cNvPr id="5" name="Folded Corner 4"/>
          <p:cNvSpPr/>
          <p:nvPr/>
        </p:nvSpPr>
        <p:spPr>
          <a:xfrm>
            <a:off x="5036391" y="5592588"/>
            <a:ext cx="5510524" cy="1077238"/>
          </a:xfrm>
          <a:prstGeom prst="foldedCorner">
            <a:avLst>
              <a:gd name="adj" fmla="val 50000"/>
            </a:avLst>
          </a:prstGeom>
          <a:solidFill>
            <a:schemeClr val="accent5">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a:p>
            <a:endParaRPr lang="en-US" sz="1400">
              <a:solidFill>
                <a:schemeClr val="tx1"/>
              </a:solidFill>
            </a:endParaRPr>
          </a:p>
          <a:p>
            <a:r>
              <a:rPr lang="en-US" sz="1400">
                <a:solidFill>
                  <a:schemeClr val="tx1"/>
                </a:solidFill>
              </a:rPr>
              <a:t>But sometimes obstacles/inconvenience is necessary because it enhances comfortability when it is overcome. Just because people (and me) hate doesn't mean it's a bad system.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743" y="2551739"/>
            <a:ext cx="3221219" cy="1889782"/>
          </a:xfrm>
          <a:prstGeom prst="rect">
            <a:avLst/>
          </a:prstGeom>
        </p:spPr>
      </p:pic>
      <p:sp>
        <p:nvSpPr>
          <p:cNvPr id="6" name="TextBox 5"/>
          <p:cNvSpPr txBox="1"/>
          <p:nvPr/>
        </p:nvSpPr>
        <p:spPr>
          <a:xfrm>
            <a:off x="6904341" y="4529203"/>
            <a:ext cx="3905621" cy="276999"/>
          </a:xfrm>
          <a:prstGeom prst="rect">
            <a:avLst/>
          </a:prstGeom>
          <a:noFill/>
        </p:spPr>
        <p:txBody>
          <a:bodyPr wrap="none" rtlCol="0">
            <a:spAutoFit/>
          </a:bodyPr>
          <a:lstStyle/>
          <a:p>
            <a:r>
              <a:rPr lang="en-US" sz="1200"/>
              <a:t>“Kancolle” is a game with girls fighting for the player.</a:t>
            </a:r>
          </a:p>
        </p:txBody>
      </p:sp>
    </p:spTree>
    <p:extLst>
      <p:ext uri="{BB962C8B-B14F-4D97-AF65-F5344CB8AC3E}">
        <p14:creationId xmlns:p14="http://schemas.microsoft.com/office/powerpoint/2010/main" val="241602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55181" cy="718159"/>
          </a:xfrm>
        </p:spPr>
        <p:txBody>
          <a:bodyPr>
            <a:normAutofit fontScale="90000"/>
          </a:bodyPr>
          <a:lstStyle/>
          <a:p>
            <a:r>
              <a:rPr lang="en-US"/>
              <a:t>How does it compare to similar games in the same genre?</a:t>
            </a:r>
          </a:p>
        </p:txBody>
      </p:sp>
      <p:sp>
        <p:nvSpPr>
          <p:cNvPr id="3" name="Content Placeholder 2"/>
          <p:cNvSpPr>
            <a:spLocks noGrp="1"/>
          </p:cNvSpPr>
          <p:nvPr>
            <p:ph idx="1"/>
          </p:nvPr>
        </p:nvSpPr>
        <p:spPr>
          <a:xfrm>
            <a:off x="677334" y="2141951"/>
            <a:ext cx="8596668" cy="3899411"/>
          </a:xfrm>
        </p:spPr>
        <p:txBody>
          <a:bodyPr/>
          <a:lstStyle/>
          <a:p>
            <a:r>
              <a:rPr lang="en-US"/>
              <a:t>Game to compare: Witcher 3</a:t>
            </a:r>
          </a:p>
          <a:p>
            <a:r>
              <a:rPr lang="en-US"/>
              <a:t>1) Easier to play </a:t>
            </a:r>
          </a:p>
          <a:p>
            <a:pPr lvl="1"/>
            <a:r>
              <a:rPr lang="en-US"/>
              <a:t>Fast travel from anywhere </a:t>
            </a:r>
          </a:p>
          <a:p>
            <a:r>
              <a:rPr lang="en-US"/>
              <a:t>2) Vertical movement</a:t>
            </a:r>
          </a:p>
          <a:p>
            <a:pPr lvl="1"/>
            <a:r>
              <a:rPr lang="en-US"/>
              <a:t>Ascending: Climbing </a:t>
            </a:r>
          </a:p>
          <a:p>
            <a:pPr lvl="1"/>
            <a:r>
              <a:rPr lang="en-US"/>
              <a:t>Descending: Paragliding </a:t>
            </a:r>
          </a:p>
          <a:p>
            <a:pPr lvl="1"/>
            <a:r>
              <a:rPr lang="en-US"/>
              <a:t>Witcher 3: Almost every fall is prohibited to reduce software test cases (equivalently development cost). Poor vertical movement might result (a) being stuck (b) infinite routing (c) complex test case over the field</a:t>
            </a:r>
          </a:p>
          <a:p>
            <a:r>
              <a:rPr lang="en-US"/>
              <a:t>3) Non-sexual, less violent (targeted for kids). Story is a bit Kindergarten-ish.</a:t>
            </a:r>
          </a:p>
          <a:p>
            <a:endParaRPr lang="en-US"/>
          </a:p>
        </p:txBody>
      </p:sp>
      <p:sp>
        <p:nvSpPr>
          <p:cNvPr id="4" name="Folded Corner 3"/>
          <p:cNvSpPr/>
          <p:nvPr/>
        </p:nvSpPr>
        <p:spPr>
          <a:xfrm>
            <a:off x="4685663" y="2292263"/>
            <a:ext cx="5510524" cy="1949705"/>
          </a:xfrm>
          <a:prstGeom prst="foldedCorner">
            <a:avLst>
              <a:gd name="adj" fmla="val 50000"/>
            </a:avLst>
          </a:prstGeom>
          <a:solidFill>
            <a:schemeClr val="accent5">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a:p>
            <a:endParaRPr lang="en-US" sz="1400">
              <a:solidFill>
                <a:schemeClr val="tx1"/>
              </a:solidFill>
            </a:endParaRPr>
          </a:p>
          <a:p>
            <a:endParaRPr lang="en-US" sz="1400">
              <a:solidFill>
                <a:schemeClr val="tx1"/>
              </a:solidFill>
            </a:endParaRPr>
          </a:p>
          <a:p>
            <a:endParaRPr lang="en-US" sz="1400">
              <a:solidFill>
                <a:schemeClr val="tx1"/>
              </a:solidFill>
            </a:endParaRPr>
          </a:p>
          <a:p>
            <a:r>
              <a:rPr lang="en-US" sz="1400">
                <a:solidFill>
                  <a:schemeClr val="tx1"/>
                </a:solidFill>
              </a:rPr>
              <a:t># Game experience with vertical movement</a:t>
            </a:r>
          </a:p>
          <a:p>
            <a:r>
              <a:rPr lang="en-US" sz="1400">
                <a:solidFill>
                  <a:schemeClr val="tx1"/>
                </a:solidFill>
              </a:rPr>
              <a:t>- Fighting with dragon in the sky </a:t>
            </a:r>
          </a:p>
          <a:p>
            <a:r>
              <a:rPr lang="en-US" sz="1400" u="sng">
                <a:hlinkClick r:id="rId2"/>
              </a:rPr>
              <a:t>https://www.youtube.com/watch?v=bQ2uEdqRcfQ</a:t>
            </a:r>
            <a:r>
              <a:rPr lang="en-US" sz="1400">
                <a:solidFill>
                  <a:schemeClr val="tx1"/>
                </a:solidFill>
              </a:rPr>
              <a:t/>
            </a:r>
            <a:br>
              <a:rPr lang="en-US" sz="1400">
                <a:solidFill>
                  <a:schemeClr val="tx1"/>
                </a:solidFill>
              </a:rPr>
            </a:br>
            <a:endParaRPr lang="en-US" sz="1400">
              <a:solidFill>
                <a:schemeClr val="tx1"/>
              </a:solidFill>
            </a:endParaRPr>
          </a:p>
          <a:p>
            <a:r>
              <a:rPr lang="en-US" sz="1400">
                <a:solidFill>
                  <a:schemeClr val="tx1"/>
                </a:solidFill>
              </a:rPr>
              <a:t>- Climb up the tower </a:t>
            </a:r>
          </a:p>
          <a:p>
            <a:r>
              <a:rPr lang="en-US" sz="1400" u="sng">
                <a:hlinkClick r:id="rId3"/>
              </a:rPr>
              <a:t>https://www.youtube.com/watch?v=-_eh0yHXZd0&amp;t=33m51s</a:t>
            </a:r>
            <a:endParaRPr lang="en-US" sz="1400">
              <a:solidFill>
                <a:schemeClr val="tx1"/>
              </a:solidFill>
            </a:endParaRPr>
          </a:p>
        </p:txBody>
      </p:sp>
    </p:spTree>
    <p:extLst>
      <p:ext uri="{BB962C8B-B14F-4D97-AF65-F5344CB8AC3E}">
        <p14:creationId xmlns:p14="http://schemas.microsoft.com/office/powerpoint/2010/main" val="33368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a:t>Basic Information </a:t>
            </a:r>
          </a:p>
        </p:txBody>
      </p:sp>
      <p:graphicFrame>
        <p:nvGraphicFramePr>
          <p:cNvPr id="4" name="Table 3"/>
          <p:cNvGraphicFramePr>
            <a:graphicFrameLocks noGrp="1"/>
          </p:cNvGraphicFramePr>
          <p:nvPr>
            <p:extLst>
              <p:ext uri="{D42A27DB-BD31-4B8C-83A1-F6EECF244321}">
                <p14:modId xmlns:p14="http://schemas.microsoft.com/office/powerpoint/2010/main" val="1537478118"/>
              </p:ext>
            </p:extLst>
          </p:nvPr>
        </p:nvGraphicFramePr>
        <p:xfrm>
          <a:off x="766869" y="1458699"/>
          <a:ext cx="8189241" cy="3909129"/>
        </p:xfrm>
        <a:graphic>
          <a:graphicData uri="http://schemas.openxmlformats.org/drawingml/2006/table">
            <a:tbl>
              <a:tblPr bandRow="1">
                <a:tableStyleId>{F5AB1C69-6EDB-4FF4-983F-18BD219EF322}</a:tableStyleId>
              </a:tblPr>
              <a:tblGrid>
                <a:gridCol w="3479454"/>
                <a:gridCol w="4709787"/>
              </a:tblGrid>
              <a:tr h="467007">
                <a:tc>
                  <a:txBody>
                    <a:bodyPr/>
                    <a:lstStyle/>
                    <a:p>
                      <a:r>
                        <a:rPr lang="en-US"/>
                        <a:t>Game Title</a:t>
                      </a:r>
                    </a:p>
                  </a:txBody>
                  <a:tcPr/>
                </a:tc>
                <a:tc>
                  <a:txBody>
                    <a:bodyPr/>
                    <a:lstStyle/>
                    <a:p>
                      <a:r>
                        <a:rPr lang="en-US"/>
                        <a:t>The Legend of Zelda: Breath of the Wild</a:t>
                      </a:r>
                    </a:p>
                  </a:txBody>
                  <a:tcPr/>
                </a:tc>
              </a:tr>
              <a:tr h="467007">
                <a:tc>
                  <a:txBody>
                    <a:bodyPr/>
                    <a:lstStyle/>
                    <a:p>
                      <a:r>
                        <a:rPr lang="en-US"/>
                        <a:t>Company &amp; Author</a:t>
                      </a:r>
                    </a:p>
                  </a:txBody>
                  <a:tcPr/>
                </a:tc>
                <a:tc>
                  <a:txBody>
                    <a:bodyPr/>
                    <a:lstStyle/>
                    <a:p>
                      <a:r>
                        <a:rPr lang="en-US"/>
                        <a:t>Nintendo</a:t>
                      </a:r>
                    </a:p>
                  </a:txBody>
                  <a:tcPr/>
                </a:tc>
              </a:tr>
              <a:tr h="467007">
                <a:tc>
                  <a:txBody>
                    <a:bodyPr/>
                    <a:lstStyle/>
                    <a:p>
                      <a:r>
                        <a:rPr lang="en-US"/>
                        <a:t>Development Period</a:t>
                      </a:r>
                    </a:p>
                  </a:txBody>
                  <a:tcPr/>
                </a:tc>
                <a:tc>
                  <a:txBody>
                    <a:bodyPr/>
                    <a:lstStyle/>
                    <a:p>
                      <a:r>
                        <a:rPr lang="en-US"/>
                        <a:t>Approximately 5 years</a:t>
                      </a:r>
                    </a:p>
                  </a:txBody>
                  <a:tcPr/>
                </a:tc>
              </a:tr>
              <a:tr h="467007">
                <a:tc>
                  <a:txBody>
                    <a:bodyPr/>
                    <a:lstStyle/>
                    <a:p>
                      <a:r>
                        <a:rPr lang="en-US"/>
                        <a:t>Published</a:t>
                      </a:r>
                    </a:p>
                  </a:txBody>
                  <a:tcPr/>
                </a:tc>
                <a:tc>
                  <a:txBody>
                    <a:bodyPr/>
                    <a:lstStyle/>
                    <a:p>
                      <a:r>
                        <a:rPr lang="en-US"/>
                        <a:t>March 3, 2017</a:t>
                      </a:r>
                    </a:p>
                  </a:txBody>
                  <a:tcPr/>
                </a:tc>
              </a:tr>
              <a:tr h="467007">
                <a:tc>
                  <a:txBody>
                    <a:bodyPr/>
                    <a:lstStyle/>
                    <a:p>
                      <a:r>
                        <a:rPr lang="en-US"/>
                        <a:t>Type of game</a:t>
                      </a:r>
                    </a:p>
                  </a:txBody>
                  <a:tcPr/>
                </a:tc>
                <a:tc>
                  <a:txBody>
                    <a:bodyPr/>
                    <a:lstStyle/>
                    <a:p>
                      <a:r>
                        <a:rPr lang="en-US"/>
                        <a:t>Open-world Action RPG</a:t>
                      </a:r>
                    </a:p>
                  </a:txBody>
                  <a:tcPr/>
                </a:tc>
              </a:tr>
              <a:tr h="467007">
                <a:tc>
                  <a:txBody>
                    <a:bodyPr/>
                    <a:lstStyle/>
                    <a:p>
                      <a:r>
                        <a:rPr lang="en-US"/>
                        <a:t>Price</a:t>
                      </a:r>
                    </a:p>
                  </a:txBody>
                  <a:tcPr/>
                </a:tc>
                <a:tc>
                  <a:txBody>
                    <a:bodyPr/>
                    <a:lstStyle/>
                    <a:p>
                      <a:r>
                        <a:rPr lang="en-US"/>
                        <a:t>$59.99</a:t>
                      </a:r>
                    </a:p>
                  </a:txBody>
                  <a:tcPr/>
                </a:tc>
              </a:tr>
              <a:tr h="467007">
                <a:tc>
                  <a:txBody>
                    <a:bodyPr/>
                    <a:lstStyle/>
                    <a:p>
                      <a:r>
                        <a:rPr lang="en-US"/>
                        <a:t>Hardware</a:t>
                      </a:r>
                    </a:p>
                  </a:txBody>
                  <a:tcPr/>
                </a:tc>
                <a:tc>
                  <a:txBody>
                    <a:bodyPr/>
                    <a:lstStyle/>
                    <a:p>
                      <a:r>
                        <a:rPr lang="en-US"/>
                        <a:t>Wii U / Nintendo Switch</a:t>
                      </a:r>
                    </a:p>
                  </a:txBody>
                  <a:tcPr/>
                </a:tc>
              </a:tr>
              <a:tr h="467007">
                <a:tc>
                  <a:txBody>
                    <a:bodyPr/>
                    <a:lstStyle/>
                    <a:p>
                      <a:r>
                        <a:rPr lang="en-US"/>
                        <a:t>Age (rating)</a:t>
                      </a:r>
                    </a:p>
                  </a:txBody>
                  <a:tcPr/>
                </a:tc>
                <a:tc>
                  <a:txBody>
                    <a:bodyPr/>
                    <a:lstStyle/>
                    <a:p>
                      <a:r>
                        <a:rPr lang="en-US"/>
                        <a:t>10 years old+ (US - ESRB) </a:t>
                      </a:r>
                    </a:p>
                    <a:p>
                      <a:r>
                        <a:rPr lang="en-US"/>
                        <a:t>12 years old+ (Japan - CERO)</a:t>
                      </a:r>
                    </a:p>
                  </a:txBody>
                  <a:tcPr/>
                </a:tc>
              </a:tr>
            </a:tbl>
          </a:graphicData>
        </a:graphic>
      </p:graphicFrame>
      <p:sp>
        <p:nvSpPr>
          <p:cNvPr id="5" name="Folded Corner 4"/>
          <p:cNvSpPr/>
          <p:nvPr/>
        </p:nvSpPr>
        <p:spPr>
          <a:xfrm>
            <a:off x="7502033" y="2204580"/>
            <a:ext cx="3543938" cy="851771"/>
          </a:xfrm>
          <a:prstGeom prst="foldedCorner">
            <a:avLst/>
          </a:prstGeom>
          <a:solidFill>
            <a:schemeClr val="accent5">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 5 years is a quite long time</a:t>
            </a:r>
          </a:p>
        </p:txBody>
      </p:sp>
    </p:spTree>
    <p:extLst>
      <p:ext uri="{BB962C8B-B14F-4D97-AF65-F5344CB8AC3E}">
        <p14:creationId xmlns:p14="http://schemas.microsoft.com/office/powerpoint/2010/main" val="1166429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a:t>Are any design mistakes present?</a:t>
            </a:r>
          </a:p>
        </p:txBody>
      </p:sp>
      <p:sp>
        <p:nvSpPr>
          <p:cNvPr id="3" name="Content Placeholder 2"/>
          <p:cNvSpPr>
            <a:spLocks noGrp="1"/>
          </p:cNvSpPr>
          <p:nvPr>
            <p:ph idx="1"/>
          </p:nvPr>
        </p:nvSpPr>
        <p:spPr>
          <a:xfrm>
            <a:off x="677334" y="1415441"/>
            <a:ext cx="8596668" cy="4625921"/>
          </a:xfrm>
        </p:spPr>
        <p:txBody>
          <a:bodyPr/>
          <a:lstStyle/>
          <a:p>
            <a:r>
              <a:rPr lang="en-US"/>
              <a:t>Strategic mismach</a:t>
            </a:r>
          </a:p>
          <a:p>
            <a:pPr lvl="1"/>
            <a:r>
              <a:rPr lang="en-US"/>
              <a:t>Targeted for kids but a bit difficult for kids.</a:t>
            </a:r>
          </a:p>
          <a:p>
            <a:pPr lvl="1"/>
            <a:r>
              <a:rPr lang="en-US"/>
              <a:t>Too much cultural cliché for global players.</a:t>
            </a:r>
          </a:p>
          <a:p>
            <a:pPr lvl="1"/>
            <a:r>
              <a:rPr lang="en-US"/>
              <a:t>Too much Anime-style for global players. (But I think this is the right direction. )</a:t>
            </a:r>
          </a:p>
        </p:txBody>
      </p:sp>
      <p:sp>
        <p:nvSpPr>
          <p:cNvPr id="4" name="Folded Corner 3"/>
          <p:cNvSpPr/>
          <p:nvPr/>
        </p:nvSpPr>
        <p:spPr>
          <a:xfrm>
            <a:off x="1040588" y="3327568"/>
            <a:ext cx="5548102" cy="801665"/>
          </a:xfrm>
          <a:prstGeom prst="foldedCorner">
            <a:avLst>
              <a:gd name="adj" fmla="val 50000"/>
            </a:avLst>
          </a:prstGeom>
          <a:solidFill>
            <a:schemeClr val="accent5">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a:p>
            <a:endParaRPr lang="en-US" sz="1400">
              <a:solidFill>
                <a:schemeClr val="tx1"/>
              </a:solidFill>
            </a:endParaRPr>
          </a:p>
          <a:p>
            <a:r>
              <a:rPr lang="en-US" sz="1400">
                <a:solidFill>
                  <a:schemeClr val="tx1"/>
                </a:solidFill>
              </a:rPr>
              <a:t>Witcher 3 is an amazing game but absolutely for </a:t>
            </a:r>
            <a:r>
              <a:rPr lang="en-US" sz="1400">
                <a:solidFill>
                  <a:srgbClr val="0070C0"/>
                </a:solidFill>
              </a:rPr>
              <a:t>ONLY </a:t>
            </a:r>
            <a:r>
              <a:rPr lang="en-US" sz="1400">
                <a:solidFill>
                  <a:schemeClr val="tx1"/>
                </a:solidFill>
              </a:rPr>
              <a:t>adults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52" y="4601883"/>
            <a:ext cx="3617587" cy="20330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485" y="4448766"/>
            <a:ext cx="3628196" cy="20408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3922" y="4472805"/>
            <a:ext cx="4082145" cy="2296207"/>
          </a:xfrm>
          <a:prstGeom prst="rect">
            <a:avLst/>
          </a:prstGeom>
        </p:spPr>
      </p:pic>
    </p:spTree>
    <p:extLst>
      <p:ext uri="{BB962C8B-B14F-4D97-AF65-F5344CB8AC3E}">
        <p14:creationId xmlns:p14="http://schemas.microsoft.com/office/powerpoint/2010/main" val="103863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8616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a:t>Overall strengths and weaknesses.</a:t>
            </a:r>
          </a:p>
        </p:txBody>
      </p:sp>
      <p:sp>
        <p:nvSpPr>
          <p:cNvPr id="3" name="Content Placeholder 2"/>
          <p:cNvSpPr>
            <a:spLocks noGrp="1"/>
          </p:cNvSpPr>
          <p:nvPr>
            <p:ph idx="1"/>
          </p:nvPr>
        </p:nvSpPr>
        <p:spPr>
          <a:xfrm>
            <a:off x="677334" y="1415441"/>
            <a:ext cx="4320551" cy="4625921"/>
          </a:xfrm>
        </p:spPr>
        <p:txBody>
          <a:bodyPr/>
          <a:lstStyle/>
          <a:p>
            <a:r>
              <a:rPr lang="en-US"/>
              <a:t>Strength</a:t>
            </a:r>
          </a:p>
          <a:p>
            <a:pPr lvl="1"/>
            <a:r>
              <a:rPr lang="en-US"/>
              <a:t>Mechanics</a:t>
            </a:r>
          </a:p>
          <a:p>
            <a:pPr lvl="1"/>
            <a:r>
              <a:rPr lang="en-US"/>
              <a:t>Graphics</a:t>
            </a:r>
          </a:p>
          <a:p>
            <a:r>
              <a:rPr lang="en-US"/>
              <a:t>Weakness</a:t>
            </a:r>
          </a:p>
          <a:p>
            <a:pPr lvl="1"/>
            <a:r>
              <a:rPr lang="en-US"/>
              <a:t>Story</a:t>
            </a:r>
          </a:p>
        </p:txBody>
      </p:sp>
      <p:sp>
        <p:nvSpPr>
          <p:cNvPr id="4" name="Folded Corner 3"/>
          <p:cNvSpPr/>
          <p:nvPr/>
        </p:nvSpPr>
        <p:spPr>
          <a:xfrm>
            <a:off x="677334" y="3573735"/>
            <a:ext cx="7401954" cy="2467627"/>
          </a:xfrm>
          <a:prstGeom prst="foldedCorner">
            <a:avLst/>
          </a:prstGeom>
          <a:solidFill>
            <a:schemeClr val="accent5">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solidFill>
            </a:endParaRPr>
          </a:p>
          <a:p>
            <a:r>
              <a:rPr lang="en-US">
                <a:solidFill>
                  <a:schemeClr val="tx1"/>
                </a:solidFill>
              </a:rPr>
              <a:t># Games with the best story  (Reviewer’s choice)</a:t>
            </a:r>
          </a:p>
          <a:p>
            <a:r>
              <a:rPr lang="en-US">
                <a:solidFill>
                  <a:schemeClr val="tx1"/>
                </a:solidFill>
              </a:rPr>
              <a:t>1) Dragon Quest V: Dramatic life - 10 years as a slave (for monster), choosing a bride, relationship between father and son </a:t>
            </a:r>
          </a:p>
          <a:p>
            <a:endParaRPr lang="en-US">
              <a:solidFill>
                <a:schemeClr val="tx1"/>
              </a:solidFill>
            </a:endParaRPr>
          </a:p>
          <a:p>
            <a:r>
              <a:rPr lang="en-US">
                <a:solidFill>
                  <a:schemeClr val="tx1"/>
                </a:solidFill>
              </a:rPr>
              <a:t>2) Last of US: Joel and Ellie protecting each other</a:t>
            </a:r>
          </a:p>
          <a:p>
            <a:endParaRPr lang="en-US">
              <a:solidFill>
                <a:schemeClr val="tx1"/>
              </a:solidFill>
            </a:endParaRPr>
          </a:p>
          <a:p>
            <a:r>
              <a:rPr lang="en-US">
                <a:solidFill>
                  <a:schemeClr val="tx1"/>
                </a:solidFill>
              </a:rPr>
              <a:t>3) Shadow of colossus: Minimal explanations with deep settings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026" y="4246323"/>
            <a:ext cx="1519497" cy="2018082"/>
          </a:xfrm>
          <a:prstGeom prst="rect">
            <a:avLst/>
          </a:prstGeom>
        </p:spPr>
      </p:pic>
    </p:spTree>
    <p:extLst>
      <p:ext uri="{BB962C8B-B14F-4D97-AF65-F5344CB8AC3E}">
        <p14:creationId xmlns:p14="http://schemas.microsoft.com/office/powerpoint/2010/main" val="955421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a:t>Is the game worth purchasing?</a:t>
            </a:r>
          </a:p>
        </p:txBody>
      </p:sp>
      <p:sp>
        <p:nvSpPr>
          <p:cNvPr id="3" name="Content Placeholder 2"/>
          <p:cNvSpPr>
            <a:spLocks noGrp="1"/>
          </p:cNvSpPr>
          <p:nvPr>
            <p:ph idx="1"/>
          </p:nvPr>
        </p:nvSpPr>
        <p:spPr>
          <a:xfrm>
            <a:off x="677334" y="1415441"/>
            <a:ext cx="8596668" cy="4625921"/>
          </a:xfrm>
        </p:spPr>
        <p:txBody>
          <a:bodyPr/>
          <a:lstStyle/>
          <a:p>
            <a:r>
              <a:rPr lang="en-US"/>
              <a:t>It's a must. It might affect games in the future in terms of:</a:t>
            </a:r>
          </a:p>
          <a:p>
            <a:pPr lvl="1"/>
            <a:r>
              <a:rPr lang="en-US"/>
              <a:t>Excellent game system </a:t>
            </a:r>
          </a:p>
          <a:p>
            <a:pPr lvl="1"/>
            <a:r>
              <a:rPr lang="en-US"/>
              <a:t>Vertical movement as open-world RPG</a:t>
            </a:r>
          </a:p>
          <a:p>
            <a:pPr lvl="1"/>
            <a:r>
              <a:rPr lang="en-US"/>
              <a:t>Playing portablly  (Nintendo Switch)</a:t>
            </a:r>
          </a:p>
          <a:p>
            <a:endParaRPr lang="en-US"/>
          </a:p>
        </p:txBody>
      </p:sp>
      <p:sp>
        <p:nvSpPr>
          <p:cNvPr id="4" name="TextBox 3"/>
          <p:cNvSpPr txBox="1"/>
          <p:nvPr/>
        </p:nvSpPr>
        <p:spPr>
          <a:xfrm>
            <a:off x="942237" y="6385591"/>
            <a:ext cx="7863560" cy="307777"/>
          </a:xfrm>
          <a:prstGeom prst="rect">
            <a:avLst/>
          </a:prstGeom>
          <a:noFill/>
        </p:spPr>
        <p:txBody>
          <a:bodyPr wrap="square" rtlCol="0">
            <a:spAutoFit/>
          </a:bodyPr>
          <a:lstStyle/>
          <a:p>
            <a:r>
              <a:rPr lang="en-US" sz="1400" u="sng">
                <a:hlinkClick r:id="rId2"/>
              </a:rPr>
              <a:t>http://www.digitallydownloaded.net/2017/03/review-legend-of-zelda-breath-of-wild.html</a:t>
            </a:r>
            <a:endParaRPr lang="en-US" sz="140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252" y="3068343"/>
            <a:ext cx="5591350" cy="3145134"/>
          </a:xfrm>
          <a:prstGeom prst="rect">
            <a:avLst/>
          </a:prstGeom>
        </p:spPr>
      </p:pic>
    </p:spTree>
    <p:extLst>
      <p:ext uri="{BB962C8B-B14F-4D97-AF65-F5344CB8AC3E}">
        <p14:creationId xmlns:p14="http://schemas.microsoft.com/office/powerpoint/2010/main" val="1065431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a:t>How could it be improved?</a:t>
            </a:r>
          </a:p>
        </p:txBody>
      </p:sp>
      <p:sp>
        <p:nvSpPr>
          <p:cNvPr id="3" name="Content Placeholder 2"/>
          <p:cNvSpPr>
            <a:spLocks noGrp="1"/>
          </p:cNvSpPr>
          <p:nvPr>
            <p:ph idx="1"/>
          </p:nvPr>
        </p:nvSpPr>
        <p:spPr>
          <a:xfrm>
            <a:off x="677334" y="1415441"/>
            <a:ext cx="8596668" cy="4625921"/>
          </a:xfrm>
        </p:spPr>
        <p:txBody>
          <a:bodyPr/>
          <a:lstStyle/>
          <a:p>
            <a:r>
              <a:rPr lang="en-US"/>
              <a:t>Since the system is almost perfect, maybe exact same system with a few more different games for older audience will be welcome. </a:t>
            </a:r>
          </a:p>
        </p:txBody>
      </p:sp>
    </p:spTree>
    <p:extLst>
      <p:ext uri="{BB962C8B-B14F-4D97-AF65-F5344CB8AC3E}">
        <p14:creationId xmlns:p14="http://schemas.microsoft.com/office/powerpoint/2010/main" val="407092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End of the slide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165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Game Summary</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209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a:t>Quick overview</a:t>
            </a:r>
          </a:p>
        </p:txBody>
      </p:sp>
      <p:sp>
        <p:nvSpPr>
          <p:cNvPr id="3" name="Content Placeholder 2"/>
          <p:cNvSpPr>
            <a:spLocks noGrp="1"/>
          </p:cNvSpPr>
          <p:nvPr>
            <p:ph idx="1"/>
          </p:nvPr>
        </p:nvSpPr>
        <p:spPr>
          <a:xfrm>
            <a:off x="677334" y="1415442"/>
            <a:ext cx="8596668" cy="1941532"/>
          </a:xfrm>
        </p:spPr>
        <p:txBody>
          <a:bodyPr>
            <a:normAutofit lnSpcReduction="10000"/>
          </a:bodyPr>
          <a:lstStyle/>
          <a:p>
            <a:r>
              <a:rPr lang="en-US"/>
              <a:t>The Legend of Zelda: Breath of the Wild (BotW) is made to mix Zelda series and open-world RPG. </a:t>
            </a:r>
          </a:p>
          <a:p>
            <a:r>
              <a:rPr lang="en-US"/>
              <a:t>Video game companies in Japan have to reply on sales from overseas because of unbalanced population between generations.</a:t>
            </a:r>
          </a:p>
          <a:p>
            <a:r>
              <a:rPr lang="en-US"/>
              <a:t>Previous Zelda series: </a:t>
            </a:r>
          </a:p>
          <a:p>
            <a:pPr lvl="1"/>
            <a:r>
              <a:rPr lang="en-US" u="sng">
                <a:hlinkClick r:id="rId2"/>
              </a:rPr>
              <a:t>https://en.wikipedia.org/wiki/List_of_The_Legend_of_Zelda_media</a:t>
            </a:r>
            <a:endParaRPr lang="en-US"/>
          </a:p>
        </p:txBody>
      </p:sp>
      <p:sp>
        <p:nvSpPr>
          <p:cNvPr id="4" name="Folded Corner 3"/>
          <p:cNvSpPr/>
          <p:nvPr/>
        </p:nvSpPr>
        <p:spPr>
          <a:xfrm>
            <a:off x="890277" y="3444657"/>
            <a:ext cx="4383181" cy="1565755"/>
          </a:xfrm>
          <a:prstGeom prst="foldedCorner">
            <a:avLst/>
          </a:prstGeom>
          <a:solidFill>
            <a:schemeClr val="accent5">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 Successful open-world RPG titles: </a:t>
            </a:r>
          </a:p>
          <a:p>
            <a:r>
              <a:rPr lang="en-US">
                <a:solidFill>
                  <a:schemeClr val="tx1"/>
                </a:solidFill>
              </a:rPr>
              <a:t>- Skyrim </a:t>
            </a:r>
          </a:p>
          <a:p>
            <a:r>
              <a:rPr lang="en-US">
                <a:solidFill>
                  <a:schemeClr val="tx1"/>
                </a:solidFill>
              </a:rPr>
              <a:t>- Fallout 4 </a:t>
            </a:r>
          </a:p>
          <a:p>
            <a:r>
              <a:rPr lang="en-US">
                <a:solidFill>
                  <a:schemeClr val="tx1"/>
                </a:solidFill>
              </a:rPr>
              <a:t>- Witcher 3 </a:t>
            </a:r>
          </a:p>
        </p:txBody>
      </p:sp>
      <p:sp>
        <p:nvSpPr>
          <p:cNvPr id="5" name="Folded Corner 4"/>
          <p:cNvSpPr/>
          <p:nvPr/>
        </p:nvSpPr>
        <p:spPr>
          <a:xfrm>
            <a:off x="890276" y="5113053"/>
            <a:ext cx="4383181" cy="1565755"/>
          </a:xfrm>
          <a:prstGeom prst="foldedCorner">
            <a:avLst/>
          </a:prstGeom>
          <a:solidFill>
            <a:schemeClr val="accent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 Open-world Japanese games </a:t>
            </a:r>
          </a:p>
          <a:p>
            <a:r>
              <a:rPr lang="en-US">
                <a:solidFill>
                  <a:schemeClr val="tx1"/>
                </a:solidFill>
              </a:rPr>
              <a:t>- Final Fantasy XV (2016) </a:t>
            </a:r>
          </a:p>
          <a:p>
            <a:r>
              <a:rPr lang="en-US">
                <a:solidFill>
                  <a:schemeClr val="tx1"/>
                </a:solidFill>
              </a:rPr>
              <a:t>- Monster Hunter World (2018)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765" y="4032685"/>
            <a:ext cx="4697260" cy="2646123"/>
          </a:xfrm>
          <a:prstGeom prst="rect">
            <a:avLst/>
          </a:prstGeom>
        </p:spPr>
      </p:pic>
      <p:sp>
        <p:nvSpPr>
          <p:cNvPr id="7" name="TextBox 6"/>
          <p:cNvSpPr txBox="1"/>
          <p:nvPr/>
        </p:nvSpPr>
        <p:spPr>
          <a:xfrm>
            <a:off x="5661765" y="3755686"/>
            <a:ext cx="2783134" cy="276999"/>
          </a:xfrm>
          <a:prstGeom prst="rect">
            <a:avLst/>
          </a:prstGeom>
          <a:noFill/>
        </p:spPr>
        <p:txBody>
          <a:bodyPr wrap="none" rtlCol="0">
            <a:spAutoFit/>
          </a:bodyPr>
          <a:lstStyle/>
          <a:p>
            <a:r>
              <a:rPr lang="en-US" sz="1200"/>
              <a:t>Final Fantasy XV (2016, SQUARE ENIX)</a:t>
            </a:r>
          </a:p>
        </p:txBody>
      </p:sp>
    </p:spTree>
    <p:extLst>
      <p:ext uri="{BB962C8B-B14F-4D97-AF65-F5344CB8AC3E}">
        <p14:creationId xmlns:p14="http://schemas.microsoft.com/office/powerpoint/2010/main" val="1054529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a:t>Story</a:t>
            </a:r>
          </a:p>
        </p:txBody>
      </p:sp>
      <p:sp>
        <p:nvSpPr>
          <p:cNvPr id="3" name="Content Placeholder 2"/>
          <p:cNvSpPr>
            <a:spLocks noGrp="1"/>
          </p:cNvSpPr>
          <p:nvPr>
            <p:ph idx="1"/>
          </p:nvPr>
        </p:nvSpPr>
        <p:spPr>
          <a:xfrm>
            <a:off x="677334" y="1415441"/>
            <a:ext cx="8596668" cy="1240077"/>
          </a:xfrm>
        </p:spPr>
        <p:txBody>
          <a:bodyPr/>
          <a:lstStyle/>
          <a:p>
            <a:r>
              <a:rPr lang="en-US"/>
              <a:t>Link, the protagonist, and his team lost with the villain "Ganon" 100 years ago. With the late heroes' support, Link finally wakes up and recollects his ability and memory to beat Ganon again. </a:t>
            </a:r>
          </a:p>
        </p:txBody>
      </p:sp>
      <p:sp>
        <p:nvSpPr>
          <p:cNvPr id="4" name="TextBox 3"/>
          <p:cNvSpPr txBox="1"/>
          <p:nvPr/>
        </p:nvSpPr>
        <p:spPr>
          <a:xfrm>
            <a:off x="877750" y="6350696"/>
            <a:ext cx="7167218" cy="276999"/>
          </a:xfrm>
          <a:prstGeom prst="rect">
            <a:avLst/>
          </a:prstGeom>
          <a:noFill/>
        </p:spPr>
        <p:txBody>
          <a:bodyPr wrap="none" rtlCol="0">
            <a:spAutoFit/>
          </a:bodyPr>
          <a:lstStyle/>
          <a:p>
            <a:r>
              <a:rPr lang="en-US" sz="1200"/>
              <a:t>Image from: http://www.nintendo.com/games/detail/the-legend-of-zelda-breath-of-the-wild-switch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801" y="2392874"/>
            <a:ext cx="6792188" cy="3820036"/>
          </a:xfrm>
          <a:prstGeom prst="rect">
            <a:avLst/>
          </a:prstGeom>
        </p:spPr>
      </p:pic>
    </p:spTree>
    <p:extLst>
      <p:ext uri="{BB962C8B-B14F-4D97-AF65-F5344CB8AC3E}">
        <p14:creationId xmlns:p14="http://schemas.microsoft.com/office/powerpoint/2010/main" val="190191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a:t>Game Play </a:t>
            </a:r>
            <a:r>
              <a:rPr lang="mr-IN"/>
              <a:t>–</a:t>
            </a:r>
            <a:r>
              <a:rPr lang="en-US"/>
              <a:t> 3D Action RPG</a:t>
            </a:r>
          </a:p>
        </p:txBody>
      </p:sp>
      <p:sp>
        <p:nvSpPr>
          <p:cNvPr id="3" name="Content Placeholder 2"/>
          <p:cNvSpPr>
            <a:spLocks noGrp="1"/>
          </p:cNvSpPr>
          <p:nvPr>
            <p:ph idx="1"/>
          </p:nvPr>
        </p:nvSpPr>
        <p:spPr>
          <a:xfrm>
            <a:off x="677334" y="1415442"/>
            <a:ext cx="8596668" cy="914400"/>
          </a:xfrm>
        </p:spPr>
        <p:txBody>
          <a:bodyPr/>
          <a:lstStyle/>
          <a:p>
            <a:r>
              <a:rPr lang="en-US"/>
              <a:t>Action against enemies</a:t>
            </a:r>
          </a:p>
        </p:txBody>
      </p:sp>
      <p:sp>
        <p:nvSpPr>
          <p:cNvPr id="4" name="Content Placeholder 2"/>
          <p:cNvSpPr txBox="1">
            <a:spLocks/>
          </p:cNvSpPr>
          <p:nvPr/>
        </p:nvSpPr>
        <p:spPr>
          <a:xfrm>
            <a:off x="677334" y="3922736"/>
            <a:ext cx="8596668" cy="914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3D puzzle against the field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539" y="1189974"/>
            <a:ext cx="4851056" cy="27327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539" y="4004594"/>
            <a:ext cx="4912986" cy="276355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204" y="4672208"/>
            <a:ext cx="2764858" cy="2095941"/>
          </a:xfrm>
          <a:prstGeom prst="rect">
            <a:avLst/>
          </a:prstGeom>
        </p:spPr>
      </p:pic>
    </p:spTree>
    <p:extLst>
      <p:ext uri="{BB962C8B-B14F-4D97-AF65-F5344CB8AC3E}">
        <p14:creationId xmlns:p14="http://schemas.microsoft.com/office/powerpoint/2010/main" val="7931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a:t>Game Play  - Non-linearlity</a:t>
            </a:r>
          </a:p>
        </p:txBody>
      </p:sp>
      <p:sp>
        <p:nvSpPr>
          <p:cNvPr id="3" name="Content Placeholder 2"/>
          <p:cNvSpPr>
            <a:spLocks noGrp="1"/>
          </p:cNvSpPr>
          <p:nvPr>
            <p:ph idx="1"/>
          </p:nvPr>
        </p:nvSpPr>
        <p:spPr>
          <a:xfrm>
            <a:off x="677334" y="1415441"/>
            <a:ext cx="8596668" cy="438411"/>
          </a:xfrm>
        </p:spPr>
        <p:txBody>
          <a:bodyPr/>
          <a:lstStyle/>
          <a:p>
            <a:r>
              <a:rPr lang="en-US"/>
              <a:t>No level or exp: if you have skills, you can directly go to the final boss.</a:t>
            </a:r>
          </a:p>
        </p:txBody>
      </p:sp>
      <p:sp>
        <p:nvSpPr>
          <p:cNvPr id="4" name="Rectangle 3"/>
          <p:cNvSpPr/>
          <p:nvPr/>
        </p:nvSpPr>
        <p:spPr>
          <a:xfrm>
            <a:off x="4308953" y="2273286"/>
            <a:ext cx="2116899" cy="33319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53444" y="3700602"/>
            <a:ext cx="1111682" cy="6520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Start</a:t>
            </a:r>
          </a:p>
        </p:txBody>
      </p:sp>
      <p:sp>
        <p:nvSpPr>
          <p:cNvPr id="6" name="Rectangle 5"/>
          <p:cNvSpPr/>
          <p:nvPr/>
        </p:nvSpPr>
        <p:spPr>
          <a:xfrm>
            <a:off x="2267734" y="3663513"/>
            <a:ext cx="1677443" cy="663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Tutorial</a:t>
            </a:r>
          </a:p>
          <a:p>
            <a:pPr algn="ctr"/>
            <a:r>
              <a:rPr lang="en-US" sz="1400"/>
              <a:t>(Great Plateau)</a:t>
            </a:r>
          </a:p>
        </p:txBody>
      </p:sp>
      <p:sp>
        <p:nvSpPr>
          <p:cNvPr id="7" name="Rectangle 6"/>
          <p:cNvSpPr/>
          <p:nvPr/>
        </p:nvSpPr>
        <p:spPr>
          <a:xfrm>
            <a:off x="4447786" y="2536007"/>
            <a:ext cx="1827756" cy="526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Water Beast</a:t>
            </a:r>
          </a:p>
        </p:txBody>
      </p:sp>
      <p:sp>
        <p:nvSpPr>
          <p:cNvPr id="8" name="Rectangle 7"/>
          <p:cNvSpPr/>
          <p:nvPr/>
        </p:nvSpPr>
        <p:spPr>
          <a:xfrm>
            <a:off x="4447786" y="3275043"/>
            <a:ext cx="1827756" cy="526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Fire Beast</a:t>
            </a:r>
          </a:p>
        </p:txBody>
      </p:sp>
      <p:sp>
        <p:nvSpPr>
          <p:cNvPr id="9" name="Rectangle 8"/>
          <p:cNvSpPr/>
          <p:nvPr/>
        </p:nvSpPr>
        <p:spPr>
          <a:xfrm>
            <a:off x="4447786" y="4026604"/>
            <a:ext cx="1827756" cy="526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Thunder Beast</a:t>
            </a:r>
          </a:p>
        </p:txBody>
      </p:sp>
      <p:sp>
        <p:nvSpPr>
          <p:cNvPr id="10" name="Rectangle 9"/>
          <p:cNvSpPr/>
          <p:nvPr/>
        </p:nvSpPr>
        <p:spPr>
          <a:xfrm>
            <a:off x="4447786" y="4815744"/>
            <a:ext cx="1827756" cy="526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Wind Beast</a:t>
            </a:r>
          </a:p>
        </p:txBody>
      </p:sp>
      <p:sp>
        <p:nvSpPr>
          <p:cNvPr id="11" name="Rectangle 10"/>
          <p:cNvSpPr/>
          <p:nvPr/>
        </p:nvSpPr>
        <p:spPr>
          <a:xfrm>
            <a:off x="7110679" y="3700602"/>
            <a:ext cx="1827756" cy="526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Ganon</a:t>
            </a:r>
          </a:p>
        </p:txBody>
      </p:sp>
      <p:sp>
        <p:nvSpPr>
          <p:cNvPr id="12" name="Oval 11"/>
          <p:cNvSpPr/>
          <p:nvPr/>
        </p:nvSpPr>
        <p:spPr>
          <a:xfrm>
            <a:off x="9489584" y="3613245"/>
            <a:ext cx="901873" cy="6520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End</a:t>
            </a:r>
          </a:p>
        </p:txBody>
      </p:sp>
      <p:cxnSp>
        <p:nvCxnSpPr>
          <p:cNvPr id="13" name="Straight Arrow Connector 12"/>
          <p:cNvCxnSpPr>
            <a:stCxn id="6" idx="6"/>
            <a:endCxn id="8" idx="1"/>
          </p:cNvCxnSpPr>
          <p:nvPr/>
        </p:nvCxnSpPr>
        <p:spPr>
          <a:xfrm flipV="1">
            <a:off x="1765125" y="3995453"/>
            <a:ext cx="502609" cy="31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5" idx="1"/>
          </p:cNvCxnSpPr>
          <p:nvPr/>
        </p:nvCxnSpPr>
        <p:spPr>
          <a:xfrm flipV="1">
            <a:off x="3945177" y="3939248"/>
            <a:ext cx="363776" cy="56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5" idx="3"/>
            <a:endCxn id="13" idx="1"/>
          </p:cNvCxnSpPr>
          <p:nvPr/>
        </p:nvCxnSpPr>
        <p:spPr>
          <a:xfrm>
            <a:off x="6425852" y="3939248"/>
            <a:ext cx="684827" cy="24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3"/>
            <a:endCxn id="14" idx="2"/>
          </p:cNvCxnSpPr>
          <p:nvPr/>
        </p:nvCxnSpPr>
        <p:spPr>
          <a:xfrm flipV="1">
            <a:off x="8938435" y="3939247"/>
            <a:ext cx="551149" cy="24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75276" y="1941534"/>
            <a:ext cx="1124475" cy="369332"/>
          </a:xfrm>
          <a:prstGeom prst="rect">
            <a:avLst/>
          </a:prstGeom>
          <a:noFill/>
        </p:spPr>
        <p:txBody>
          <a:bodyPr wrap="none" rtlCol="0">
            <a:spAutoFit/>
          </a:bodyPr>
          <a:lstStyle/>
          <a:p>
            <a:r>
              <a:rPr lang="en-US"/>
              <a:t>any order</a:t>
            </a:r>
          </a:p>
        </p:txBody>
      </p:sp>
      <p:sp>
        <p:nvSpPr>
          <p:cNvPr id="18" name="TextBox 17"/>
          <p:cNvSpPr txBox="1"/>
          <p:nvPr/>
        </p:nvSpPr>
        <p:spPr>
          <a:xfrm>
            <a:off x="5165135" y="6285734"/>
            <a:ext cx="553357" cy="369332"/>
          </a:xfrm>
          <a:prstGeom prst="rect">
            <a:avLst/>
          </a:prstGeom>
          <a:noFill/>
        </p:spPr>
        <p:txBody>
          <a:bodyPr wrap="none" rtlCol="0">
            <a:spAutoFit/>
          </a:bodyPr>
          <a:lstStyle/>
          <a:p>
            <a:r>
              <a:rPr lang="en-US"/>
              <a:t>skip</a:t>
            </a:r>
          </a:p>
        </p:txBody>
      </p:sp>
      <p:sp>
        <p:nvSpPr>
          <p:cNvPr id="19" name="Circular Arrow 18"/>
          <p:cNvSpPr/>
          <p:nvPr/>
        </p:nvSpPr>
        <p:spPr>
          <a:xfrm rot="10800000" flipH="1">
            <a:off x="2770342" y="1319194"/>
            <a:ext cx="5342946" cy="6016397"/>
          </a:xfrm>
          <a:prstGeom prst="circularArrow">
            <a:avLst>
              <a:gd name="adj1" fmla="val 1694"/>
              <a:gd name="adj2" fmla="val 1201619"/>
              <a:gd name="adj3" fmla="val 20305264"/>
              <a:gd name="adj4" fmla="val 10800000"/>
              <a:gd name="adj5" fmla="val 12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olded Corner 19"/>
          <p:cNvSpPr/>
          <p:nvPr/>
        </p:nvSpPr>
        <p:spPr>
          <a:xfrm>
            <a:off x="7297993" y="5473874"/>
            <a:ext cx="4488999" cy="1170835"/>
          </a:xfrm>
          <a:prstGeom prst="foldedCorner">
            <a:avLst/>
          </a:prstGeom>
          <a:solidFill>
            <a:schemeClr val="accent5">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tx1"/>
                </a:solidFill>
              </a:rPr>
              <a:t># The world record is less than 40 minutes</a:t>
            </a:r>
          </a:p>
          <a:p>
            <a:r>
              <a:rPr lang="en-US" sz="1400" u="sng">
                <a:hlinkClick r:id="rId2"/>
              </a:rPr>
              <a:t>https://www.youtube.com/watch?v=ripapSXElg8</a:t>
            </a:r>
            <a:endParaRPr lang="en-US" sz="1400">
              <a:solidFill>
                <a:schemeClr val="tx1"/>
              </a:solidFill>
            </a:endParaRPr>
          </a:p>
        </p:txBody>
      </p:sp>
    </p:spTree>
    <p:extLst>
      <p:ext uri="{BB962C8B-B14F-4D97-AF65-F5344CB8AC3E}">
        <p14:creationId xmlns:p14="http://schemas.microsoft.com/office/powerpoint/2010/main" val="98628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a:t>Game Play  - Non-linearlity</a:t>
            </a:r>
          </a:p>
        </p:txBody>
      </p:sp>
      <p:sp>
        <p:nvSpPr>
          <p:cNvPr id="3" name="Content Placeholder 2"/>
          <p:cNvSpPr>
            <a:spLocks noGrp="1"/>
          </p:cNvSpPr>
          <p:nvPr>
            <p:ph idx="1"/>
          </p:nvPr>
        </p:nvSpPr>
        <p:spPr>
          <a:xfrm>
            <a:off x="677334" y="1415441"/>
            <a:ext cx="8596668" cy="2041743"/>
          </a:xfrm>
        </p:spPr>
        <p:txBody>
          <a:bodyPr/>
          <a:lstStyle/>
          <a:p>
            <a:r>
              <a:rPr lang="en-US"/>
              <a:t>Non-linearlity is implemented to reach out Western players while Asian culture prefers predictability. </a:t>
            </a:r>
          </a:p>
          <a:p>
            <a:pPr lvl="1"/>
            <a:r>
              <a:rPr lang="en-US"/>
              <a:t>Sugoroku is a traditional Japanese boardgame (linear). </a:t>
            </a:r>
          </a:p>
          <a:p>
            <a:pPr lvl="1"/>
            <a:r>
              <a:rPr lang="en-US"/>
              <a:t>Monopoly has only a loop with lots of events combination (Non-linear) . </a:t>
            </a:r>
          </a:p>
        </p:txBody>
      </p:sp>
      <p:sp>
        <p:nvSpPr>
          <p:cNvPr id="4" name="TextBox 3"/>
          <p:cNvSpPr txBox="1"/>
          <p:nvPr/>
        </p:nvSpPr>
        <p:spPr>
          <a:xfrm>
            <a:off x="1065641" y="3175534"/>
            <a:ext cx="1988045" cy="369332"/>
          </a:xfrm>
          <a:prstGeom prst="rect">
            <a:avLst/>
          </a:prstGeom>
          <a:noFill/>
        </p:spPr>
        <p:txBody>
          <a:bodyPr wrap="none" rtlCol="0">
            <a:spAutoFit/>
          </a:bodyPr>
          <a:lstStyle/>
          <a:p>
            <a:r>
              <a:rPr lang="en-US"/>
              <a:t>Sugoroku - Linear</a:t>
            </a:r>
          </a:p>
        </p:txBody>
      </p:sp>
      <p:sp>
        <p:nvSpPr>
          <p:cNvPr id="5" name="TextBox 4"/>
          <p:cNvSpPr txBox="1"/>
          <p:nvPr/>
        </p:nvSpPr>
        <p:spPr>
          <a:xfrm>
            <a:off x="5890249" y="3175534"/>
            <a:ext cx="2457724" cy="369332"/>
          </a:xfrm>
          <a:prstGeom prst="rect">
            <a:avLst/>
          </a:prstGeom>
          <a:noFill/>
        </p:spPr>
        <p:txBody>
          <a:bodyPr wrap="none" rtlCol="0">
            <a:spAutoFit/>
          </a:bodyPr>
          <a:lstStyle/>
          <a:p>
            <a:r>
              <a:rPr lang="en-US"/>
              <a:t>Monopoly </a:t>
            </a:r>
            <a:r>
              <a:rPr lang="mr-IN"/>
              <a:t>–</a:t>
            </a:r>
            <a:r>
              <a:rPr lang="en-US"/>
              <a:t> Non-linear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802" y="3558908"/>
            <a:ext cx="4671280" cy="329909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888" y="3690875"/>
            <a:ext cx="3060454" cy="3052803"/>
          </a:xfrm>
          <a:prstGeom prst="rect">
            <a:avLst/>
          </a:prstGeom>
        </p:spPr>
      </p:pic>
    </p:spTree>
    <p:extLst>
      <p:ext uri="{BB962C8B-B14F-4D97-AF65-F5344CB8AC3E}">
        <p14:creationId xmlns:p14="http://schemas.microsoft.com/office/powerpoint/2010/main" val="198309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a:t>Special features</a:t>
            </a:r>
          </a:p>
        </p:txBody>
      </p:sp>
      <p:sp>
        <p:nvSpPr>
          <p:cNvPr id="3" name="Content Placeholder 2"/>
          <p:cNvSpPr>
            <a:spLocks noGrp="1"/>
          </p:cNvSpPr>
          <p:nvPr>
            <p:ph idx="1"/>
          </p:nvPr>
        </p:nvSpPr>
        <p:spPr>
          <a:xfrm>
            <a:off x="677334" y="1415441"/>
            <a:ext cx="8596668" cy="513567"/>
          </a:xfrm>
        </p:spPr>
        <p:txBody>
          <a:bodyPr/>
          <a:lstStyle/>
          <a:p>
            <a:r>
              <a:rPr lang="en-US"/>
              <a:t>120 Shrines: Motivate players to adventure</a:t>
            </a:r>
          </a:p>
        </p:txBody>
      </p:sp>
      <p:sp>
        <p:nvSpPr>
          <p:cNvPr id="4" name="Content Placeholder 2"/>
          <p:cNvSpPr txBox="1">
            <a:spLocks/>
          </p:cNvSpPr>
          <p:nvPr/>
        </p:nvSpPr>
        <p:spPr>
          <a:xfrm>
            <a:off x="677334" y="3584532"/>
            <a:ext cx="8596668" cy="5135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Korok seeds: Reward of visiting all places</a:t>
            </a:r>
          </a:p>
        </p:txBody>
      </p:sp>
      <p:sp>
        <p:nvSpPr>
          <p:cNvPr id="5" name="Content Placeholder 2"/>
          <p:cNvSpPr txBox="1">
            <a:spLocks/>
          </p:cNvSpPr>
          <p:nvPr/>
        </p:nvSpPr>
        <p:spPr>
          <a:xfrm>
            <a:off x="677334" y="5496839"/>
            <a:ext cx="8596668" cy="10041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Trial of the Sword: Battle skill</a:t>
            </a:r>
          </a:p>
          <a:p>
            <a:r>
              <a:rPr lang="en-US"/>
              <a:t>The Master Trials DLC: "Difficult" mode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514" y="746663"/>
            <a:ext cx="4320087" cy="287825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513" y="3807284"/>
            <a:ext cx="4320087" cy="2432754"/>
          </a:xfrm>
          <a:prstGeom prst="rect">
            <a:avLst/>
          </a:prstGeom>
        </p:spPr>
      </p:pic>
    </p:spTree>
    <p:extLst>
      <p:ext uri="{BB962C8B-B14F-4D97-AF65-F5344CB8AC3E}">
        <p14:creationId xmlns:p14="http://schemas.microsoft.com/office/powerpoint/2010/main" val="176655477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611</TotalTime>
  <Words>783</Words>
  <Application>Microsoft Macintosh PowerPoint</Application>
  <PresentationFormat>Widescreen</PresentationFormat>
  <Paragraphs>211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Mangal</vt:lpstr>
      <vt:lpstr>Trebuchet MS</vt:lpstr>
      <vt:lpstr>Wingdings 3</vt:lpstr>
      <vt:lpstr>Arial</vt:lpstr>
      <vt:lpstr>Facet</vt:lpstr>
      <vt:lpstr>Game Evaluation The Legend of Zelda: Breath of the Wild</vt:lpstr>
      <vt:lpstr>Basic Information </vt:lpstr>
      <vt:lpstr>Game Summary</vt:lpstr>
      <vt:lpstr>Quick overview</vt:lpstr>
      <vt:lpstr>Story</vt:lpstr>
      <vt:lpstr>Game Play – 3D Action RPG</vt:lpstr>
      <vt:lpstr>Game Play  - Non-linearlity</vt:lpstr>
      <vt:lpstr>Game Play  - Non-linearlity</vt:lpstr>
      <vt:lpstr>Special features</vt:lpstr>
      <vt:lpstr>Bugs</vt:lpstr>
      <vt:lpstr>Artwork</vt:lpstr>
      <vt:lpstr>Sound and Music</vt:lpstr>
      <vt:lpstr>Supporting music vs Leading(melodious) music </vt:lpstr>
      <vt:lpstr>Game Review</vt:lpstr>
      <vt:lpstr>What is good (fun) about the game? Why?</vt:lpstr>
      <vt:lpstr>What is the appropriate audience for this game?</vt:lpstr>
      <vt:lpstr>What is bad (not fun) about the game? Why?</vt:lpstr>
      <vt:lpstr>What is bad (not fun) about the game? Why?</vt:lpstr>
      <vt:lpstr>How does it compare to similar games in the same genre?</vt:lpstr>
      <vt:lpstr>Are any design mistakes present?</vt:lpstr>
      <vt:lpstr>Summary</vt:lpstr>
      <vt:lpstr>Overall strengths and weaknesses.</vt:lpstr>
      <vt:lpstr>Is the game worth purchasing?</vt:lpstr>
      <vt:lpstr>How could it be improved?</vt:lpstr>
      <vt:lpstr>End of the slide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田中雅之</dc:creator>
  <cp:lastModifiedBy>田中雅之</cp:lastModifiedBy>
  <cp:revision>185</cp:revision>
  <dcterms:created xsi:type="dcterms:W3CDTF">2017-09-17T18:34:49Z</dcterms:created>
  <dcterms:modified xsi:type="dcterms:W3CDTF">2017-09-18T06:41:20Z</dcterms:modified>
</cp:coreProperties>
</file>