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Montserrat"/>
      <p:regular r:id="rId18"/>
      <p:bold r:id="rId19"/>
      <p:italic r:id="rId20"/>
      <p:boldItalic r:id="rId21"/>
    </p:embeddedFont>
    <p:embeddedFont>
      <p:font typeface="La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Lato-regular.fntdata"/><Relationship Id="rId21" Type="http://schemas.openxmlformats.org/officeDocument/2006/relationships/font" Target="fonts/Montserrat-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This is my game review for the game Divinity: Original Sin 2.  This game is a recently released sequel to Divinity: Original Sin. However, the game has been in early access on steam for some time now.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audience that would enjoy the game is the player that is willing to spend time exploring and looking for secrets.  Also this game will appeal to players looking for a story-rich strategy game where every choice can make a huge change.  Luckily there are not any glaring mistakes with the game, but I think that is largely thanks to this not being their first game in the genre and also the long time spent in early access allowing for large scale testing.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This game is great with up to 3 other friends, there is a large degree of freedom when it comes to character gear and playstyle, there is ALWAYS something that you can be working on in the game to either level up or progress, there is a good opportunity for replayability with each playthrough being quite different from the last, and there is a great attention to detail in the world.  The negatives of the game are that it can be rather slow paced at times, related is the lack of direction much of the time for players, and the vague information on abilities and game mechanics can make it frustrating at times.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Is the game worth getting?  As long as you enjoy a story driven game and don’t mind strategy elements I believe this game would be worth getting.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Some ways that would improve the game are as follows: If at all possible, optimize and shorten the loading times, drop hints to the player telling them where to go to progress in the story, and making exploration more of an option for better loot and gear rather than making it mandatory for the player to hunt for one particular object to progress.  Despite these, I think that this game is one of the better games released this year on PC or in past few years for the genre.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game is developed by Larian Studios out of Belgium, and they are selling it via steam on PC for $44.99.  The minimum requirements are not very high, but to play the game smoothly at high frame rate you will need at least the recommended level of hardware.  Compared to the previous game, this release is much more optimized and smooth.  Note that the size of the game on HDD is rather large, this is mostly due to the entire game having full voice acting.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game focuses heavily on the turn based rpg combat with an emphasis on strategy.  The game takes place in a medieval-like time period with swords and armor like many of the genre.  The game also features magic which it calls “source” and contains typical high fantasy races such as Elves, Dwarves, Undead, and Reptile People.  To buy and install the game you only have to go to the steam store and select the buy option making this really easy to set up and play.</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a screenshot of the UI.  This particular schot is of the Game Master mode which allows players to create content for others to play.  The combat UI is very similar and also features a number of windows feeding information to the player.  One of my favorite things about this UI is that you can re-arrange many of the elements to your liking.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During exploration and dialogue the game plays like an RTS game with point and click movement and WASD camera controls.  During combat the game turns into a turn based game where each turn you can choose to use an ability, move, or both using action points.  As far as scoring goes, as expected there is no classic score for the player.  The closest thing is the amount of experience the player has which is given to them for completing tasks, defeating enemies, and solving puzzles.  The artwork is a typical fantasy style with some rather dark themes.  Which reminds me, the game is meant for a mature audience due to the graphic nature of the fights in the game.  Sound and music are dynamic and flow from one theme to another depending on if the player is doing well or poorly.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Some people in the forums have reported having issues maintaining stable connection with other players.  I have only played an hour or two of the multiplayer but I have not encountered this problem at the time of writing this.  Also due to the many different mechanics in the game some </a:t>
            </a:r>
            <a:r>
              <a:rPr lang="en"/>
              <a:t>unforeseen</a:t>
            </a:r>
            <a:r>
              <a:rPr lang="en"/>
              <a:t> interactions exist, allowing the player to skip tough enemies or kill them very easily.  One such problem is with a boss in the first act.  Normally she is very difficult to fight but a player with the teleport </a:t>
            </a:r>
            <a:r>
              <a:rPr lang="en"/>
              <a:t>ability</a:t>
            </a:r>
            <a:r>
              <a:rPr lang="en"/>
              <a:t> can line up 3 party members in a narrow hallway while the player with teleport will put the boss on the other side of the “player wall.”  this way the party only needs to fight the boss and not the additional 6 or 7 enemies she summons in the boss room.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Some of the major buying points for the game are: an extremely large selection of items and gear along with a very detailed crafting mechanic.  The story features dozens upon dozens of choices for the player each with different results in the short term and the long term, making the game fun even on the third time around.  The addition of full voice acting near the end of development largely helps the game immerse the player and does not require you to read large walls of text to know what is going on.  The free form approach to problem solving in this game makes it very interactive and fun; if there is an obstacle that is difficult to overcome try looking around and most times there are better and easier ways to solve the problem.  Somewhat related to the above point is the attention to detail that the game features.  For example, most NPCs will allow different actions and dialogue options depending on who in the party is talking to them based on background, sex, race, and moral standing.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One of my biggest problems with the game is that the huge number of interactions makes it very easy to miss a key item or person that can pretty much be required to progress without outright killing the obstacle.  A related problem is that sometimes it can be hard to tell when there is a secret to beating a certain enemy or if you are just not supposed to be fighting them yet.  This can lead to frustration for the player after a few attempts at the same fight.  Another problem is that the descriptions for some items and abilities is vague, or leaves out some important characteristics.  Lastly, with how often the player is expected to save and load over and over again, the loading time begins to become an issue even for higher-end PCs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Compared to similar games, DivinityOS2 can be praised for its great replayability.  This is thanks to the multiple endings and paths for the player to take with each playthrough along with the fact that there is no way that the player did not miss something in their first playthrough.  Other than the potential mechanic exploits, the game is very well polished and fleshed out compared to other similar games.  However, much more time is required exploring looking over and over again for the next objective you are supposed to be working on while many similar games will give you hints and point you in the right direction.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4"/>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0" y="490"/>
            <a:ext cx="5153704" cy="5134399"/>
            <a:chOff x="0" y="75"/>
            <a:chExt cx="5153704" cy="5152950"/>
          </a:xfrm>
        </p:grpSpPr>
        <p:sp>
          <p:nvSpPr>
            <p:cNvPr id="12" name="Shape 12"/>
            <p:cNvSpPr/>
            <p:nvPr/>
          </p:nvSpPr>
          <p:spPr>
            <a:xfrm rot="-5400000">
              <a:off x="454"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flipH="1">
              <a:off x="652821" y="590034"/>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18" name="Shape 1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4"/>
            <a:chOff x="4406400" y="0"/>
            <a:chExt cx="4737600" cy="5143064"/>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flipH="1">
              <a:off x="5849857" y="144395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rot="-5400000">
              <a:off x="5987080" y="246946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flipH="1">
              <a:off x="6222114" y="267695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rot="-5400000">
              <a:off x="6675341" y="186201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rot="-5400000">
              <a:off x="6861140"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5400000">
              <a:off x="7047599" y="309501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flipH="1">
              <a:off x="7276649" y="330250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5400000">
              <a:off x="8102490" y="371847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flipH="1">
              <a:off x="8334532"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5400000">
              <a:off x="8288289" y="433426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7" name="Shape 12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4"/>
            <a:chOff x="4406400" y="0"/>
            <a:chExt cx="4737600" cy="5143064"/>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flipH="1">
              <a:off x="5849857" y="144395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5400000">
              <a:off x="5987080" y="2469465"/>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flipH="1">
              <a:off x="6222114" y="267695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6675341" y="186201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rot="-5400000">
              <a:off x="6861140"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rot="-5400000">
              <a:off x="7047599" y="309501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flipH="1">
              <a:off x="7276649" y="330250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rot="-5400000">
              <a:off x="8102490" y="371847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p:nvPr/>
          </p:nvSpPr>
          <p:spPr>
            <a:xfrm flipH="1">
              <a:off x="8334532"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8288289" y="433426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1" name="Shape 61"/>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8" name="Shape 6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flipH="1">
              <a:off x="5849857" y="1444077"/>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5400000">
              <a:off x="5987080" y="2469742"/>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flipH="1">
              <a:off x="6222114" y="26771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rot="-5400000">
              <a:off x="6675341" y="18622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rot="-5400000">
              <a:off x="6861140"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flipH="1">
              <a:off x="7965266" y="2693191"/>
              <a:ext cx="808800" cy="808799"/>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flipH="1">
              <a:off x="8145082" y="330903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rot="-5400000">
              <a:off x="7047599" y="30953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rot="-5400000">
              <a:off x="8102490" y="37188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flipH="1">
              <a:off x="8334532"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rot="-5400000">
              <a:off x="8288289"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flipH="1">
              <a:off x="229050" y="588488"/>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1"/>
            <a:ext cx="698925" cy="684657"/>
            <a:chOff x="0" y="3785671"/>
            <a:chExt cx="698925" cy="684657"/>
          </a:xfrm>
        </p:grpSpPr>
        <p:sp>
          <p:nvSpPr>
            <p:cNvPr id="101" name="Shape 101"/>
            <p:cNvSpPr/>
            <p:nvPr/>
          </p:nvSpPr>
          <p:spPr>
            <a:xfrm rot="-5400000">
              <a:off x="0" y="3785671"/>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flipH="1">
              <a:off x="154125" y="3925528"/>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104" name="Shape 104"/>
          <p:cNvSpPr txBox="1"/>
          <p:nvPr>
            <p:ph idx="12" type="sldNum"/>
          </p:nvPr>
        </p:nvSpPr>
        <p:spPr>
          <a:xfrm>
            <a:off x="8472457" y="4663216"/>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066850" y="1578400"/>
            <a:ext cx="5762400" cy="1578900"/>
          </a:xfrm>
          <a:prstGeom prst="rect">
            <a:avLst/>
          </a:prstGeom>
        </p:spPr>
        <p:txBody>
          <a:bodyPr anchorCtr="0" anchor="t" bIns="91425" lIns="91425" rIns="91425" wrap="square" tIns="91425">
            <a:noAutofit/>
          </a:bodyPr>
          <a:lstStyle/>
          <a:p>
            <a:pPr lvl="0">
              <a:spcBef>
                <a:spcPts val="0"/>
              </a:spcBef>
              <a:buNone/>
            </a:pPr>
            <a:r>
              <a:rPr lang="en"/>
              <a:t>Game Review:</a:t>
            </a:r>
          </a:p>
          <a:p>
            <a:pPr lvl="0">
              <a:spcBef>
                <a:spcPts val="0"/>
              </a:spcBef>
              <a:buNone/>
            </a:pPr>
            <a:r>
              <a:rPr lang="en"/>
              <a:t>Divinity: Original Sin 2</a:t>
            </a:r>
          </a:p>
        </p:txBody>
      </p:sp>
      <p:sp>
        <p:nvSpPr>
          <p:cNvPr id="135" name="Shape 135"/>
          <p:cNvSpPr txBox="1"/>
          <p:nvPr>
            <p:ph idx="1" type="subTitle"/>
          </p:nvPr>
        </p:nvSpPr>
        <p:spPr>
          <a:xfrm>
            <a:off x="5083950" y="3924925"/>
            <a:ext cx="3470700" cy="506100"/>
          </a:xfrm>
          <a:prstGeom prst="rect">
            <a:avLst/>
          </a:prstGeom>
        </p:spPr>
        <p:txBody>
          <a:bodyPr anchorCtr="0" anchor="t" bIns="91425" lIns="91425" rIns="91425" wrap="square" tIns="91425">
            <a:noAutofit/>
          </a:bodyPr>
          <a:lstStyle/>
          <a:p>
            <a:pPr lvl="0">
              <a:spcBef>
                <a:spcPts val="0"/>
              </a:spcBef>
              <a:buNone/>
            </a:pPr>
            <a:r>
              <a:rPr lang="en"/>
              <a:t>Kenneth Rogale</a:t>
            </a:r>
          </a:p>
        </p:txBody>
      </p:sp>
      <p:pic>
        <p:nvPicPr>
          <p:cNvPr id="136" name="Shape 136"/>
          <p:cNvPicPr preferRelativeResize="0"/>
          <p:nvPr/>
        </p:nvPicPr>
        <p:blipFill>
          <a:blip r:embed="rId3">
            <a:alphaModFix/>
          </a:blip>
          <a:stretch>
            <a:fillRect/>
          </a:stretch>
        </p:blipFill>
        <p:spPr>
          <a:xfrm>
            <a:off x="77700" y="1527150"/>
            <a:ext cx="2989155" cy="16813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Review</a:t>
            </a:r>
          </a:p>
        </p:txBody>
      </p:sp>
      <p:sp>
        <p:nvSpPr>
          <p:cNvPr id="191" name="Shape 191"/>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Audience:  Divinity appeals to a player that is patient with a slower paced game and those that play games for the story, but players looking for a PVP experience or a fast paced game may not enjoy this game.</a:t>
            </a:r>
          </a:p>
          <a:p>
            <a:pPr lvl="0">
              <a:spcBef>
                <a:spcPts val="0"/>
              </a:spcBef>
              <a:buNone/>
            </a:pPr>
            <a:r>
              <a:rPr lang="en"/>
              <a:t>Design Mistakes:  There are no glaring design mistakes present largely thanks to the year and a half early access to part of the game for testing.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197" name="Shape 197"/>
          <p:cNvSpPr txBox="1"/>
          <p:nvPr>
            <p:ph idx="1" type="body"/>
          </p:nvPr>
        </p:nvSpPr>
        <p:spPr>
          <a:xfrm>
            <a:off x="1166850" y="1567550"/>
            <a:ext cx="3488400" cy="2911200"/>
          </a:xfrm>
          <a:prstGeom prst="rect">
            <a:avLst/>
          </a:prstGeom>
        </p:spPr>
        <p:txBody>
          <a:bodyPr anchorCtr="0" anchor="t" bIns="91425" lIns="91425" rIns="91425" wrap="square" tIns="91425">
            <a:noAutofit/>
          </a:bodyPr>
          <a:lstStyle/>
          <a:p>
            <a:pPr lvl="0" rtl="0">
              <a:spcBef>
                <a:spcPts val="0"/>
              </a:spcBef>
              <a:buNone/>
            </a:pPr>
            <a:r>
              <a:rPr lang="en" sz="1400">
                <a:latin typeface="Montserrat"/>
                <a:ea typeface="Montserrat"/>
                <a:cs typeface="Montserrat"/>
                <a:sym typeface="Montserrat"/>
              </a:rPr>
              <a:t>Pros:</a:t>
            </a:r>
          </a:p>
          <a:p>
            <a:pPr indent="-317500" lvl="0" marL="457200" rtl="0">
              <a:spcBef>
                <a:spcPts val="0"/>
              </a:spcBef>
              <a:buSzPct val="100000"/>
              <a:buFont typeface="Montserrat"/>
            </a:pPr>
            <a:r>
              <a:rPr lang="en" sz="1400">
                <a:latin typeface="Montserrat"/>
                <a:ea typeface="Montserrat"/>
                <a:cs typeface="Montserrat"/>
                <a:sym typeface="Montserrat"/>
              </a:rPr>
              <a:t>Fun with friends</a:t>
            </a:r>
          </a:p>
          <a:p>
            <a:pPr indent="-317500" lvl="0" marL="457200" rtl="0">
              <a:spcBef>
                <a:spcPts val="0"/>
              </a:spcBef>
              <a:buSzPct val="100000"/>
              <a:buFont typeface="Montserrat"/>
            </a:pPr>
            <a:r>
              <a:rPr lang="en" sz="1400">
                <a:latin typeface="Montserrat"/>
                <a:ea typeface="Montserrat"/>
                <a:cs typeface="Montserrat"/>
                <a:sym typeface="Montserrat"/>
              </a:rPr>
              <a:t>Very customizable characters</a:t>
            </a:r>
          </a:p>
          <a:p>
            <a:pPr indent="-317500" lvl="0" marL="457200" rtl="0">
              <a:spcBef>
                <a:spcPts val="0"/>
              </a:spcBef>
              <a:buSzPct val="100000"/>
              <a:buFont typeface="Montserrat"/>
            </a:pPr>
            <a:r>
              <a:rPr lang="en" sz="1400">
                <a:latin typeface="Montserrat"/>
                <a:ea typeface="Montserrat"/>
                <a:cs typeface="Montserrat"/>
                <a:sym typeface="Montserrat"/>
              </a:rPr>
              <a:t>Variety of things to do</a:t>
            </a:r>
          </a:p>
          <a:p>
            <a:pPr indent="-317500" lvl="0" marL="457200" rtl="0">
              <a:spcBef>
                <a:spcPts val="0"/>
              </a:spcBef>
              <a:buSzPct val="100000"/>
              <a:buFont typeface="Montserrat"/>
            </a:pPr>
            <a:r>
              <a:rPr lang="en" sz="1400">
                <a:latin typeface="Montserrat"/>
                <a:ea typeface="Montserrat"/>
                <a:cs typeface="Montserrat"/>
                <a:sym typeface="Montserrat"/>
              </a:rPr>
              <a:t>Replayable</a:t>
            </a:r>
          </a:p>
          <a:p>
            <a:pPr indent="-317500" lvl="0" marL="457200">
              <a:spcBef>
                <a:spcPts val="0"/>
              </a:spcBef>
              <a:buSzPct val="100000"/>
              <a:buFont typeface="Montserrat"/>
            </a:pPr>
            <a:r>
              <a:rPr lang="en" sz="1400">
                <a:latin typeface="Montserrat"/>
                <a:ea typeface="Montserrat"/>
                <a:cs typeface="Montserrat"/>
                <a:sym typeface="Montserrat"/>
              </a:rPr>
              <a:t>Large attention to detail</a:t>
            </a:r>
          </a:p>
        </p:txBody>
      </p:sp>
      <p:sp>
        <p:nvSpPr>
          <p:cNvPr id="198" name="Shape 198"/>
          <p:cNvSpPr txBox="1"/>
          <p:nvPr/>
        </p:nvSpPr>
        <p:spPr>
          <a:xfrm>
            <a:off x="4785900" y="1568750"/>
            <a:ext cx="3479400" cy="29088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FFFFF"/>
                </a:solidFill>
              </a:rPr>
              <a:t>Cons:</a:t>
            </a:r>
          </a:p>
          <a:p>
            <a:pPr lvl="0" rtl="0">
              <a:spcBef>
                <a:spcPts val="0"/>
              </a:spcBef>
              <a:buNone/>
            </a:pPr>
            <a:r>
              <a:t/>
            </a:r>
            <a:endParaRPr>
              <a:solidFill>
                <a:srgbClr val="FFFFFF"/>
              </a:solidFill>
            </a:endParaRPr>
          </a:p>
          <a:p>
            <a:pPr indent="-228600" lvl="0" marL="457200" rtl="0">
              <a:spcBef>
                <a:spcPts val="0"/>
              </a:spcBef>
              <a:buClr>
                <a:srgbClr val="FFFFFF"/>
              </a:buClr>
              <a:buChar char="●"/>
            </a:pPr>
            <a:r>
              <a:rPr lang="en">
                <a:solidFill>
                  <a:srgbClr val="FFFFFF"/>
                </a:solidFill>
              </a:rPr>
              <a:t>Slow paced at times</a:t>
            </a:r>
          </a:p>
          <a:p>
            <a:pPr indent="-228600" lvl="0" marL="457200" rtl="0">
              <a:spcBef>
                <a:spcPts val="0"/>
              </a:spcBef>
              <a:buClr>
                <a:srgbClr val="FFFFFF"/>
              </a:buClr>
              <a:buChar char="●"/>
            </a:pPr>
            <a:r>
              <a:rPr lang="en">
                <a:solidFill>
                  <a:srgbClr val="FFFFFF"/>
                </a:solidFill>
              </a:rPr>
              <a:t>Lacking direction for the player</a:t>
            </a:r>
          </a:p>
          <a:p>
            <a:pPr indent="-228600" lvl="0" marL="457200" rtl="0">
              <a:spcBef>
                <a:spcPts val="0"/>
              </a:spcBef>
              <a:buClr>
                <a:srgbClr val="FFFFFF"/>
              </a:buClr>
              <a:buChar char="●"/>
            </a:pPr>
            <a:r>
              <a:rPr lang="en">
                <a:solidFill>
                  <a:srgbClr val="FFFFFF"/>
                </a:solidFill>
              </a:rPr>
              <a:t>Vague information</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Worth Getting?</a:t>
            </a:r>
          </a:p>
        </p:txBody>
      </p:sp>
      <p:sp>
        <p:nvSpPr>
          <p:cNvPr id="204" name="Shape 204"/>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If you are a person that is looking for a slower paced game with a lot of strategy or if you are looking for a story rich experience the game is well worth the money.  </a:t>
            </a:r>
          </a:p>
          <a:p>
            <a:pPr lvl="0">
              <a:spcBef>
                <a:spcPts val="0"/>
              </a:spcBef>
              <a:buNone/>
            </a:pPr>
            <a:r>
              <a:rPr lang="en"/>
              <a:t>But generally speaking, YES I would recommend this game.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Improvements?</a:t>
            </a:r>
          </a:p>
        </p:txBody>
      </p:sp>
      <p:sp>
        <p:nvSpPr>
          <p:cNvPr id="210" name="Shape 210"/>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Possible ways to improve:</a:t>
            </a:r>
          </a:p>
          <a:p>
            <a:pPr indent="-228600" lvl="0" marL="457200" rtl="0">
              <a:spcBef>
                <a:spcPts val="0"/>
              </a:spcBef>
            </a:pPr>
            <a:r>
              <a:rPr lang="en"/>
              <a:t>Optimize loading times if possible</a:t>
            </a:r>
          </a:p>
          <a:p>
            <a:pPr indent="-228600" lvl="0" marL="457200" rtl="0">
              <a:spcBef>
                <a:spcPts val="0"/>
              </a:spcBef>
            </a:pPr>
            <a:r>
              <a:rPr lang="en"/>
              <a:t>Drop hints to the player for the next objective</a:t>
            </a:r>
          </a:p>
          <a:p>
            <a:pPr indent="-228600" lvl="0" marL="457200">
              <a:spcBef>
                <a:spcPts val="0"/>
              </a:spcBef>
            </a:pPr>
            <a:r>
              <a:rPr lang="en"/>
              <a:t>Make exploring more optional than mandatory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Information</a:t>
            </a:r>
          </a:p>
        </p:txBody>
      </p:sp>
      <p:sp>
        <p:nvSpPr>
          <p:cNvPr id="142" name="Shape 142"/>
          <p:cNvSpPr txBox="1"/>
          <p:nvPr>
            <p:ph idx="1" type="body"/>
          </p:nvPr>
        </p:nvSpPr>
        <p:spPr>
          <a:xfrm>
            <a:off x="1297500" y="866175"/>
            <a:ext cx="7038900" cy="3431400"/>
          </a:xfrm>
          <a:prstGeom prst="rect">
            <a:avLst/>
          </a:prstGeom>
        </p:spPr>
        <p:txBody>
          <a:bodyPr anchorCtr="0" anchor="t" bIns="91425" lIns="91425" rIns="91425" wrap="square" tIns="91425">
            <a:noAutofit/>
          </a:bodyPr>
          <a:lstStyle/>
          <a:p>
            <a:pPr indent="-228600" lvl="0" marL="457200" rtl="0">
              <a:spcBef>
                <a:spcPts val="0"/>
              </a:spcBef>
            </a:pPr>
            <a:r>
              <a:rPr lang="en"/>
              <a:t>Title - Divinity: Original Sin 2</a:t>
            </a:r>
          </a:p>
          <a:p>
            <a:pPr indent="-228600" lvl="0" marL="457200" rtl="0">
              <a:spcBef>
                <a:spcPts val="0"/>
              </a:spcBef>
            </a:pPr>
            <a:r>
              <a:rPr lang="en"/>
              <a:t>Company: Larian Studios</a:t>
            </a:r>
          </a:p>
          <a:p>
            <a:pPr indent="-228600" lvl="0" marL="457200" rtl="0">
              <a:spcBef>
                <a:spcPts val="0"/>
              </a:spcBef>
            </a:pPr>
            <a:r>
              <a:rPr lang="en"/>
              <a:t>Price: $44.99</a:t>
            </a:r>
          </a:p>
          <a:p>
            <a:pPr indent="-228600" lvl="0" marL="457200" rtl="0">
              <a:spcBef>
                <a:spcPts val="0"/>
              </a:spcBef>
            </a:pPr>
            <a:r>
              <a:rPr lang="en"/>
              <a:t>Minimum System Requirements:</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OS:</a:t>
            </a:r>
            <a:r>
              <a:rPr lang="en" sz="900">
                <a:solidFill>
                  <a:srgbClr val="ACB2B8"/>
                </a:solidFill>
                <a:highlight>
                  <a:srgbClr val="1B2838"/>
                </a:highlight>
                <a:latin typeface="Arial"/>
                <a:ea typeface="Arial"/>
                <a:cs typeface="Arial"/>
                <a:sym typeface="Arial"/>
              </a:rPr>
              <a:t> Windows 7 SP1 64-bit or Windows 8.1 64-bit or Windows 10 64-bit</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Processor:</a:t>
            </a:r>
            <a:r>
              <a:rPr lang="en" sz="900">
                <a:solidFill>
                  <a:srgbClr val="ACB2B8"/>
                </a:solidFill>
                <a:highlight>
                  <a:srgbClr val="1B2838"/>
                </a:highlight>
                <a:latin typeface="Arial"/>
                <a:ea typeface="Arial"/>
                <a:cs typeface="Arial"/>
                <a:sym typeface="Arial"/>
              </a:rPr>
              <a:t> Intel Core i5 or equivalent</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Memory:</a:t>
            </a:r>
            <a:r>
              <a:rPr lang="en" sz="900">
                <a:solidFill>
                  <a:srgbClr val="ACB2B8"/>
                </a:solidFill>
                <a:highlight>
                  <a:srgbClr val="1B2838"/>
                </a:highlight>
                <a:latin typeface="Arial"/>
                <a:ea typeface="Arial"/>
                <a:cs typeface="Arial"/>
                <a:sym typeface="Arial"/>
              </a:rPr>
              <a:t> 4 GB RAM</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Graphics:</a:t>
            </a:r>
            <a:r>
              <a:rPr lang="en" sz="900">
                <a:solidFill>
                  <a:srgbClr val="ACB2B8"/>
                </a:solidFill>
                <a:highlight>
                  <a:srgbClr val="1B2838"/>
                </a:highlight>
                <a:latin typeface="Arial"/>
                <a:ea typeface="Arial"/>
                <a:cs typeface="Arial"/>
                <a:sym typeface="Arial"/>
              </a:rPr>
              <a:t> NVIDIA® GeForce® GTX 550 or ATI™ Radeon™ HD 6XXX or higher</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DirectX:</a:t>
            </a:r>
            <a:r>
              <a:rPr lang="en" sz="900">
                <a:solidFill>
                  <a:srgbClr val="ACB2B8"/>
                </a:solidFill>
                <a:highlight>
                  <a:srgbClr val="1B2838"/>
                </a:highlight>
                <a:latin typeface="Arial"/>
                <a:ea typeface="Arial"/>
                <a:cs typeface="Arial"/>
                <a:sym typeface="Arial"/>
              </a:rPr>
              <a:t> Version 11</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Storage:</a:t>
            </a:r>
            <a:r>
              <a:rPr lang="en" sz="900">
                <a:solidFill>
                  <a:srgbClr val="ACB2B8"/>
                </a:solidFill>
                <a:highlight>
                  <a:srgbClr val="1B2838"/>
                </a:highlight>
                <a:latin typeface="Arial"/>
                <a:ea typeface="Arial"/>
                <a:cs typeface="Arial"/>
                <a:sym typeface="Arial"/>
              </a:rPr>
              <a:t> 35 GB available space</a:t>
            </a:r>
          </a:p>
          <a:p>
            <a:pPr indent="-304800" lvl="0" marL="457200" rtl="0">
              <a:lnSpc>
                <a:spcPct val="122727"/>
              </a:lnSpc>
              <a:spcBef>
                <a:spcPts val="200"/>
              </a:spcBef>
              <a:spcAft>
                <a:spcPts val="200"/>
              </a:spcAft>
              <a:buClr>
                <a:srgbClr val="FFFFFF"/>
              </a:buClr>
              <a:buSzPct val="100000"/>
              <a:buFont typeface="Arial"/>
            </a:pPr>
            <a:r>
              <a:rPr lang="en" sz="1200">
                <a:solidFill>
                  <a:srgbClr val="FFFFFF"/>
                </a:solidFill>
                <a:highlight>
                  <a:srgbClr val="1B2838"/>
                </a:highlight>
                <a:latin typeface="Arial"/>
                <a:ea typeface="Arial"/>
                <a:cs typeface="Arial"/>
                <a:sym typeface="Arial"/>
              </a:rPr>
              <a:t>Recommended System Requirements:</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OS:</a:t>
            </a:r>
            <a:r>
              <a:rPr lang="en" sz="900">
                <a:solidFill>
                  <a:srgbClr val="ACB2B8"/>
                </a:solidFill>
                <a:highlight>
                  <a:srgbClr val="1B2838"/>
                </a:highlight>
                <a:latin typeface="Arial"/>
                <a:ea typeface="Arial"/>
                <a:cs typeface="Arial"/>
                <a:sym typeface="Arial"/>
              </a:rPr>
              <a:t> Windows 7 SP1 64-bit or Windows 8.1 64-bit or Windows 10 64-bit</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Processor:</a:t>
            </a:r>
            <a:r>
              <a:rPr lang="en" sz="900">
                <a:solidFill>
                  <a:srgbClr val="ACB2B8"/>
                </a:solidFill>
                <a:highlight>
                  <a:srgbClr val="1B2838"/>
                </a:highlight>
                <a:latin typeface="Arial"/>
                <a:ea typeface="Arial"/>
                <a:cs typeface="Arial"/>
                <a:sym typeface="Arial"/>
              </a:rPr>
              <a:t> Intel Core i7 or equivalent</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Memory:</a:t>
            </a:r>
            <a:r>
              <a:rPr lang="en" sz="900">
                <a:solidFill>
                  <a:srgbClr val="ACB2B8"/>
                </a:solidFill>
                <a:highlight>
                  <a:srgbClr val="1B2838"/>
                </a:highlight>
                <a:latin typeface="Arial"/>
                <a:ea typeface="Arial"/>
                <a:cs typeface="Arial"/>
                <a:sym typeface="Arial"/>
              </a:rPr>
              <a:t> 8 GB RAM</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Graphics:</a:t>
            </a:r>
            <a:r>
              <a:rPr lang="en" sz="900">
                <a:solidFill>
                  <a:srgbClr val="ACB2B8"/>
                </a:solidFill>
                <a:highlight>
                  <a:srgbClr val="1B2838"/>
                </a:highlight>
                <a:latin typeface="Arial"/>
                <a:ea typeface="Arial"/>
                <a:cs typeface="Arial"/>
                <a:sym typeface="Arial"/>
              </a:rPr>
              <a:t> NVIDIA GeForce GTX 770 or AMD R9 280</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DirectX:</a:t>
            </a:r>
            <a:r>
              <a:rPr lang="en" sz="900">
                <a:solidFill>
                  <a:srgbClr val="ACB2B8"/>
                </a:solidFill>
                <a:highlight>
                  <a:srgbClr val="1B2838"/>
                </a:highlight>
                <a:latin typeface="Arial"/>
                <a:ea typeface="Arial"/>
                <a:cs typeface="Arial"/>
                <a:sym typeface="Arial"/>
              </a:rPr>
              <a:t> Version 11</a:t>
            </a:r>
          </a:p>
          <a:p>
            <a:pPr indent="-285750" lvl="1" marL="914400" rtl="0">
              <a:lnSpc>
                <a:spcPct val="122727"/>
              </a:lnSpc>
              <a:spcBef>
                <a:spcPts val="200"/>
              </a:spcBef>
              <a:spcAft>
                <a:spcPts val="200"/>
              </a:spcAft>
              <a:buClr>
                <a:srgbClr val="ACB2B8"/>
              </a:buClr>
              <a:buSzPct val="100000"/>
              <a:buFont typeface="Arial"/>
            </a:pPr>
            <a:r>
              <a:rPr lang="en" sz="900">
                <a:solidFill>
                  <a:srgbClr val="61686D"/>
                </a:solidFill>
                <a:highlight>
                  <a:srgbClr val="1B2838"/>
                </a:highlight>
                <a:latin typeface="Arial"/>
                <a:ea typeface="Arial"/>
                <a:cs typeface="Arial"/>
                <a:sym typeface="Arial"/>
              </a:rPr>
              <a:t>Storage:</a:t>
            </a:r>
            <a:r>
              <a:rPr lang="en" sz="900">
                <a:solidFill>
                  <a:srgbClr val="ACB2B8"/>
                </a:solidFill>
                <a:highlight>
                  <a:srgbClr val="1B2838"/>
                </a:highlight>
                <a:latin typeface="Arial"/>
                <a:ea typeface="Arial"/>
                <a:cs typeface="Arial"/>
                <a:sym typeface="Arial"/>
              </a:rPr>
              <a:t> 35 GB available space</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Summary</a:t>
            </a:r>
          </a:p>
        </p:txBody>
      </p:sp>
      <p:sp>
        <p:nvSpPr>
          <p:cNvPr id="148" name="Shape 148"/>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Genre: Turn Based Combat RPG</a:t>
            </a:r>
          </a:p>
          <a:p>
            <a:pPr indent="0" lvl="0" marL="0" rtl="0">
              <a:spcBef>
                <a:spcPts val="0"/>
              </a:spcBef>
              <a:buNone/>
            </a:pPr>
            <a:r>
              <a:rPr lang="en"/>
              <a:t>Setting:  Medieval-like time period with typical high fantasy races (Dwarves, Elves, etc.)  Magic    exists and is called source.</a:t>
            </a:r>
          </a:p>
          <a:p>
            <a:pPr indent="0" lvl="0" marL="0" rtl="0">
              <a:spcBef>
                <a:spcPts val="0"/>
              </a:spcBef>
              <a:buNone/>
            </a:pPr>
            <a:r>
              <a:rPr lang="en"/>
              <a:t>Story:  You play as a “Sourcerer” trapped on a prison barge set for a prison Island along with other prisoners.  After you arrive on the island one way or another, your immediate goal is to escape your imprisonment with the help of up to 3 other characters or players.</a:t>
            </a:r>
          </a:p>
          <a:p>
            <a:pPr indent="0" lvl="0" marL="0" rtl="0">
              <a:spcBef>
                <a:spcPts val="0"/>
              </a:spcBef>
              <a:buNone/>
            </a:pPr>
            <a:r>
              <a:rPr lang="en"/>
              <a:t>Installation:  The game is hosted and sold through Steam, making installation very easy and fast</a:t>
            </a:r>
          </a:p>
          <a:p>
            <a:pPr indent="0" lvl="0" mar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Summary (cont.)</a:t>
            </a:r>
          </a:p>
        </p:txBody>
      </p:sp>
      <p:sp>
        <p:nvSpPr>
          <p:cNvPr id="154" name="Shape 154"/>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User Interface: Typical RPG style UI:    (Picture from Polygon’s article on the game)</a:t>
            </a:r>
          </a:p>
          <a:p>
            <a:pPr lvl="0">
              <a:spcBef>
                <a:spcPts val="0"/>
              </a:spcBef>
              <a:buNone/>
            </a:pPr>
            <a:r>
              <a:t/>
            </a:r>
            <a:endParaRPr/>
          </a:p>
        </p:txBody>
      </p:sp>
      <p:pic>
        <p:nvPicPr>
          <p:cNvPr id="155" name="Shape 155"/>
          <p:cNvPicPr preferRelativeResize="0"/>
          <p:nvPr/>
        </p:nvPicPr>
        <p:blipFill>
          <a:blip r:embed="rId3">
            <a:alphaModFix/>
          </a:blip>
          <a:stretch>
            <a:fillRect/>
          </a:stretch>
        </p:blipFill>
        <p:spPr>
          <a:xfrm>
            <a:off x="1416524" y="1891850"/>
            <a:ext cx="5279500" cy="2969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Summary (cont.)</a:t>
            </a:r>
          </a:p>
        </p:txBody>
      </p:sp>
      <p:sp>
        <p:nvSpPr>
          <p:cNvPr id="161" name="Shape 161"/>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Game Play:  During combat the game is turn based top-down, outside of combat is real time top-down</a:t>
            </a:r>
          </a:p>
          <a:p>
            <a:pPr lvl="0">
              <a:spcBef>
                <a:spcPts val="0"/>
              </a:spcBef>
              <a:buNone/>
            </a:pPr>
            <a:r>
              <a:rPr lang="en"/>
              <a:t>Scoring:  As expected there is no real “scoring” mechanism in the game, but progress can be tracked through levels and quests completed.</a:t>
            </a:r>
          </a:p>
          <a:p>
            <a:pPr lvl="0">
              <a:spcBef>
                <a:spcPts val="0"/>
              </a:spcBef>
              <a:buNone/>
            </a:pPr>
            <a:r>
              <a:rPr lang="en"/>
              <a:t>Artwork:  Fantasy style 3D artwork with some darker tones mixed in.</a:t>
            </a:r>
          </a:p>
          <a:p>
            <a:pPr lvl="0">
              <a:spcBef>
                <a:spcPts val="0"/>
              </a:spcBef>
              <a:buNone/>
            </a:pPr>
            <a:r>
              <a:rPr lang="en"/>
              <a:t>Sound and Music: Medieval sounding music where each character has a different theme based on who is currently taking a turn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Summary (cont.)</a:t>
            </a:r>
          </a:p>
        </p:txBody>
      </p:sp>
      <p:sp>
        <p:nvSpPr>
          <p:cNvPr id="167" name="Shape 167"/>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Bugs:</a:t>
            </a:r>
          </a:p>
          <a:p>
            <a:pPr indent="-228600" lvl="0" marL="457200" rtl="0">
              <a:spcBef>
                <a:spcPts val="0"/>
              </a:spcBef>
            </a:pPr>
            <a:r>
              <a:rPr lang="en"/>
              <a:t>There have been some reported connectivity issues with multiplayer, but are said to be minor</a:t>
            </a:r>
          </a:p>
          <a:p>
            <a:pPr indent="-228600" lvl="0" marL="457200">
              <a:spcBef>
                <a:spcPts val="0"/>
              </a:spcBef>
            </a:pPr>
            <a:r>
              <a:rPr lang="en"/>
              <a:t>The huge number of ways to solve each problem leave some exploits </a:t>
            </a:r>
            <a:r>
              <a:rPr lang="en"/>
              <a:t>throughout</a:t>
            </a:r>
            <a:r>
              <a:rPr lang="en"/>
              <a:t> the game allowing the player so skip certain encounters.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Review</a:t>
            </a:r>
          </a:p>
        </p:txBody>
      </p:sp>
      <p:sp>
        <p:nvSpPr>
          <p:cNvPr id="173" name="Shape 173"/>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Pros:</a:t>
            </a:r>
          </a:p>
          <a:p>
            <a:pPr indent="-228600" lvl="0" marL="457200" rtl="0">
              <a:spcBef>
                <a:spcPts val="0"/>
              </a:spcBef>
            </a:pPr>
            <a:r>
              <a:rPr lang="en"/>
              <a:t>Huge variety of items and abilities</a:t>
            </a:r>
          </a:p>
          <a:p>
            <a:pPr indent="-228600" lvl="0" marL="457200" rtl="0">
              <a:spcBef>
                <a:spcPts val="0"/>
              </a:spcBef>
            </a:pPr>
            <a:r>
              <a:rPr lang="en"/>
              <a:t>Story that adapts with every choice made by the player.</a:t>
            </a:r>
          </a:p>
          <a:p>
            <a:pPr indent="-228600" lvl="0" marL="457200" rtl="0">
              <a:spcBef>
                <a:spcPts val="0"/>
              </a:spcBef>
            </a:pPr>
            <a:r>
              <a:rPr lang="en"/>
              <a:t>Full voice acting allows more immersion</a:t>
            </a:r>
          </a:p>
          <a:p>
            <a:pPr indent="-228600" lvl="0" marL="457200" rtl="0">
              <a:spcBef>
                <a:spcPts val="0"/>
              </a:spcBef>
            </a:pPr>
            <a:r>
              <a:rPr lang="en"/>
              <a:t>Free-form problem solving (always several ways to do anything)</a:t>
            </a:r>
          </a:p>
          <a:p>
            <a:pPr indent="-228600" lvl="0" marL="457200">
              <a:spcBef>
                <a:spcPts val="0"/>
              </a:spcBef>
            </a:pPr>
            <a:r>
              <a:rPr lang="en"/>
              <a:t>Huge number of small details and interaction allow for high replayability.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Review</a:t>
            </a:r>
          </a:p>
        </p:txBody>
      </p:sp>
      <p:sp>
        <p:nvSpPr>
          <p:cNvPr id="179" name="Shape 179"/>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Cons:</a:t>
            </a:r>
          </a:p>
          <a:p>
            <a:pPr indent="-228600" lvl="0" marL="457200" rtl="0">
              <a:spcBef>
                <a:spcPts val="0"/>
              </a:spcBef>
            </a:pPr>
            <a:r>
              <a:rPr lang="en"/>
              <a:t>Very easy to miss things and get stuck on problems</a:t>
            </a:r>
          </a:p>
          <a:p>
            <a:pPr indent="-228600" lvl="0" marL="457200" rtl="0">
              <a:spcBef>
                <a:spcPts val="0"/>
              </a:spcBef>
            </a:pPr>
            <a:r>
              <a:rPr lang="en"/>
              <a:t>Hard to tell when content is meant for higher level players until it’s too late to back up</a:t>
            </a:r>
          </a:p>
          <a:p>
            <a:pPr indent="-228600" lvl="0" marL="457200" rtl="0">
              <a:spcBef>
                <a:spcPts val="0"/>
              </a:spcBef>
            </a:pPr>
            <a:r>
              <a:rPr lang="en"/>
              <a:t>Some information on abilities is very </a:t>
            </a:r>
            <a:r>
              <a:rPr lang="en"/>
              <a:t>vague.</a:t>
            </a:r>
          </a:p>
          <a:p>
            <a:pPr indent="-228600" lvl="0" marL="457200" rtl="0">
              <a:spcBef>
                <a:spcPts val="0"/>
              </a:spcBef>
            </a:pPr>
            <a:r>
              <a:rPr lang="en"/>
              <a:t>Loading times are rather slow even on high end PCs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Review</a:t>
            </a:r>
          </a:p>
        </p:txBody>
      </p:sp>
      <p:sp>
        <p:nvSpPr>
          <p:cNvPr id="185" name="Shape 185"/>
          <p:cNvSpPr txBox="1"/>
          <p:nvPr>
            <p:ph idx="1" type="body"/>
          </p:nvPr>
        </p:nvSpPr>
        <p:spPr>
          <a:xfrm>
            <a:off x="1297500" y="1567550"/>
            <a:ext cx="7038900" cy="2911200"/>
          </a:xfrm>
          <a:prstGeom prst="rect">
            <a:avLst/>
          </a:prstGeom>
        </p:spPr>
        <p:txBody>
          <a:bodyPr anchorCtr="0" anchor="t" bIns="91425" lIns="91425" rIns="91425" wrap="square" tIns="91425">
            <a:noAutofit/>
          </a:bodyPr>
          <a:lstStyle/>
          <a:p>
            <a:pPr lvl="0">
              <a:spcBef>
                <a:spcPts val="0"/>
              </a:spcBef>
              <a:buNone/>
            </a:pPr>
            <a:r>
              <a:rPr lang="en"/>
              <a:t>Compared to other top-down RPGs Divinity:OS2 tends to be more replayable thanks to the large number of important decisions made by the player.  Also, it appears much more polished and carefully created than many other comparable games.  </a:t>
            </a:r>
          </a:p>
          <a:p>
            <a:pPr lvl="0">
              <a:spcBef>
                <a:spcPts val="0"/>
              </a:spcBef>
              <a:buNone/>
            </a:pPr>
            <a:r>
              <a:rPr lang="en"/>
              <a:t>However, Divinity lacks direction compared to other games, some view the sandbox style as good but others view it as bad.</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