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96" autoAdjust="0"/>
  </p:normalViewPr>
  <p:slideViewPr>
    <p:cSldViewPr snapToGrid="0">
      <p:cViewPr varScale="1">
        <p:scale>
          <a:sx n="92" d="100"/>
          <a:sy n="92" d="100"/>
        </p:scale>
        <p:origin x="7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254768273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15706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47728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20166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3932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41817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8616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05337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03665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00947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87201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60549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25616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5973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76676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rgbClr val="000000"/>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lt2"/>
              </a:buClr>
              <a:buSzPct val="100000"/>
              <a:buChar char="●"/>
              <a:defRPr sz="1800">
                <a:solidFill>
                  <a:schemeClr val="lt2"/>
                </a:solidFill>
              </a:defRPr>
            </a:lvl1pPr>
            <a:lvl2pPr lvl="1">
              <a:lnSpc>
                <a:spcPct val="115000"/>
              </a:lnSpc>
              <a:spcBef>
                <a:spcPts val="0"/>
              </a:spcBef>
              <a:spcAft>
                <a:spcPts val="1600"/>
              </a:spcAft>
              <a:buClr>
                <a:schemeClr val="lt2"/>
              </a:buClr>
              <a:buChar char="○"/>
              <a:defRPr>
                <a:solidFill>
                  <a:schemeClr val="lt2"/>
                </a:solidFill>
              </a:defRPr>
            </a:lvl2pPr>
            <a:lvl3pPr lvl="2">
              <a:lnSpc>
                <a:spcPct val="115000"/>
              </a:lnSpc>
              <a:spcBef>
                <a:spcPts val="0"/>
              </a:spcBef>
              <a:spcAft>
                <a:spcPts val="1600"/>
              </a:spcAft>
              <a:buClr>
                <a:schemeClr val="lt2"/>
              </a:buClr>
              <a:buChar char="■"/>
              <a:defRPr>
                <a:solidFill>
                  <a:schemeClr val="lt2"/>
                </a:solidFill>
              </a:defRPr>
            </a:lvl3pPr>
            <a:lvl4pPr lvl="3">
              <a:lnSpc>
                <a:spcPct val="115000"/>
              </a:lnSpc>
              <a:spcBef>
                <a:spcPts val="0"/>
              </a:spcBef>
              <a:spcAft>
                <a:spcPts val="1600"/>
              </a:spcAft>
              <a:buClr>
                <a:schemeClr val="lt2"/>
              </a:buClr>
              <a:buChar char="●"/>
              <a:defRPr>
                <a:solidFill>
                  <a:schemeClr val="lt2"/>
                </a:solidFill>
              </a:defRPr>
            </a:lvl4pPr>
            <a:lvl5pPr lvl="4">
              <a:lnSpc>
                <a:spcPct val="115000"/>
              </a:lnSpc>
              <a:spcBef>
                <a:spcPts val="0"/>
              </a:spcBef>
              <a:spcAft>
                <a:spcPts val="1600"/>
              </a:spcAft>
              <a:buClr>
                <a:schemeClr val="lt2"/>
              </a:buClr>
              <a:buChar char="○"/>
              <a:defRPr>
                <a:solidFill>
                  <a:schemeClr val="lt2"/>
                </a:solidFill>
              </a:defRPr>
            </a:lvl5pPr>
            <a:lvl6pPr lvl="5">
              <a:lnSpc>
                <a:spcPct val="115000"/>
              </a:lnSpc>
              <a:spcBef>
                <a:spcPts val="0"/>
              </a:spcBef>
              <a:spcAft>
                <a:spcPts val="1600"/>
              </a:spcAft>
              <a:buClr>
                <a:schemeClr val="lt2"/>
              </a:buClr>
              <a:buChar char="■"/>
              <a:defRPr>
                <a:solidFill>
                  <a:schemeClr val="lt2"/>
                </a:solidFill>
              </a:defRPr>
            </a:lvl6pPr>
            <a:lvl7pPr lvl="6">
              <a:lnSpc>
                <a:spcPct val="115000"/>
              </a:lnSpc>
              <a:spcBef>
                <a:spcPts val="0"/>
              </a:spcBef>
              <a:spcAft>
                <a:spcPts val="1600"/>
              </a:spcAft>
              <a:buClr>
                <a:schemeClr val="lt2"/>
              </a:buClr>
              <a:buChar char="●"/>
              <a:defRPr>
                <a:solidFill>
                  <a:schemeClr val="lt2"/>
                </a:solidFill>
              </a:defRPr>
            </a:lvl7pPr>
            <a:lvl8pPr lvl="7">
              <a:lnSpc>
                <a:spcPct val="115000"/>
              </a:lnSpc>
              <a:spcBef>
                <a:spcPts val="0"/>
              </a:spcBef>
              <a:spcAft>
                <a:spcPts val="1600"/>
              </a:spcAft>
              <a:buClr>
                <a:schemeClr val="lt2"/>
              </a:buClr>
              <a:buChar char="○"/>
              <a:defRPr>
                <a:solidFill>
                  <a:schemeClr val="lt2"/>
                </a:solidFill>
              </a:defRPr>
            </a:lvl8pPr>
            <a:lvl9pPr lvl="8">
              <a:lnSpc>
                <a:spcPct val="115000"/>
              </a:lnSpc>
              <a:spcBef>
                <a:spcPts val="0"/>
              </a:spcBef>
              <a:spcAft>
                <a:spcPts val="1600"/>
              </a:spcAft>
              <a:buClr>
                <a:schemeClr val="lt2"/>
              </a:buClr>
              <a:buChar char="■"/>
              <a:defRPr>
                <a:solidFill>
                  <a:schemeClr val="lt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s://howlongtobeat.com/game.php?id=20737" TargetMode="External"/><Relationship Id="rId3" Type="http://schemas.openxmlformats.org/officeDocument/2006/relationships/hyperlink" Target="http://metrovideogame.wikia.com/wiki/Difficulties" TargetMode="External"/><Relationship Id="rId7" Type="http://schemas.openxmlformats.org/officeDocument/2006/relationships/hyperlink" Target="https://www.pinterest.com/pin/348466089888735726"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news.softpedia.com/news/Metro-2033-Redux-and-Metro-Last-Light-Redux-Finally-Arrive-on-Linux-Get-Major-Discount-467267.shtml" TargetMode="External"/><Relationship Id="rId11" Type="http://schemas.openxmlformats.org/officeDocument/2006/relationships/hyperlink" Target="https://en.wikipedia.org/wiki/Metro_2033_(video_game)" TargetMode="External"/><Relationship Id="rId5" Type="http://schemas.openxmlformats.org/officeDocument/2006/relationships/hyperlink" Target="https://psnprofiles.com/trophies/2824-metro-2033-redux" TargetMode="External"/><Relationship Id="rId10" Type="http://schemas.openxmlformats.org/officeDocument/2006/relationships/hyperlink" Target="https://howlongtobeat.com/game.php?id=3351" TargetMode="External"/><Relationship Id="rId4" Type="http://schemas.openxmlformats.org/officeDocument/2006/relationships/hyperlink" Target="http://metrovideogame.wikia.com/wiki/Heads-Up_Display" TargetMode="External"/><Relationship Id="rId9" Type="http://schemas.openxmlformats.org/officeDocument/2006/relationships/hyperlink" Target="https://howlongtobeat.com/game.php?id=803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ideo" Target="https://www.youtube.com/embed/_q01tES5Azw"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a:spcBef>
                <a:spcPts val="0"/>
              </a:spcBef>
              <a:buNone/>
            </a:pPr>
            <a:r>
              <a:rPr lang="en"/>
              <a:t>By Nick Ponikiewski</a:t>
            </a:r>
          </a:p>
        </p:txBody>
      </p:sp>
      <p:pic>
        <p:nvPicPr>
          <p:cNvPr id="55" name="Shape 55" descr="Image result for metro 2033 redux logo"/>
          <p:cNvPicPr preferRelativeResize="0"/>
          <p:nvPr/>
        </p:nvPicPr>
        <p:blipFill>
          <a:blip r:embed="rId3">
            <a:alphaModFix/>
          </a:blip>
          <a:stretch>
            <a:fillRect/>
          </a:stretch>
        </p:blipFill>
        <p:spPr>
          <a:xfrm>
            <a:off x="2540000" y="653275"/>
            <a:ext cx="4064000" cy="22352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dirty="0"/>
              <a:t>Game Summary</a:t>
            </a:r>
          </a:p>
        </p:txBody>
      </p:sp>
      <p:sp>
        <p:nvSpPr>
          <p:cNvPr id="111" name="Shape 111"/>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fontAlgn="base">
              <a:spcAft>
                <a:spcPts val="0"/>
              </a:spcAft>
              <a:buFont typeface="Arial" panose="020B0604020202020204" pitchFamily="34" charset="0"/>
              <a:buChar char="•"/>
            </a:pPr>
            <a:r>
              <a:rPr lang="en-US" dirty="0">
                <a:solidFill>
                  <a:srgbClr val="ADADAD"/>
                </a:solidFill>
                <a:latin typeface="Arial" panose="020B0604020202020204" pitchFamily="34" charset="0"/>
              </a:rPr>
              <a:t>Special features</a:t>
            </a:r>
          </a:p>
          <a:p>
            <a:pPr marL="742950" lvl="1" indent="-285750" fontAlgn="base">
              <a:spcAft>
                <a:spcPts val="0"/>
              </a:spcAft>
              <a:buFont typeface="Arial" panose="020B0604020202020204" pitchFamily="34" charset="0"/>
              <a:buChar char="•"/>
            </a:pPr>
            <a:r>
              <a:rPr lang="en-US" dirty="0">
                <a:solidFill>
                  <a:srgbClr val="ADADAD"/>
                </a:solidFill>
                <a:latin typeface="Arial" panose="020B0604020202020204" pitchFamily="34" charset="0"/>
              </a:rPr>
              <a:t>Play Style</a:t>
            </a:r>
          </a:p>
          <a:p>
            <a:pPr marL="1143000" lvl="2" indent="-228600" fontAlgn="base">
              <a:spcAft>
                <a:spcPts val="0"/>
              </a:spcAft>
              <a:buFont typeface="Arial" panose="020B0604020202020204" pitchFamily="34" charset="0"/>
              <a:buChar char="•"/>
            </a:pPr>
            <a:r>
              <a:rPr lang="en-US" dirty="0">
                <a:solidFill>
                  <a:srgbClr val="ADADAD"/>
                </a:solidFill>
                <a:latin typeface="Arial" panose="020B0604020202020204" pitchFamily="34" charset="0"/>
              </a:rPr>
              <a:t>Survival: Ammo and filters are in short supply, deadlier combat and more challenging stealth, survival offers players the original survival horror oriented experience of metro 2033, with an emphasis on resource management and tense combat.</a:t>
            </a:r>
          </a:p>
          <a:p>
            <a:pPr marL="1143000" lvl="2" indent="-228600" fontAlgn="base">
              <a:spcAft>
                <a:spcPts val="0"/>
              </a:spcAft>
              <a:buFont typeface="Arial" panose="020B0604020202020204" pitchFamily="34" charset="0"/>
              <a:buChar char="•"/>
            </a:pPr>
            <a:r>
              <a:rPr lang="en-US" dirty="0">
                <a:solidFill>
                  <a:srgbClr val="ADADAD"/>
                </a:solidFill>
                <a:latin typeface="Arial" panose="020B0604020202020204" pitchFamily="34" charset="0"/>
              </a:rPr>
              <a:t>Spartan: For players who enjoy faster paced, more action-oriented gameplay. Ammo, filters and other resource are also more plentiful. </a:t>
            </a:r>
          </a:p>
          <a:p>
            <a:pPr marL="742950" lvl="1" indent="-285750" fontAlgn="base">
              <a:spcAft>
                <a:spcPts val="0"/>
              </a:spcAft>
              <a:buFont typeface="Arial" panose="020B0604020202020204" pitchFamily="34" charset="0"/>
              <a:buChar char="•"/>
            </a:pPr>
            <a:r>
              <a:rPr lang="en-US" dirty="0">
                <a:solidFill>
                  <a:srgbClr val="ADADAD"/>
                </a:solidFill>
                <a:latin typeface="Arial" panose="020B0604020202020204" pitchFamily="34" charset="0"/>
              </a:rPr>
              <a:t>Ranger Mode</a:t>
            </a:r>
          </a:p>
          <a:p>
            <a:pPr marL="1143000" lvl="2" indent="-228600" fontAlgn="base">
              <a:spcAft>
                <a:spcPts val="0"/>
              </a:spcAft>
              <a:buFont typeface="Arial" panose="020B0604020202020204" pitchFamily="34" charset="0"/>
              <a:buChar char="•"/>
            </a:pPr>
            <a:r>
              <a:rPr lang="en-US" dirty="0">
                <a:solidFill>
                  <a:srgbClr val="ADADAD"/>
                </a:solidFill>
                <a:latin typeface="Arial" panose="020B0604020202020204" pitchFamily="34" charset="0"/>
              </a:rPr>
              <a:t>Ranger: Disables most HUD and UI elements, damage is increased, and resources are scarcer.</a:t>
            </a:r>
          </a:p>
          <a:p>
            <a:pPr marL="1143000" lvl="2" indent="-228600" fontAlgn="base">
              <a:spcAft>
                <a:spcPts val="0"/>
              </a:spcAft>
              <a:buFont typeface="Arial" panose="020B0604020202020204" pitchFamily="34" charset="0"/>
              <a:buChar char="•"/>
            </a:pPr>
            <a:r>
              <a:rPr lang="en-US" dirty="0">
                <a:solidFill>
                  <a:srgbClr val="ADADAD"/>
                </a:solidFill>
                <a:latin typeface="Arial" panose="020B0604020202020204" pitchFamily="34" charset="0"/>
              </a:rPr>
              <a:t>Ranger Hardcore: Disables all HUD and UI elements, ‘realistic’ damage, and resources are even scarcer.</a:t>
            </a:r>
          </a:p>
          <a:p>
            <a:pPr fontAlgn="base">
              <a:buFont typeface="Arial" panose="020B0604020202020204" pitchFamily="34" charset="0"/>
              <a:buChar char="•"/>
            </a:pPr>
            <a:r>
              <a:rPr lang="en-US" dirty="0">
                <a:solidFill>
                  <a:srgbClr val="ADADAD"/>
                </a:solidFill>
                <a:latin typeface="Arial" panose="020B0604020202020204" pitchFamily="34" charset="0"/>
              </a:rPr>
              <a:t>Bugs</a:t>
            </a:r>
          </a:p>
          <a:p>
            <a:pPr marL="742950" lvl="1" indent="-285750" fontAlgn="base">
              <a:spcAft>
                <a:spcPts val="0"/>
              </a:spcAft>
              <a:buFont typeface="Arial" panose="020B0604020202020204" pitchFamily="34" charset="0"/>
              <a:buChar char="•"/>
            </a:pPr>
            <a:r>
              <a:rPr lang="en-US" dirty="0">
                <a:solidFill>
                  <a:srgbClr val="ADADAD"/>
                </a:solidFill>
                <a:latin typeface="Arial" panose="020B0604020202020204" pitchFamily="34" charset="0"/>
              </a:rPr>
              <a:t>Some Jittery animations</a:t>
            </a:r>
          </a:p>
          <a:p>
            <a:pPr fontAlgn="base">
              <a:spcAft>
                <a:spcPts val="0"/>
              </a:spcAft>
              <a:buNone/>
            </a:pPr>
            <a:r>
              <a:rPr lang="en-US" dirty="0">
                <a:solidFill>
                  <a:srgbClr val="ADADAD"/>
                </a:solidFill>
                <a:latin typeface="Arial" panose="020B0604020202020204" pitchFamily="34" charset="0"/>
              </a:rPr>
              <a:t/>
            </a:r>
            <a:br>
              <a:rPr lang="en-US" dirty="0">
                <a:solidFill>
                  <a:srgbClr val="ADADAD"/>
                </a:solidFill>
                <a:latin typeface="Arial" panose="020B0604020202020204" pitchFamily="34" charset="0"/>
              </a:rPr>
            </a:b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Game Review</a:t>
            </a:r>
          </a:p>
        </p:txBody>
      </p:sp>
      <p:sp>
        <p:nvSpPr>
          <p:cNvPr id="117" name="Shape 117"/>
          <p:cNvSpPr txBox="1">
            <a:spLocks noGrp="1"/>
          </p:cNvSpPr>
          <p:nvPr>
            <p:ph type="body" idx="1"/>
          </p:nvPr>
        </p:nvSpPr>
        <p:spPr>
          <a:xfrm>
            <a:off x="311700" y="1152475"/>
            <a:ext cx="8520600" cy="3657900"/>
          </a:xfrm>
          <a:prstGeom prst="rect">
            <a:avLst/>
          </a:prstGeom>
        </p:spPr>
        <p:txBody>
          <a:bodyPr wrap="square" lIns="91425" tIns="91425" rIns="91425" bIns="91425" anchor="t" anchorCtr="0">
            <a:noAutofit/>
          </a:bodyPr>
          <a:lstStyle/>
          <a:p>
            <a:pPr fontAlgn="base">
              <a:spcAft>
                <a:spcPts val="0"/>
              </a:spcAft>
              <a:buFont typeface="Arial" panose="020B0604020202020204" pitchFamily="34" charset="0"/>
              <a:buChar char="•"/>
            </a:pPr>
            <a:r>
              <a:rPr lang="en-US" dirty="0">
                <a:solidFill>
                  <a:srgbClr val="ADADAD"/>
                </a:solidFill>
                <a:latin typeface="Arial" panose="020B0604020202020204" pitchFamily="34" charset="0"/>
              </a:rPr>
              <a:t>What is good (fun) about the game? Why?</a:t>
            </a:r>
          </a:p>
          <a:p>
            <a:pPr marL="742950" lvl="1" indent="-285750" fontAlgn="base">
              <a:spcAft>
                <a:spcPts val="0"/>
              </a:spcAft>
              <a:buFont typeface="Arial" panose="020B0604020202020204" pitchFamily="34" charset="0"/>
              <a:buChar char="•"/>
            </a:pPr>
            <a:r>
              <a:rPr lang="en-US" dirty="0">
                <a:solidFill>
                  <a:srgbClr val="ADADAD"/>
                </a:solidFill>
                <a:latin typeface="Arial" panose="020B0604020202020204" pitchFamily="34" charset="0"/>
              </a:rPr>
              <a:t>Tense stealth and combat</a:t>
            </a:r>
          </a:p>
          <a:p>
            <a:pPr marL="742950" lvl="1" indent="-285750" fontAlgn="base">
              <a:spcAft>
                <a:spcPts val="0"/>
              </a:spcAft>
              <a:buFont typeface="Arial" panose="020B0604020202020204" pitchFamily="34" charset="0"/>
              <a:buChar char="•"/>
            </a:pPr>
            <a:r>
              <a:rPr lang="en-US" dirty="0">
                <a:solidFill>
                  <a:srgbClr val="ADADAD"/>
                </a:solidFill>
                <a:latin typeface="Arial" panose="020B0604020202020204" pitchFamily="34" charset="0"/>
              </a:rPr>
              <a:t>Varying difficulties</a:t>
            </a:r>
          </a:p>
          <a:p>
            <a:pPr marL="742950" lvl="1" indent="-285750" fontAlgn="base">
              <a:spcAft>
                <a:spcPts val="0"/>
              </a:spcAft>
              <a:buFont typeface="Arial" panose="020B0604020202020204" pitchFamily="34" charset="0"/>
              <a:buChar char="•"/>
            </a:pPr>
            <a:r>
              <a:rPr lang="en-US" dirty="0">
                <a:solidFill>
                  <a:srgbClr val="ADADAD"/>
                </a:solidFill>
                <a:latin typeface="Arial" panose="020B0604020202020204" pitchFamily="34" charset="0"/>
              </a:rPr>
              <a:t>Resource management</a:t>
            </a:r>
          </a:p>
          <a:p>
            <a:pPr fontAlgn="base">
              <a:spcAft>
                <a:spcPts val="0"/>
              </a:spcAft>
              <a:buFont typeface="Arial" panose="020B0604020202020204" pitchFamily="34" charset="0"/>
              <a:buChar char="•"/>
            </a:pPr>
            <a:r>
              <a:rPr lang="en-US" dirty="0">
                <a:solidFill>
                  <a:srgbClr val="ADADAD"/>
                </a:solidFill>
                <a:latin typeface="Arial" panose="020B0604020202020204" pitchFamily="34" charset="0"/>
              </a:rPr>
              <a:t>What is bad (not fun) about the game? Why?</a:t>
            </a:r>
          </a:p>
          <a:p>
            <a:pPr marL="742950" lvl="1" indent="-285750" fontAlgn="base">
              <a:spcAft>
                <a:spcPts val="0"/>
              </a:spcAft>
              <a:buFont typeface="Arial" panose="020B0604020202020204" pitchFamily="34" charset="0"/>
              <a:buChar char="•"/>
            </a:pPr>
            <a:r>
              <a:rPr lang="en-US" dirty="0">
                <a:solidFill>
                  <a:srgbClr val="ADADAD"/>
                </a:solidFill>
                <a:latin typeface="Arial" panose="020B0604020202020204" pitchFamily="34" charset="0"/>
              </a:rPr>
              <a:t>Enemies don’t share the player's lack of supplies</a:t>
            </a:r>
          </a:p>
          <a:p>
            <a:pPr marL="742950" lvl="1" indent="-285750" fontAlgn="base">
              <a:spcAft>
                <a:spcPts val="0"/>
              </a:spcAft>
              <a:buFont typeface="Arial" panose="020B0604020202020204" pitchFamily="34" charset="0"/>
              <a:buChar char="•"/>
            </a:pPr>
            <a:r>
              <a:rPr lang="en-US" dirty="0">
                <a:solidFill>
                  <a:srgbClr val="ADADAD"/>
                </a:solidFill>
                <a:latin typeface="Arial" panose="020B0604020202020204" pitchFamily="34" charset="0"/>
              </a:rPr>
              <a:t>Too linear, more exploration</a:t>
            </a:r>
          </a:p>
          <a:p>
            <a:pPr marL="742950" lvl="1" indent="-285750" fontAlgn="base">
              <a:spcAft>
                <a:spcPts val="0"/>
              </a:spcAft>
              <a:buFont typeface="Arial" panose="020B0604020202020204" pitchFamily="34" charset="0"/>
              <a:buChar char="•"/>
            </a:pPr>
            <a:r>
              <a:rPr lang="en-US" dirty="0">
                <a:solidFill>
                  <a:srgbClr val="ADADAD"/>
                </a:solidFill>
                <a:latin typeface="Arial" panose="020B0604020202020204" pitchFamily="34" charset="0"/>
              </a:rPr>
              <a:t>Forced combat/turret section  </a:t>
            </a:r>
          </a:p>
          <a:p>
            <a:pPr fontAlgn="base">
              <a:spcAft>
                <a:spcPts val="0"/>
              </a:spcAft>
              <a:buFont typeface="Arial" panose="020B0604020202020204" pitchFamily="34" charset="0"/>
              <a:buChar char="•"/>
            </a:pPr>
            <a:r>
              <a:rPr lang="en-US" dirty="0">
                <a:solidFill>
                  <a:srgbClr val="ADADAD"/>
                </a:solidFill>
                <a:latin typeface="Arial" panose="020B0604020202020204" pitchFamily="34" charset="0"/>
              </a:rPr>
              <a:t>How does it compare to similar games in the same genre?</a:t>
            </a:r>
          </a:p>
          <a:p>
            <a:pPr marL="742950" lvl="1" indent="-285750" fontAlgn="base">
              <a:spcAft>
                <a:spcPts val="0"/>
              </a:spcAft>
              <a:buFont typeface="Arial" panose="020B0604020202020204" pitchFamily="34" charset="0"/>
              <a:buChar char="•"/>
            </a:pPr>
            <a:r>
              <a:rPr lang="en-US" dirty="0">
                <a:solidFill>
                  <a:srgbClr val="ADADAD"/>
                </a:solidFill>
                <a:latin typeface="Arial" panose="020B0604020202020204" pitchFamily="34" charset="0"/>
              </a:rPr>
              <a:t>Fallout: A more stylistic world with metro being more bleak.   </a:t>
            </a:r>
          </a:p>
          <a:p>
            <a:pPr marL="742950" lvl="1" indent="-285750" fontAlgn="base">
              <a:buFont typeface="Arial" panose="020B0604020202020204" pitchFamily="34" charset="0"/>
              <a:buChar char="•"/>
            </a:pPr>
            <a:r>
              <a:rPr lang="en-US" dirty="0">
                <a:solidFill>
                  <a:srgbClr val="ADADAD"/>
                </a:solidFill>
                <a:latin typeface="Arial" panose="020B0604020202020204" pitchFamily="34" charset="0"/>
              </a:rPr>
              <a:t>STALKER: The most similar to metro, through metro is much more narrative focused while STALKER is more of a pseudo open-world game.</a:t>
            </a:r>
          </a:p>
          <a:p>
            <a:pPr marL="228600" lvl="0" rtl="0">
              <a:spcBef>
                <a:spcPts val="0"/>
              </a:spcBef>
              <a:buNone/>
            </a:pPr>
            <a:endParaRPr lang="e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Game Review</a:t>
            </a:r>
          </a:p>
        </p:txBody>
      </p:sp>
      <p:sp>
        <p:nvSpPr>
          <p:cNvPr id="123" name="Shape 123"/>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fontAlgn="base">
              <a:spcAft>
                <a:spcPts val="0"/>
              </a:spcAft>
              <a:buFont typeface="Arial" panose="020B0604020202020204" pitchFamily="34" charset="0"/>
              <a:buChar char="•"/>
            </a:pPr>
            <a:r>
              <a:rPr lang="en-US" dirty="0">
                <a:solidFill>
                  <a:srgbClr val="ADADAD"/>
                </a:solidFill>
                <a:latin typeface="Arial" panose="020B0604020202020204" pitchFamily="34" charset="0"/>
              </a:rPr>
              <a:t>Why is it better or worse than similar games?</a:t>
            </a:r>
          </a:p>
          <a:p>
            <a:pPr marL="742950" lvl="1" indent="-285750" fontAlgn="base">
              <a:spcAft>
                <a:spcPts val="0"/>
              </a:spcAft>
              <a:buFont typeface="Arial" panose="020B0604020202020204" pitchFamily="34" charset="0"/>
              <a:buChar char="•"/>
            </a:pPr>
            <a:r>
              <a:rPr lang="en-US" dirty="0">
                <a:solidFill>
                  <a:srgbClr val="ADADAD"/>
                </a:solidFill>
                <a:latin typeface="Arial" panose="020B0604020202020204" pitchFamily="34" charset="0"/>
              </a:rPr>
              <a:t>Metro is more polished than Fallout and STALKER.</a:t>
            </a:r>
          </a:p>
          <a:p>
            <a:pPr marL="742950" lvl="1" indent="-285750" fontAlgn="base">
              <a:spcAft>
                <a:spcPts val="0"/>
              </a:spcAft>
              <a:buFont typeface="Arial" panose="020B0604020202020204" pitchFamily="34" charset="0"/>
              <a:buChar char="•"/>
            </a:pPr>
            <a:r>
              <a:rPr lang="en-US" dirty="0">
                <a:solidFill>
                  <a:srgbClr val="ADADAD"/>
                </a:solidFill>
                <a:latin typeface="Arial" panose="020B0604020202020204" pitchFamily="34" charset="0"/>
              </a:rPr>
              <a:t>Metro is a shorter game, taking about 12 hours while the others are much longer; stalker 30+ hours, Fallout NV 60+ hours.  </a:t>
            </a:r>
          </a:p>
          <a:p>
            <a:pPr fontAlgn="base">
              <a:spcAft>
                <a:spcPts val="0"/>
              </a:spcAft>
              <a:buFont typeface="Arial" panose="020B0604020202020204" pitchFamily="34" charset="0"/>
              <a:buChar char="•"/>
            </a:pPr>
            <a:r>
              <a:rPr lang="en-US" dirty="0">
                <a:solidFill>
                  <a:srgbClr val="ADADAD"/>
                </a:solidFill>
                <a:latin typeface="Arial" panose="020B0604020202020204" pitchFamily="34" charset="0"/>
              </a:rPr>
              <a:t>What is the appropriate audience for this game?</a:t>
            </a:r>
          </a:p>
          <a:p>
            <a:pPr marL="742950" lvl="1" indent="-285750" fontAlgn="base">
              <a:spcAft>
                <a:spcPts val="0"/>
              </a:spcAft>
              <a:buFont typeface="Arial" panose="020B0604020202020204" pitchFamily="34" charset="0"/>
              <a:buChar char="•"/>
            </a:pPr>
            <a:r>
              <a:rPr lang="en-US" dirty="0">
                <a:solidFill>
                  <a:srgbClr val="ADADAD"/>
                </a:solidFill>
                <a:latin typeface="Arial" panose="020B0604020202020204" pitchFamily="34" charset="0"/>
              </a:rPr>
              <a:t>Fans of the post-apocalyptic genre.</a:t>
            </a:r>
          </a:p>
          <a:p>
            <a:pPr marL="742950" lvl="1" indent="-285750" fontAlgn="base">
              <a:spcAft>
                <a:spcPts val="0"/>
              </a:spcAft>
              <a:buFont typeface="Arial" panose="020B0604020202020204" pitchFamily="34" charset="0"/>
              <a:buChar char="•"/>
            </a:pPr>
            <a:r>
              <a:rPr lang="en-US" dirty="0">
                <a:solidFill>
                  <a:srgbClr val="ADADAD"/>
                </a:solidFill>
                <a:latin typeface="Arial" panose="020B0604020202020204" pitchFamily="34" charset="0"/>
              </a:rPr>
              <a:t>Fans of Survival / survival horror.</a:t>
            </a:r>
          </a:p>
          <a:p>
            <a:pPr marL="742950" lvl="1" indent="-285750" fontAlgn="base">
              <a:spcAft>
                <a:spcPts val="0"/>
              </a:spcAft>
              <a:buFont typeface="Arial" panose="020B0604020202020204" pitchFamily="34" charset="0"/>
              <a:buChar char="•"/>
            </a:pPr>
            <a:r>
              <a:rPr lang="en-US" dirty="0">
                <a:solidFill>
                  <a:srgbClr val="ADADAD"/>
                </a:solidFill>
                <a:latin typeface="Arial" panose="020B0604020202020204" pitchFamily="34" charset="0"/>
              </a:rPr>
              <a:t>Fans of First person shooters.</a:t>
            </a:r>
          </a:p>
          <a:p>
            <a:pPr fontAlgn="base">
              <a:spcAft>
                <a:spcPts val="0"/>
              </a:spcAft>
              <a:buFont typeface="Arial" panose="020B0604020202020204" pitchFamily="34" charset="0"/>
              <a:buChar char="•"/>
            </a:pPr>
            <a:r>
              <a:rPr lang="en-US" dirty="0">
                <a:solidFill>
                  <a:srgbClr val="ADADAD"/>
                </a:solidFill>
                <a:latin typeface="Arial" panose="020B0604020202020204" pitchFamily="34" charset="0"/>
              </a:rPr>
              <a:t>Are any design mistakes present?</a:t>
            </a:r>
          </a:p>
          <a:p>
            <a:pPr marL="742950" lvl="1" indent="-285750" fontAlgn="base">
              <a:spcAft>
                <a:spcPts val="0"/>
              </a:spcAft>
              <a:buFont typeface="Arial" panose="020B0604020202020204" pitchFamily="34" charset="0"/>
              <a:buChar char="•"/>
            </a:pPr>
            <a:r>
              <a:rPr lang="en-US" dirty="0">
                <a:solidFill>
                  <a:srgbClr val="ADADAD"/>
                </a:solidFill>
                <a:latin typeface="Arial" panose="020B0604020202020204" pitchFamily="34" charset="0"/>
              </a:rPr>
              <a:t>Unfair enemy supplies </a:t>
            </a:r>
          </a:p>
          <a:p>
            <a:pPr marL="742950" lvl="1" indent="-285750" fontAlgn="base">
              <a:buFont typeface="Arial" panose="020B0604020202020204" pitchFamily="34" charset="0"/>
              <a:buChar char="•"/>
            </a:pPr>
            <a:r>
              <a:rPr lang="en-US" dirty="0">
                <a:solidFill>
                  <a:srgbClr val="ADADAD"/>
                </a:solidFill>
                <a:latin typeface="Arial" panose="020B0604020202020204" pitchFamily="34" charset="0"/>
              </a:rPr>
              <a:t>Forced Combat</a:t>
            </a:r>
          </a:p>
          <a:p>
            <a:pPr marL="228600" lvl="0" rtl="0">
              <a:spcBef>
                <a:spcPts val="0"/>
              </a:spcBef>
              <a:buNone/>
            </a:pPr>
            <a:endParaRPr lang="e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Summary</a:t>
            </a:r>
          </a:p>
        </p:txBody>
      </p:sp>
      <p:sp>
        <p:nvSpPr>
          <p:cNvPr id="129" name="Shape 129"/>
          <p:cNvSpPr txBox="1">
            <a:spLocks noGrp="1"/>
          </p:cNvSpPr>
          <p:nvPr>
            <p:ph type="body" idx="1"/>
          </p:nvPr>
        </p:nvSpPr>
        <p:spPr>
          <a:xfrm>
            <a:off x="311700" y="1152474"/>
            <a:ext cx="8520600" cy="3758573"/>
          </a:xfrm>
          <a:prstGeom prst="rect">
            <a:avLst/>
          </a:prstGeom>
        </p:spPr>
        <p:txBody>
          <a:bodyPr wrap="square" lIns="91425" tIns="91425" rIns="91425" bIns="91425" anchor="t" anchorCtr="0">
            <a:noAutofit/>
          </a:bodyPr>
          <a:lstStyle/>
          <a:p>
            <a:pPr fontAlgn="base">
              <a:spcAft>
                <a:spcPts val="0"/>
              </a:spcAft>
              <a:buNone/>
            </a:pPr>
            <a:r>
              <a:rPr lang="en-US" dirty="0" smtClean="0">
                <a:solidFill>
                  <a:srgbClr val="ADADAD"/>
                </a:solidFill>
                <a:latin typeface="Arial" panose="020B0604020202020204" pitchFamily="34" charset="0"/>
              </a:rPr>
              <a:t/>
            </a:r>
            <a:br>
              <a:rPr lang="en-US" dirty="0" smtClean="0">
                <a:solidFill>
                  <a:srgbClr val="ADADAD"/>
                </a:solidFill>
                <a:latin typeface="Arial" panose="020B0604020202020204" pitchFamily="34" charset="0"/>
              </a:rPr>
            </a:br>
            <a:r>
              <a:rPr lang="en-US" dirty="0" smtClean="0">
                <a:solidFill>
                  <a:srgbClr val="ADADAD"/>
                </a:solidFill>
                <a:latin typeface="Arial" panose="020B0604020202020204" pitchFamily="34" charset="0"/>
              </a:rPr>
              <a:t/>
            </a:r>
            <a:br>
              <a:rPr lang="en-US" dirty="0" smtClean="0">
                <a:solidFill>
                  <a:srgbClr val="ADADAD"/>
                </a:solidFill>
                <a:latin typeface="Arial" panose="020B0604020202020204" pitchFamily="34" charset="0"/>
              </a:rPr>
            </a:br>
            <a:endParaRPr lang="en" dirty="0"/>
          </a:p>
        </p:txBody>
      </p:sp>
      <p:sp>
        <p:nvSpPr>
          <p:cNvPr id="4" name="Rectangle 3"/>
          <p:cNvSpPr/>
          <p:nvPr/>
        </p:nvSpPr>
        <p:spPr>
          <a:xfrm>
            <a:off x="311699" y="1152474"/>
            <a:ext cx="7294445" cy="3713837"/>
          </a:xfrm>
          <a:prstGeom prst="rect">
            <a:avLst/>
          </a:prstGeom>
        </p:spPr>
        <p:txBody>
          <a:bodyPr wrap="square">
            <a:spAutoFit/>
          </a:bodyPr>
          <a:lstStyle/>
          <a:p>
            <a:pPr fontAlgn="base">
              <a:buFont typeface="Arial" panose="020B0604020202020204" pitchFamily="34" charset="0"/>
              <a:buChar char="•"/>
            </a:pPr>
            <a:r>
              <a:rPr lang="en-US" sz="1800" dirty="0">
                <a:solidFill>
                  <a:srgbClr val="ADADAD"/>
                </a:solidFill>
                <a:latin typeface="Arial" panose="020B0604020202020204" pitchFamily="34" charset="0"/>
              </a:rPr>
              <a:t>Overall strengths and weaknesses.</a:t>
            </a:r>
          </a:p>
          <a:p>
            <a:pPr marL="742950" lvl="1" indent="-285750" fontAlgn="base">
              <a:buFont typeface="Arial" panose="020B0604020202020204" pitchFamily="34" charset="0"/>
              <a:buChar char="•"/>
            </a:pPr>
            <a:r>
              <a:rPr lang="en-US" dirty="0">
                <a:solidFill>
                  <a:srgbClr val="ADADAD"/>
                </a:solidFill>
                <a:latin typeface="Arial" panose="020B0604020202020204" pitchFamily="34" charset="0"/>
              </a:rPr>
              <a:t>Strengths</a:t>
            </a:r>
          </a:p>
          <a:p>
            <a:pPr marL="1143000" lvl="2" indent="-228600" fontAlgn="base">
              <a:buFont typeface="Arial" panose="020B0604020202020204" pitchFamily="34" charset="0"/>
              <a:buChar char="•"/>
            </a:pPr>
            <a:r>
              <a:rPr lang="en-US" dirty="0">
                <a:solidFill>
                  <a:srgbClr val="ADADAD"/>
                </a:solidFill>
                <a:latin typeface="Arial" panose="020B0604020202020204" pitchFamily="34" charset="0"/>
              </a:rPr>
              <a:t>Engaging story</a:t>
            </a:r>
          </a:p>
          <a:p>
            <a:pPr marL="1143000" lvl="2" indent="-228600" fontAlgn="base">
              <a:buFont typeface="Arial" panose="020B0604020202020204" pitchFamily="34" charset="0"/>
              <a:buChar char="•"/>
            </a:pPr>
            <a:r>
              <a:rPr lang="en-US" dirty="0">
                <a:solidFill>
                  <a:srgbClr val="ADADAD"/>
                </a:solidFill>
                <a:latin typeface="Arial" panose="020B0604020202020204" pitchFamily="34" charset="0"/>
              </a:rPr>
              <a:t>Fun and intense gameplay</a:t>
            </a:r>
          </a:p>
          <a:p>
            <a:pPr marL="1143000" lvl="2" indent="-228600" fontAlgn="base">
              <a:buFont typeface="Arial" panose="020B0604020202020204" pitchFamily="34" charset="0"/>
              <a:buChar char="•"/>
            </a:pPr>
            <a:r>
              <a:rPr lang="en-US" dirty="0">
                <a:solidFill>
                  <a:srgbClr val="ADADAD"/>
                </a:solidFill>
                <a:latin typeface="Arial" panose="020B0604020202020204" pitchFamily="34" charset="0"/>
              </a:rPr>
              <a:t>Varying difficulties</a:t>
            </a:r>
          </a:p>
          <a:p>
            <a:pPr marL="742950" lvl="1" indent="-285750" fontAlgn="base">
              <a:buFont typeface="Arial" panose="020B0604020202020204" pitchFamily="34" charset="0"/>
              <a:buChar char="•"/>
            </a:pPr>
            <a:r>
              <a:rPr lang="en-US" dirty="0">
                <a:solidFill>
                  <a:srgbClr val="ADADAD"/>
                </a:solidFill>
                <a:latin typeface="Arial" panose="020B0604020202020204" pitchFamily="34" charset="0"/>
              </a:rPr>
              <a:t>Weaknesses</a:t>
            </a:r>
          </a:p>
          <a:p>
            <a:pPr marL="1143000" lvl="2" indent="-228600" fontAlgn="base">
              <a:buFont typeface="Arial" panose="020B0604020202020204" pitchFamily="34" charset="0"/>
              <a:buChar char="•"/>
            </a:pPr>
            <a:r>
              <a:rPr lang="en-US" dirty="0">
                <a:solidFill>
                  <a:srgbClr val="ADADAD"/>
                </a:solidFill>
                <a:latin typeface="Arial" panose="020B0604020202020204" pitchFamily="34" charset="0"/>
              </a:rPr>
              <a:t>unlimited supplies for enemies</a:t>
            </a:r>
          </a:p>
          <a:p>
            <a:pPr marL="1143000" lvl="2" indent="-228600" fontAlgn="base">
              <a:buFont typeface="Arial" panose="020B0604020202020204" pitchFamily="34" charset="0"/>
              <a:buChar char="•"/>
            </a:pPr>
            <a:r>
              <a:rPr lang="en-US" dirty="0">
                <a:solidFill>
                  <a:srgbClr val="ADADAD"/>
                </a:solidFill>
                <a:latin typeface="Arial" panose="020B0604020202020204" pitchFamily="34" charset="0"/>
              </a:rPr>
              <a:t>forced combat </a:t>
            </a:r>
          </a:p>
          <a:p>
            <a:pPr fontAlgn="base">
              <a:buFont typeface="Arial" panose="020B0604020202020204" pitchFamily="34" charset="0"/>
              <a:buChar char="•"/>
            </a:pPr>
            <a:r>
              <a:rPr lang="en-US" sz="1800" dirty="0">
                <a:solidFill>
                  <a:srgbClr val="ADADAD"/>
                </a:solidFill>
                <a:latin typeface="Arial" panose="020B0604020202020204" pitchFamily="34" charset="0"/>
              </a:rPr>
              <a:t>Is the game worth purchasing?</a:t>
            </a:r>
          </a:p>
          <a:p>
            <a:pPr marL="742950" lvl="1" indent="-285750" fontAlgn="base">
              <a:buFont typeface="Arial" panose="020B0604020202020204" pitchFamily="34" charset="0"/>
              <a:buChar char="•"/>
            </a:pPr>
            <a:r>
              <a:rPr lang="en-US" dirty="0">
                <a:solidFill>
                  <a:srgbClr val="ADADAD"/>
                </a:solidFill>
                <a:latin typeface="Arial" panose="020B0604020202020204" pitchFamily="34" charset="0"/>
              </a:rPr>
              <a:t>Yes</a:t>
            </a:r>
          </a:p>
          <a:p>
            <a:pPr fontAlgn="base">
              <a:buFont typeface="Arial" panose="020B0604020202020204" pitchFamily="34" charset="0"/>
              <a:buChar char="•"/>
            </a:pPr>
            <a:r>
              <a:rPr lang="en-US" sz="1800" dirty="0">
                <a:solidFill>
                  <a:srgbClr val="ADADAD"/>
                </a:solidFill>
                <a:latin typeface="Arial" panose="020B0604020202020204" pitchFamily="34" charset="0"/>
              </a:rPr>
              <a:t>How could it be improved?</a:t>
            </a:r>
          </a:p>
          <a:p>
            <a:pPr marL="742950" lvl="1" indent="-285750" fontAlgn="base">
              <a:buFont typeface="Arial" panose="020B0604020202020204" pitchFamily="34" charset="0"/>
              <a:buChar char="•"/>
            </a:pPr>
            <a:r>
              <a:rPr lang="en-US" dirty="0">
                <a:solidFill>
                  <a:srgbClr val="ADADAD"/>
                </a:solidFill>
                <a:latin typeface="Arial" panose="020B0604020202020204" pitchFamily="34" charset="0"/>
              </a:rPr>
              <a:t>Remove forced combat sections for survival and ranger modes</a:t>
            </a:r>
          </a:p>
          <a:p>
            <a:pPr marL="742950" lvl="1" indent="-285750" fontAlgn="base">
              <a:spcAft>
                <a:spcPts val="1600"/>
              </a:spcAft>
              <a:buFont typeface="Arial" panose="020B0604020202020204" pitchFamily="34" charset="0"/>
              <a:buChar char="•"/>
            </a:pPr>
            <a:r>
              <a:rPr lang="en-US" dirty="0">
                <a:solidFill>
                  <a:srgbClr val="ADADAD"/>
                </a:solidFill>
                <a:latin typeface="Arial" panose="020B0604020202020204" pitchFamily="34" charset="0"/>
              </a:rPr>
              <a:t>Enemies have a reasonable amount of </a:t>
            </a:r>
            <a:r>
              <a:rPr lang="en-US" dirty="0" smtClean="0">
                <a:solidFill>
                  <a:srgbClr val="ADADAD"/>
                </a:solidFill>
                <a:latin typeface="Arial" panose="020B0604020202020204" pitchFamily="34" charset="0"/>
              </a:rPr>
              <a:t>supplies</a:t>
            </a:r>
          </a:p>
          <a:p>
            <a:pPr marL="742950" lvl="1" indent="-285750" fontAlgn="base">
              <a:spcAft>
                <a:spcPts val="1600"/>
              </a:spcAft>
              <a:buFont typeface="Arial" panose="020B0604020202020204" pitchFamily="34" charset="0"/>
              <a:buChar char="•"/>
            </a:pPr>
            <a:r>
              <a:rPr lang="en-US" dirty="0" smtClean="0">
                <a:solidFill>
                  <a:srgbClr val="ADADAD"/>
                </a:solidFill>
                <a:latin typeface="Arial" panose="020B0604020202020204" pitchFamily="34" charset="0"/>
              </a:rPr>
              <a:t>Less </a:t>
            </a:r>
            <a:r>
              <a:rPr lang="en-US" dirty="0">
                <a:solidFill>
                  <a:srgbClr val="ADADAD"/>
                </a:solidFill>
                <a:latin typeface="Arial" panose="020B0604020202020204" pitchFamily="34" charset="0"/>
              </a:rPr>
              <a:t>linear </a:t>
            </a:r>
            <a:br>
              <a:rPr lang="en-US" dirty="0">
                <a:solidFill>
                  <a:srgbClr val="ADADAD"/>
                </a:solidFill>
                <a:latin typeface="Arial" panose="020B0604020202020204" pitchFamily="34" charset="0"/>
              </a:rPr>
            </a:b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References</a:t>
            </a:r>
          </a:p>
        </p:txBody>
      </p:sp>
      <p:sp>
        <p:nvSpPr>
          <p:cNvPr id="142" name="Shape 14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lnSpc>
                <a:spcPct val="100000"/>
              </a:lnSpc>
              <a:spcBef>
                <a:spcPts val="0"/>
              </a:spcBef>
              <a:buNone/>
            </a:pPr>
            <a:r>
              <a:rPr lang="en" sz="1400" u="sng">
                <a:solidFill>
                  <a:schemeClr val="hlink"/>
                </a:solidFill>
                <a:hlinkClick r:id="rId3"/>
              </a:rPr>
              <a:t>http://metrovideogame.wikia.com/wiki/Difficulties</a:t>
            </a:r>
          </a:p>
          <a:p>
            <a:pPr lvl="0">
              <a:lnSpc>
                <a:spcPct val="100000"/>
              </a:lnSpc>
              <a:spcBef>
                <a:spcPts val="0"/>
              </a:spcBef>
              <a:buNone/>
            </a:pPr>
            <a:r>
              <a:rPr lang="en" sz="1400" u="sng">
                <a:solidFill>
                  <a:schemeClr val="hlink"/>
                </a:solidFill>
                <a:hlinkClick r:id="rId4"/>
              </a:rPr>
              <a:t>http://metrovideogame.wikia.com/wiki/Heads-Up_Display</a:t>
            </a:r>
          </a:p>
          <a:p>
            <a:pPr lvl="0">
              <a:lnSpc>
                <a:spcPct val="100000"/>
              </a:lnSpc>
              <a:spcBef>
                <a:spcPts val="0"/>
              </a:spcBef>
              <a:buNone/>
            </a:pPr>
            <a:r>
              <a:rPr lang="en" sz="1400" u="sng">
                <a:solidFill>
                  <a:schemeClr val="hlink"/>
                </a:solidFill>
                <a:hlinkClick r:id="rId5"/>
              </a:rPr>
              <a:t>https://psnprofiles.com/trophies/2824-metro-2033-redux</a:t>
            </a:r>
          </a:p>
          <a:p>
            <a:pPr lvl="0">
              <a:lnSpc>
                <a:spcPct val="100000"/>
              </a:lnSpc>
              <a:spcBef>
                <a:spcPts val="0"/>
              </a:spcBef>
              <a:buNone/>
            </a:pPr>
            <a:r>
              <a:rPr lang="en" sz="1400" u="sng">
                <a:solidFill>
                  <a:schemeClr val="hlink"/>
                </a:solidFill>
                <a:hlinkClick r:id="rId6"/>
              </a:rPr>
              <a:t>http://news.softpedia.com/news/Metro-2033-Redux-and-Metro-Last-Light-Redux-Finally-Arrive-on-Linux-Get-Major-Discount-467267.shtml</a:t>
            </a:r>
          </a:p>
          <a:p>
            <a:pPr lvl="0">
              <a:lnSpc>
                <a:spcPct val="100000"/>
              </a:lnSpc>
              <a:spcBef>
                <a:spcPts val="0"/>
              </a:spcBef>
              <a:buNone/>
            </a:pPr>
            <a:r>
              <a:rPr lang="en" sz="1400" u="sng">
                <a:solidFill>
                  <a:schemeClr val="hlink"/>
                </a:solidFill>
                <a:hlinkClick r:id="rId7"/>
              </a:rPr>
              <a:t>https://www.pinterest.com/pin/348466089888735726</a:t>
            </a:r>
          </a:p>
          <a:p>
            <a:pPr lvl="0" rtl="0">
              <a:lnSpc>
                <a:spcPct val="100000"/>
              </a:lnSpc>
              <a:spcBef>
                <a:spcPts val="0"/>
              </a:spcBef>
              <a:buNone/>
            </a:pPr>
            <a:r>
              <a:rPr lang="en" sz="1400" u="sng">
                <a:solidFill>
                  <a:schemeClr val="hlink"/>
                </a:solidFill>
                <a:hlinkClick r:id="rId8"/>
              </a:rPr>
              <a:t>https://howlongtobeat.com/game.php?id=20737</a:t>
            </a:r>
          </a:p>
          <a:p>
            <a:pPr lvl="0" rtl="0">
              <a:lnSpc>
                <a:spcPct val="100000"/>
              </a:lnSpc>
              <a:spcBef>
                <a:spcPts val="0"/>
              </a:spcBef>
              <a:buNone/>
            </a:pPr>
            <a:r>
              <a:rPr lang="en" sz="1400" u="sng">
                <a:solidFill>
                  <a:schemeClr val="hlink"/>
                </a:solidFill>
                <a:hlinkClick r:id="rId9"/>
              </a:rPr>
              <a:t>https://howlongtobeat.com/game.php?id=8038</a:t>
            </a:r>
          </a:p>
          <a:p>
            <a:pPr lvl="0" rtl="0">
              <a:lnSpc>
                <a:spcPct val="100000"/>
              </a:lnSpc>
              <a:spcBef>
                <a:spcPts val="0"/>
              </a:spcBef>
              <a:buNone/>
            </a:pPr>
            <a:r>
              <a:rPr lang="en" sz="1400" u="sng">
                <a:solidFill>
                  <a:schemeClr val="hlink"/>
                </a:solidFill>
                <a:hlinkClick r:id="rId10"/>
              </a:rPr>
              <a:t>https://howlongtobeat.com/game.php?id=3351</a:t>
            </a:r>
          </a:p>
          <a:p>
            <a:pPr lvl="0" rtl="0">
              <a:lnSpc>
                <a:spcPct val="100000"/>
              </a:lnSpc>
              <a:spcBef>
                <a:spcPts val="0"/>
              </a:spcBef>
              <a:buNone/>
            </a:pPr>
            <a:r>
              <a:rPr lang="en" sz="1400" u="sng">
                <a:solidFill>
                  <a:schemeClr val="hlink"/>
                </a:solidFill>
                <a:hlinkClick r:id="rId11"/>
              </a:rPr>
              <a:t>https://en.wikipedia.org/wiki/Metro_2033_(video_game)</a:t>
            </a:r>
          </a:p>
          <a:p>
            <a:pPr lvl="0" rtl="0">
              <a:lnSpc>
                <a:spcPct val="100000"/>
              </a:lnSpc>
              <a:spcBef>
                <a:spcPts val="0"/>
              </a:spcBef>
              <a:buNone/>
            </a:pPr>
            <a:endParaRPr sz="1400"/>
          </a:p>
          <a:p>
            <a:pPr lvl="0" rtl="0">
              <a:lnSpc>
                <a:spcPct val="100000"/>
              </a:lnSpc>
              <a:spcBef>
                <a:spcPts val="0"/>
              </a:spcBef>
              <a:buNone/>
            </a:pPr>
            <a:endParaRPr sz="1400"/>
          </a:p>
          <a:p>
            <a:pPr lvl="0">
              <a:lnSpc>
                <a:spcPct val="100000"/>
              </a:lnSpc>
              <a:spcBef>
                <a:spcPts val="0"/>
              </a:spcBef>
              <a:buNone/>
            </a:pPr>
            <a:endParaRPr sz="1400"/>
          </a:p>
          <a:p>
            <a:pPr lvl="0">
              <a:spcBef>
                <a:spcPts val="0"/>
              </a:spcBef>
              <a:buNone/>
            </a:pPr>
            <a:endParaRPr/>
          </a:p>
          <a:p>
            <a:pPr lvl="0">
              <a:spcBef>
                <a:spcPts val="0"/>
              </a:spcBef>
              <a:buNone/>
            </a:pPr>
            <a:endParaRPr/>
          </a:p>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Basic Information</a:t>
            </a:r>
          </a:p>
        </p:txBody>
      </p:sp>
      <p:sp>
        <p:nvSpPr>
          <p:cNvPr id="61" name="Shape 61"/>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fontAlgn="base">
              <a:spcAft>
                <a:spcPts val="0"/>
              </a:spcAft>
              <a:buFont typeface="Arial" panose="020B0604020202020204" pitchFamily="34" charset="0"/>
              <a:buChar char="•"/>
            </a:pPr>
            <a:r>
              <a:rPr lang="en-US" dirty="0" smtClean="0">
                <a:solidFill>
                  <a:srgbClr val="ADADAD"/>
                </a:solidFill>
                <a:latin typeface="Arial" panose="020B0604020202020204" pitchFamily="34" charset="0"/>
              </a:rPr>
              <a:t>Company </a:t>
            </a:r>
            <a:r>
              <a:rPr lang="en-US" dirty="0">
                <a:solidFill>
                  <a:srgbClr val="ADADAD"/>
                </a:solidFill>
                <a:latin typeface="Arial" panose="020B0604020202020204" pitchFamily="34" charset="0"/>
              </a:rPr>
              <a:t>&amp; Author: 4A Games</a:t>
            </a:r>
          </a:p>
          <a:p>
            <a:pPr fontAlgn="base">
              <a:spcAft>
                <a:spcPts val="0"/>
              </a:spcAft>
              <a:buFont typeface="Arial" panose="020B0604020202020204" pitchFamily="34" charset="0"/>
              <a:buChar char="•"/>
            </a:pPr>
            <a:r>
              <a:rPr lang="en-US" dirty="0">
                <a:solidFill>
                  <a:srgbClr val="ADADAD"/>
                </a:solidFill>
                <a:latin typeface="Arial" panose="020B0604020202020204" pitchFamily="34" charset="0"/>
              </a:rPr>
              <a:t>Type of game: First person shooter &amp; Survival Horror</a:t>
            </a:r>
          </a:p>
          <a:p>
            <a:pPr fontAlgn="base">
              <a:spcAft>
                <a:spcPts val="0"/>
              </a:spcAft>
              <a:buFont typeface="Arial" panose="020B0604020202020204" pitchFamily="34" charset="0"/>
              <a:buChar char="•"/>
            </a:pPr>
            <a:r>
              <a:rPr lang="en-US" dirty="0">
                <a:solidFill>
                  <a:srgbClr val="ADADAD"/>
                </a:solidFill>
                <a:latin typeface="Arial" panose="020B0604020202020204" pitchFamily="34" charset="0"/>
              </a:rPr>
              <a:t>Price: Initial: $25 ($50 for Redux bundle). Current: $20 ($30 bundle).</a:t>
            </a:r>
          </a:p>
          <a:p>
            <a:pPr fontAlgn="base">
              <a:spcAft>
                <a:spcPts val="0"/>
              </a:spcAft>
              <a:buFont typeface="Arial" panose="020B0604020202020204" pitchFamily="34" charset="0"/>
              <a:buChar char="•"/>
            </a:pPr>
            <a:r>
              <a:rPr lang="en-US" dirty="0">
                <a:solidFill>
                  <a:srgbClr val="ADADAD"/>
                </a:solidFill>
                <a:latin typeface="Arial" panose="020B0604020202020204" pitchFamily="34" charset="0"/>
              </a:rPr>
              <a:t>Minimum Requirements</a:t>
            </a:r>
          </a:p>
          <a:p>
            <a:pPr marL="742950" lvl="1" indent="-285750" fontAlgn="base">
              <a:spcAft>
                <a:spcPts val="0"/>
              </a:spcAft>
              <a:buFont typeface="Arial" panose="020B0604020202020204" pitchFamily="34" charset="0"/>
              <a:buChar char="•"/>
            </a:pPr>
            <a:r>
              <a:rPr lang="en-US" dirty="0">
                <a:solidFill>
                  <a:srgbClr val="ADADAD"/>
                </a:solidFill>
                <a:latin typeface="Arial" panose="020B0604020202020204" pitchFamily="34" charset="0"/>
              </a:rPr>
              <a:t>Processor: Dual Core (2.2+ GHz or better)</a:t>
            </a:r>
          </a:p>
          <a:p>
            <a:pPr marL="742950" lvl="1" indent="-285750" fontAlgn="base">
              <a:spcAft>
                <a:spcPts val="0"/>
              </a:spcAft>
              <a:buFont typeface="Arial" panose="020B0604020202020204" pitchFamily="34" charset="0"/>
              <a:buChar char="•"/>
            </a:pPr>
            <a:r>
              <a:rPr lang="en-US" dirty="0">
                <a:solidFill>
                  <a:srgbClr val="ADADAD"/>
                </a:solidFill>
                <a:latin typeface="Arial" panose="020B0604020202020204" pitchFamily="34" charset="0"/>
              </a:rPr>
              <a:t>Memory: 2 GB</a:t>
            </a:r>
          </a:p>
          <a:p>
            <a:pPr marL="742950" lvl="1" indent="-285750" fontAlgn="base">
              <a:spcAft>
                <a:spcPts val="0"/>
              </a:spcAft>
              <a:buFont typeface="Arial" panose="020B0604020202020204" pitchFamily="34" charset="0"/>
              <a:buChar char="•"/>
            </a:pPr>
            <a:r>
              <a:rPr lang="en-US" dirty="0">
                <a:solidFill>
                  <a:srgbClr val="ADADAD"/>
                </a:solidFill>
                <a:latin typeface="Arial" panose="020B0604020202020204" pitchFamily="34" charset="0"/>
              </a:rPr>
              <a:t>Graphics: DirectX 10, Shader Model 4 compliant graphics cards</a:t>
            </a:r>
          </a:p>
          <a:p>
            <a:pPr marL="742950" lvl="1" indent="-285750" fontAlgn="base">
              <a:spcAft>
                <a:spcPts val="0"/>
              </a:spcAft>
              <a:buFont typeface="Arial" panose="020B0604020202020204" pitchFamily="34" charset="0"/>
              <a:buChar char="•"/>
            </a:pPr>
            <a:r>
              <a:rPr lang="en-US" dirty="0">
                <a:solidFill>
                  <a:srgbClr val="ADADAD"/>
                </a:solidFill>
                <a:latin typeface="Arial" panose="020B0604020202020204" pitchFamily="34" charset="0"/>
              </a:rPr>
              <a:t>Storage: 10 GB needed</a:t>
            </a:r>
          </a:p>
          <a:p>
            <a:pPr fontAlgn="base">
              <a:spcAft>
                <a:spcPts val="0"/>
              </a:spcAft>
              <a:buFont typeface="Arial" panose="020B0604020202020204" pitchFamily="34" charset="0"/>
              <a:buChar char="•"/>
            </a:pPr>
            <a:r>
              <a:rPr lang="en-US" dirty="0">
                <a:solidFill>
                  <a:srgbClr val="ADADAD"/>
                </a:solidFill>
                <a:latin typeface="Arial" panose="020B0604020202020204" pitchFamily="34" charset="0"/>
              </a:rPr>
              <a:t>Recommended Requirements</a:t>
            </a:r>
          </a:p>
          <a:p>
            <a:pPr marL="742950" lvl="1" indent="-285750" fontAlgn="base">
              <a:spcAft>
                <a:spcPts val="0"/>
              </a:spcAft>
              <a:buFont typeface="Arial" panose="020B0604020202020204" pitchFamily="34" charset="0"/>
              <a:buChar char="•"/>
            </a:pPr>
            <a:r>
              <a:rPr lang="en-US" dirty="0">
                <a:solidFill>
                  <a:srgbClr val="ADADAD"/>
                </a:solidFill>
                <a:latin typeface="Arial" panose="020B0604020202020204" pitchFamily="34" charset="0"/>
              </a:rPr>
              <a:t>Processor: Any Quad Core or 3.0+ GHz Dual Core</a:t>
            </a:r>
          </a:p>
          <a:p>
            <a:pPr marL="742950" lvl="1" indent="-285750" fontAlgn="base">
              <a:spcAft>
                <a:spcPts val="0"/>
              </a:spcAft>
              <a:buFont typeface="Arial" panose="020B0604020202020204" pitchFamily="34" charset="0"/>
              <a:buChar char="•"/>
            </a:pPr>
            <a:r>
              <a:rPr lang="en-US" dirty="0">
                <a:solidFill>
                  <a:srgbClr val="ADADAD"/>
                </a:solidFill>
                <a:latin typeface="Arial" panose="020B0604020202020204" pitchFamily="34" charset="0"/>
              </a:rPr>
              <a:t>Memory: 4 GB</a:t>
            </a:r>
          </a:p>
          <a:p>
            <a:pPr marL="742950" lvl="1" indent="-285750" fontAlgn="base">
              <a:spcAft>
                <a:spcPts val="0"/>
              </a:spcAft>
              <a:buFont typeface="Arial" panose="020B0604020202020204" pitchFamily="34" charset="0"/>
              <a:buChar char="•"/>
            </a:pPr>
            <a:r>
              <a:rPr lang="en-US" dirty="0">
                <a:solidFill>
                  <a:srgbClr val="ADADAD"/>
                </a:solidFill>
                <a:latin typeface="Arial" panose="020B0604020202020204" pitchFamily="34" charset="0"/>
              </a:rPr>
              <a:t>Graphics: GTX 480 or above</a:t>
            </a:r>
          </a:p>
          <a:p>
            <a:pPr marL="742950" lvl="1" indent="-285750" fontAlgn="base">
              <a:buFont typeface="Arial" panose="020B0604020202020204" pitchFamily="34" charset="0"/>
              <a:buChar char="•"/>
            </a:pPr>
            <a:r>
              <a:rPr lang="en-US" dirty="0">
                <a:solidFill>
                  <a:srgbClr val="ADADAD"/>
                </a:solidFill>
                <a:latin typeface="Arial" panose="020B0604020202020204" pitchFamily="34" charset="0"/>
              </a:rPr>
              <a:t>Storage: 10 GB needed</a:t>
            </a:r>
          </a:p>
          <a:p>
            <a:pPr lvl="0">
              <a:spcBef>
                <a:spcPts val="0"/>
              </a:spcBef>
              <a:buNone/>
            </a:pP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Game Summary</a:t>
            </a:r>
          </a:p>
        </p:txBody>
      </p:sp>
      <p:sp>
        <p:nvSpPr>
          <p:cNvPr id="67" name="Shape 67"/>
          <p:cNvSpPr txBox="1">
            <a:spLocks noGrp="1"/>
          </p:cNvSpPr>
          <p:nvPr>
            <p:ph type="body" idx="1"/>
          </p:nvPr>
        </p:nvSpPr>
        <p:spPr>
          <a:xfrm>
            <a:off x="311700" y="1017725"/>
            <a:ext cx="8520600" cy="3842100"/>
          </a:xfrm>
          <a:prstGeom prst="rect">
            <a:avLst/>
          </a:prstGeom>
        </p:spPr>
        <p:txBody>
          <a:bodyPr wrap="square" lIns="91425" tIns="91425" rIns="91425" bIns="91425" anchor="t" anchorCtr="0">
            <a:noAutofit/>
          </a:bodyPr>
          <a:lstStyle/>
          <a:p>
            <a:pPr marL="285750" indent="-285750" fontAlgn="base">
              <a:spcAft>
                <a:spcPts val="0"/>
              </a:spcAft>
            </a:pPr>
            <a:r>
              <a:rPr lang="en-US" dirty="0">
                <a:solidFill>
                  <a:srgbClr val="ADADAD"/>
                </a:solidFill>
                <a:latin typeface="Arial" panose="020B0604020202020204" pitchFamily="34" charset="0"/>
              </a:rPr>
              <a:t>Quick overview: A post-apocalyptic FPS with survival horror mechanics set in the Moscow metro.</a:t>
            </a:r>
          </a:p>
          <a:p>
            <a:pPr marL="285750" indent="-285750" fontAlgn="base">
              <a:spcAft>
                <a:spcPts val="0"/>
              </a:spcAft>
            </a:pPr>
            <a:r>
              <a:rPr lang="en-US" dirty="0">
                <a:solidFill>
                  <a:srgbClr val="ADADAD"/>
                </a:solidFill>
                <a:latin typeface="Arial" panose="020B0604020202020204" pitchFamily="34" charset="0"/>
              </a:rPr>
              <a:t>Storyline: Set in 2033, twenty years after the nuclear apocalypse.  The station of Exhibition is under attack by a new mutant, the Dark Ones. Artyom, the player, is persuaded to leave his home and seek help from the Spartan Order by Hunter, one of its members.</a:t>
            </a:r>
          </a:p>
          <a:p>
            <a:pPr marL="285750" indent="-285750" fontAlgn="base">
              <a:spcAft>
                <a:spcPts val="0"/>
              </a:spcAft>
            </a:pPr>
            <a:r>
              <a:rPr lang="en-US" dirty="0">
                <a:solidFill>
                  <a:srgbClr val="ADADAD"/>
                </a:solidFill>
                <a:latin typeface="Arial" panose="020B0604020202020204" pitchFamily="34" charset="0"/>
              </a:rPr>
              <a:t>Player's role: The reluctant hero.  </a:t>
            </a:r>
          </a:p>
          <a:p>
            <a:pPr marL="285750" indent="-285750" fontAlgn="base"/>
            <a:r>
              <a:rPr lang="en-US" dirty="0">
                <a:solidFill>
                  <a:srgbClr val="ADADAD"/>
                </a:solidFill>
                <a:latin typeface="Arial" panose="020B0604020202020204" pitchFamily="34" charset="0"/>
              </a:rPr>
              <a:t>Installation: either off of a disc or an online </a:t>
            </a:r>
            <a:r>
              <a:rPr lang="en-US" dirty="0" smtClean="0">
                <a:solidFill>
                  <a:srgbClr val="ADADAD"/>
                </a:solidFill>
                <a:latin typeface="Arial" panose="020B0604020202020204" pitchFamily="34" charset="0"/>
              </a:rPr>
              <a:t>retailer.</a:t>
            </a:r>
          </a:p>
          <a:p>
            <a:pPr marL="285750" indent="-285750" fontAlgn="base"/>
            <a:r>
              <a:rPr lang="en-US" dirty="0" smtClean="0">
                <a:solidFill>
                  <a:srgbClr val="ADADAD"/>
                </a:solidFill>
                <a:latin typeface="Arial" panose="020B0604020202020204" pitchFamily="34" charset="0"/>
              </a:rPr>
              <a:t>Gameplay</a:t>
            </a:r>
            <a:r>
              <a:rPr lang="en-US" dirty="0">
                <a:solidFill>
                  <a:srgbClr val="ADADAD"/>
                </a:solidFill>
                <a:latin typeface="Arial" panose="020B0604020202020204" pitchFamily="34" charset="0"/>
              </a:rPr>
              <a:t>: Engage in firefights with human or mutant enemies. Use stealth to evade enemies or kill them silently. Military grade ammo serves as the currency. The player can buy new weapons and weapon mods.</a:t>
            </a:r>
            <a:br>
              <a:rPr lang="en-US" dirty="0">
                <a:solidFill>
                  <a:srgbClr val="ADADAD"/>
                </a:solidFill>
                <a:latin typeface="Arial" panose="020B0604020202020204" pitchFamily="34" charset="0"/>
              </a:rPr>
            </a:br>
            <a:r>
              <a:rPr lang="en" dirty="0" smtClean="0"/>
              <a:t> </a:t>
            </a:r>
            <a:endParaRPr lang="e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User Interface</a:t>
            </a:r>
          </a:p>
          <a:p>
            <a:pPr lvl="0">
              <a:spcBef>
                <a:spcPts val="0"/>
              </a:spcBef>
              <a:buNone/>
            </a:pPr>
            <a:endParaRPr/>
          </a:p>
        </p:txBody>
      </p:sp>
      <p:pic>
        <p:nvPicPr>
          <p:cNvPr id="73" name="Shape 73"/>
          <p:cNvPicPr preferRelativeResize="0"/>
          <p:nvPr/>
        </p:nvPicPr>
        <p:blipFill>
          <a:blip r:embed="rId3">
            <a:alphaModFix/>
          </a:blip>
          <a:stretch>
            <a:fillRect/>
          </a:stretch>
        </p:blipFill>
        <p:spPr>
          <a:xfrm>
            <a:off x="1701237" y="1238949"/>
            <a:ext cx="5741525" cy="324345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User Interface</a:t>
            </a:r>
          </a:p>
        </p:txBody>
      </p:sp>
      <p:pic>
        <p:nvPicPr>
          <p:cNvPr id="79" name="Shape 79"/>
          <p:cNvPicPr preferRelativeResize="0"/>
          <p:nvPr/>
        </p:nvPicPr>
        <p:blipFill>
          <a:blip r:embed="rId3">
            <a:alphaModFix/>
          </a:blip>
          <a:stretch>
            <a:fillRect/>
          </a:stretch>
        </p:blipFill>
        <p:spPr>
          <a:xfrm>
            <a:off x="1682575" y="1254697"/>
            <a:ext cx="5778849" cy="3211949"/>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User Interface</a:t>
            </a:r>
          </a:p>
        </p:txBody>
      </p:sp>
      <p:pic>
        <p:nvPicPr>
          <p:cNvPr id="85" name="Shape 85"/>
          <p:cNvPicPr preferRelativeResize="0"/>
          <p:nvPr/>
        </p:nvPicPr>
        <p:blipFill>
          <a:blip r:embed="rId3">
            <a:alphaModFix/>
          </a:blip>
          <a:stretch>
            <a:fillRect/>
          </a:stretch>
        </p:blipFill>
        <p:spPr>
          <a:xfrm>
            <a:off x="1698962" y="1254863"/>
            <a:ext cx="5746075" cy="321162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User Interface</a:t>
            </a:r>
          </a:p>
        </p:txBody>
      </p:sp>
      <p:pic>
        <p:nvPicPr>
          <p:cNvPr id="91" name="Shape 91"/>
          <p:cNvPicPr preferRelativeResize="0"/>
          <p:nvPr/>
        </p:nvPicPr>
        <p:blipFill>
          <a:blip r:embed="rId3">
            <a:alphaModFix/>
          </a:blip>
          <a:stretch>
            <a:fillRect/>
          </a:stretch>
        </p:blipFill>
        <p:spPr>
          <a:xfrm>
            <a:off x="1651708" y="1222875"/>
            <a:ext cx="5840574" cy="327559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Artwork</a:t>
            </a:r>
          </a:p>
        </p:txBody>
      </p:sp>
      <p:sp>
        <p:nvSpPr>
          <p:cNvPr id="97" name="Shape 97"/>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pic>
        <p:nvPicPr>
          <p:cNvPr id="98" name="Shape 98" descr="Image result for metro 2033 redux art work"/>
          <p:cNvPicPr preferRelativeResize="0"/>
          <p:nvPr/>
        </p:nvPicPr>
        <p:blipFill>
          <a:blip r:embed="rId3">
            <a:alphaModFix/>
          </a:blip>
          <a:stretch>
            <a:fillRect/>
          </a:stretch>
        </p:blipFill>
        <p:spPr>
          <a:xfrm>
            <a:off x="311700" y="1152475"/>
            <a:ext cx="4181450" cy="2387524"/>
          </a:xfrm>
          <a:prstGeom prst="rect">
            <a:avLst/>
          </a:prstGeom>
          <a:noFill/>
          <a:ln>
            <a:noFill/>
          </a:ln>
        </p:spPr>
      </p:pic>
      <p:pic>
        <p:nvPicPr>
          <p:cNvPr id="99" name="Shape 99" descr="Image result for metro 2033 redux art work"/>
          <p:cNvPicPr preferRelativeResize="0"/>
          <p:nvPr/>
        </p:nvPicPr>
        <p:blipFill>
          <a:blip r:embed="rId4">
            <a:alphaModFix/>
          </a:blip>
          <a:stretch>
            <a:fillRect/>
          </a:stretch>
        </p:blipFill>
        <p:spPr>
          <a:xfrm>
            <a:off x="4585796" y="1152475"/>
            <a:ext cx="4246502" cy="238752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Music and Scoring</a:t>
            </a:r>
          </a:p>
        </p:txBody>
      </p:sp>
      <p:pic>
        <p:nvPicPr>
          <p:cNvPr id="3" name="_q01tES5Azw"/>
          <p:cNvPicPr>
            <a:picLocks noRot="1" noChangeAspect="1"/>
          </p:cNvPicPr>
          <p:nvPr>
            <a:videoFile r:link="rId1"/>
          </p:nvPr>
        </p:nvPicPr>
        <p:blipFill>
          <a:blip r:embed="rId4"/>
          <a:stretch>
            <a:fillRect/>
          </a:stretch>
        </p:blipFill>
        <p:spPr>
          <a:xfrm>
            <a:off x="2164423" y="1316698"/>
            <a:ext cx="4837415" cy="27210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444</Words>
  <Application>Microsoft Office PowerPoint</Application>
  <PresentationFormat>On-screen Show (16:9)</PresentationFormat>
  <Paragraphs>91</Paragraphs>
  <Slides>14</Slides>
  <Notes>14</Notes>
  <HiddenSlides>0</HiddenSlides>
  <MMClips>1</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14</vt:i4>
      </vt:variant>
    </vt:vector>
  </HeadingPairs>
  <TitlesOfParts>
    <vt:vector size="16" baseType="lpstr">
      <vt:lpstr>Arial</vt:lpstr>
      <vt:lpstr>Simple Dark</vt:lpstr>
      <vt:lpstr>PowerPoint Presentation</vt:lpstr>
      <vt:lpstr>Basic Information</vt:lpstr>
      <vt:lpstr>Game Summary</vt:lpstr>
      <vt:lpstr>User Interface </vt:lpstr>
      <vt:lpstr>User Interface</vt:lpstr>
      <vt:lpstr>User Interface</vt:lpstr>
      <vt:lpstr>User Interface</vt:lpstr>
      <vt:lpstr>Artwork</vt:lpstr>
      <vt:lpstr>Music and Scoring</vt:lpstr>
      <vt:lpstr>Game Summary</vt:lpstr>
      <vt:lpstr>Game Review</vt:lpstr>
      <vt:lpstr>Game Review</vt:lpstr>
      <vt:lpstr>Summary</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Nick Ponikiewski</cp:lastModifiedBy>
  <cp:revision>6</cp:revision>
  <dcterms:modified xsi:type="dcterms:W3CDTF">2017-09-20T19:39:05Z</dcterms:modified>
</cp:coreProperties>
</file>