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68" r:id="rId14"/>
    <p:sldId id="267"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0" d="100"/>
          <a:sy n="120" d="100"/>
        </p:scale>
        <p:origin x="14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C2199E-6B25-454C-965A-AABDFAE22B78}"/>
              </a:ext>
            </a:extLst>
          </p:cNvPr>
          <p:cNvSpPr>
            <a:spLocks noGrp="1"/>
          </p:cNvSpPr>
          <p:nvPr>
            <p:ph type="subTitle" idx="1"/>
          </p:nvPr>
        </p:nvSpPr>
        <p:spPr/>
        <p:txBody>
          <a:bodyPr>
            <a:normAutofit fontScale="70000" lnSpcReduction="20000"/>
          </a:bodyPr>
          <a:lstStyle/>
          <a:p>
            <a:r>
              <a:rPr lang="en-US" dirty="0"/>
              <a:t>Created by Valve corporation</a:t>
            </a:r>
          </a:p>
          <a:p>
            <a:endParaRPr lang="en-US" dirty="0"/>
          </a:p>
          <a:p>
            <a:r>
              <a:rPr lang="en-US" dirty="0"/>
              <a:t>Slideshow by Bradley Moore</a:t>
            </a:r>
          </a:p>
        </p:txBody>
      </p:sp>
      <p:pic>
        <p:nvPicPr>
          <p:cNvPr id="1026" name="Picture 2" descr="http://logonoid.com/images/team-fortress-2-logo.png">
            <a:extLst>
              <a:ext uri="{FF2B5EF4-FFF2-40B4-BE49-F238E27FC236}">
                <a16:creationId xmlns:a16="http://schemas.microsoft.com/office/drawing/2014/main" id="{56A4C775-666E-4292-8FB3-724DDA092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84" y="1447799"/>
            <a:ext cx="97536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97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012838-8C6B-492B-A33E-EC63162283E9}"/>
              </a:ext>
            </a:extLst>
          </p:cNvPr>
          <p:cNvPicPr>
            <a:picLocks noChangeAspect="1"/>
          </p:cNvPicPr>
          <p:nvPr/>
        </p:nvPicPr>
        <p:blipFill>
          <a:blip r:embed="rId2"/>
          <a:stretch>
            <a:fillRect/>
          </a:stretch>
        </p:blipFill>
        <p:spPr>
          <a:xfrm>
            <a:off x="1305577" y="2548647"/>
            <a:ext cx="8542009" cy="3589506"/>
          </a:xfrm>
          <a:prstGeom prst="rect">
            <a:avLst/>
          </a:prstGeom>
        </p:spPr>
      </p:pic>
      <p:sp>
        <p:nvSpPr>
          <p:cNvPr id="2" name="Title 1">
            <a:extLst>
              <a:ext uri="{FF2B5EF4-FFF2-40B4-BE49-F238E27FC236}">
                <a16:creationId xmlns:a16="http://schemas.microsoft.com/office/drawing/2014/main" id="{55A23026-18D0-419F-8C6F-9487E0C8465D}"/>
              </a:ext>
            </a:extLst>
          </p:cNvPr>
          <p:cNvSpPr>
            <a:spLocks noGrp="1"/>
          </p:cNvSpPr>
          <p:nvPr>
            <p:ph type="title"/>
          </p:nvPr>
        </p:nvSpPr>
        <p:spPr/>
        <p:txBody>
          <a:bodyPr/>
          <a:lstStyle/>
          <a:p>
            <a:r>
              <a:rPr lang="en-US" dirty="0"/>
              <a:t>Class overview</a:t>
            </a:r>
          </a:p>
        </p:txBody>
      </p:sp>
      <p:sp>
        <p:nvSpPr>
          <p:cNvPr id="3" name="Content Placeholder 2">
            <a:extLst>
              <a:ext uri="{FF2B5EF4-FFF2-40B4-BE49-F238E27FC236}">
                <a16:creationId xmlns:a16="http://schemas.microsoft.com/office/drawing/2014/main" id="{5591ED97-5D9E-4B85-BD4C-197C6BB465AD}"/>
              </a:ext>
            </a:extLst>
          </p:cNvPr>
          <p:cNvSpPr>
            <a:spLocks noGrp="1"/>
          </p:cNvSpPr>
          <p:nvPr>
            <p:ph idx="1"/>
          </p:nvPr>
        </p:nvSpPr>
        <p:spPr/>
        <p:txBody>
          <a:bodyPr/>
          <a:lstStyle/>
          <a:p>
            <a:r>
              <a:rPr lang="en-US" dirty="0"/>
              <a:t>The first important part of gameplay is understanding the classes</a:t>
            </a:r>
          </a:p>
          <a:p>
            <a:pPr lvl="1"/>
            <a:r>
              <a:rPr lang="en-US" dirty="0"/>
              <a:t>Scout – 125 </a:t>
            </a:r>
            <a:r>
              <a:rPr lang="en-US" dirty="0" err="1"/>
              <a:t>hp</a:t>
            </a:r>
            <a:endParaRPr lang="en-US" dirty="0"/>
          </a:p>
          <a:p>
            <a:pPr lvl="1"/>
            <a:r>
              <a:rPr lang="en-US" dirty="0"/>
              <a:t>Soldier – 200 </a:t>
            </a:r>
            <a:r>
              <a:rPr lang="en-US" dirty="0" err="1"/>
              <a:t>hp</a:t>
            </a:r>
            <a:endParaRPr lang="en-US" dirty="0"/>
          </a:p>
          <a:p>
            <a:pPr lvl="1"/>
            <a:r>
              <a:rPr lang="en-US" dirty="0"/>
              <a:t>Pyro – 175 </a:t>
            </a:r>
            <a:r>
              <a:rPr lang="en-US" dirty="0" err="1"/>
              <a:t>hp</a:t>
            </a:r>
            <a:endParaRPr lang="en-US" dirty="0"/>
          </a:p>
          <a:p>
            <a:pPr lvl="1"/>
            <a:r>
              <a:rPr lang="en-US" dirty="0" err="1"/>
              <a:t>Demoman</a:t>
            </a:r>
            <a:r>
              <a:rPr lang="en-US" dirty="0"/>
              <a:t> – 175 </a:t>
            </a:r>
            <a:r>
              <a:rPr lang="en-US" dirty="0" err="1"/>
              <a:t>hp</a:t>
            </a:r>
            <a:endParaRPr lang="en-US" dirty="0"/>
          </a:p>
          <a:p>
            <a:pPr lvl="1"/>
            <a:r>
              <a:rPr lang="en-US" dirty="0"/>
              <a:t>Heavy – 300 </a:t>
            </a:r>
            <a:r>
              <a:rPr lang="en-US" dirty="0" err="1"/>
              <a:t>hp</a:t>
            </a:r>
            <a:endParaRPr lang="en-US" dirty="0"/>
          </a:p>
          <a:p>
            <a:pPr lvl="1"/>
            <a:r>
              <a:rPr lang="en-US" dirty="0"/>
              <a:t>Engineer – 125 </a:t>
            </a:r>
            <a:r>
              <a:rPr lang="en-US" dirty="0" err="1"/>
              <a:t>hp</a:t>
            </a:r>
            <a:endParaRPr lang="en-US" dirty="0"/>
          </a:p>
          <a:p>
            <a:pPr lvl="1"/>
            <a:r>
              <a:rPr lang="en-US" dirty="0"/>
              <a:t>Medic – 150 </a:t>
            </a:r>
            <a:r>
              <a:rPr lang="en-US" dirty="0" err="1"/>
              <a:t>hp</a:t>
            </a:r>
            <a:endParaRPr lang="en-US" dirty="0"/>
          </a:p>
          <a:p>
            <a:pPr lvl="1"/>
            <a:r>
              <a:rPr lang="en-US" dirty="0"/>
              <a:t>Sniper – 125 </a:t>
            </a:r>
            <a:r>
              <a:rPr lang="en-US" dirty="0" err="1"/>
              <a:t>hp</a:t>
            </a:r>
            <a:endParaRPr lang="en-US" dirty="0"/>
          </a:p>
          <a:p>
            <a:pPr lvl="1"/>
            <a:r>
              <a:rPr lang="en-US" dirty="0"/>
              <a:t>Spy – 125 </a:t>
            </a:r>
            <a:r>
              <a:rPr lang="en-US" dirty="0" err="1"/>
              <a:t>hp</a:t>
            </a:r>
            <a:endParaRPr lang="en-US" dirty="0"/>
          </a:p>
          <a:p>
            <a:endParaRPr lang="en-US" dirty="0"/>
          </a:p>
          <a:p>
            <a:pPr marL="457200" lvl="1" indent="0">
              <a:buNone/>
            </a:pPr>
            <a:endParaRPr lang="en-US" dirty="0"/>
          </a:p>
        </p:txBody>
      </p:sp>
      <p:sp>
        <p:nvSpPr>
          <p:cNvPr id="6" name="TextBox 5">
            <a:extLst>
              <a:ext uri="{FF2B5EF4-FFF2-40B4-BE49-F238E27FC236}">
                <a16:creationId xmlns:a16="http://schemas.microsoft.com/office/drawing/2014/main" id="{42100085-5AD1-4337-A416-D09204538741}"/>
              </a:ext>
            </a:extLst>
          </p:cNvPr>
          <p:cNvSpPr txBox="1"/>
          <p:nvPr/>
        </p:nvSpPr>
        <p:spPr>
          <a:xfrm>
            <a:off x="4915147" y="1399085"/>
            <a:ext cx="439680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3321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EB9AD0-7548-4EF0-AE43-2497DC6F205A}"/>
              </a:ext>
            </a:extLst>
          </p:cNvPr>
          <p:cNvSpPr>
            <a:spLocks noGrp="1"/>
          </p:cNvSpPr>
          <p:nvPr>
            <p:ph type="title"/>
          </p:nvPr>
        </p:nvSpPr>
        <p:spPr>
          <a:xfrm>
            <a:off x="646111" y="452718"/>
            <a:ext cx="9404723" cy="1400530"/>
          </a:xfrm>
        </p:spPr>
        <p:txBody>
          <a:bodyPr/>
          <a:lstStyle/>
          <a:p>
            <a:r>
              <a:rPr lang="en-US" dirty="0"/>
              <a:t>Gameplay</a:t>
            </a:r>
          </a:p>
        </p:txBody>
      </p:sp>
      <p:sp>
        <p:nvSpPr>
          <p:cNvPr id="14" name="Content Placeholder 2">
            <a:extLst>
              <a:ext uri="{FF2B5EF4-FFF2-40B4-BE49-F238E27FC236}">
                <a16:creationId xmlns:a16="http://schemas.microsoft.com/office/drawing/2014/main" id="{F75248B0-804B-4189-8180-B97CC96C4790}"/>
              </a:ext>
            </a:extLst>
          </p:cNvPr>
          <p:cNvSpPr>
            <a:spLocks noGrp="1"/>
          </p:cNvSpPr>
          <p:nvPr>
            <p:ph idx="1"/>
          </p:nvPr>
        </p:nvSpPr>
        <p:spPr>
          <a:xfrm>
            <a:off x="1103312" y="2052918"/>
            <a:ext cx="8946541" cy="4195481"/>
          </a:xfrm>
        </p:spPr>
        <p:txBody>
          <a:bodyPr/>
          <a:lstStyle/>
          <a:p>
            <a:r>
              <a:rPr lang="en-US" dirty="0"/>
              <a:t>Because of the variety of classes, it can become a very hectic game</a:t>
            </a:r>
          </a:p>
          <a:p>
            <a:r>
              <a:rPr lang="en-US" dirty="0"/>
              <a:t>The majority of the classes have three damage-dealing weapons, a primary which goes along with their class, a secondary weapon, and a melee weapon</a:t>
            </a:r>
          </a:p>
          <a:p>
            <a:r>
              <a:rPr lang="en-US" dirty="0"/>
              <a:t>There are 3 exceptions to this, the spy, medic, and engineer</a:t>
            </a:r>
          </a:p>
          <a:p>
            <a:pPr marL="0" indent="0">
              <a:buNone/>
            </a:pPr>
            <a:endParaRPr lang="en-US" dirty="0"/>
          </a:p>
        </p:txBody>
      </p:sp>
      <p:pic>
        <p:nvPicPr>
          <p:cNvPr id="15" name="Picture 2" descr="https://wiki.teamfortress.com/w/images/thumb/5/53/RED_Medigun.png/250px-RED_Medigun.png?t=20111210234307">
            <a:extLst>
              <a:ext uri="{FF2B5EF4-FFF2-40B4-BE49-F238E27FC236}">
                <a16:creationId xmlns:a16="http://schemas.microsoft.com/office/drawing/2014/main" id="{69FB4A01-88CB-48FE-B2BB-DB95876BF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472" y="4674851"/>
            <a:ext cx="23812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tf2 sentry">
            <a:extLst>
              <a:ext uri="{FF2B5EF4-FFF2-40B4-BE49-F238E27FC236}">
                <a16:creationId xmlns:a16="http://schemas.microsoft.com/office/drawing/2014/main" id="{03007272-4795-4D8B-A438-2110BA833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287" y="4411494"/>
            <a:ext cx="2029013" cy="23346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mage result for tf2 disguised spy">
            <a:extLst>
              <a:ext uri="{FF2B5EF4-FFF2-40B4-BE49-F238E27FC236}">
                <a16:creationId xmlns:a16="http://schemas.microsoft.com/office/drawing/2014/main" id="{5BED34E4-FC84-4209-8FC8-4386B1719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585" y="4411494"/>
            <a:ext cx="2554322" cy="229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6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B6FC-BA35-4958-9282-0578A1C74728}"/>
              </a:ext>
            </a:extLst>
          </p:cNvPr>
          <p:cNvSpPr>
            <a:spLocks noGrp="1"/>
          </p:cNvSpPr>
          <p:nvPr>
            <p:ph type="title"/>
          </p:nvPr>
        </p:nvSpPr>
        <p:spPr/>
        <p:txBody>
          <a:bodyPr/>
          <a:lstStyle/>
          <a:p>
            <a:r>
              <a:rPr lang="en-US" dirty="0"/>
              <a:t>Mechanics</a:t>
            </a:r>
          </a:p>
        </p:txBody>
      </p:sp>
      <p:sp>
        <p:nvSpPr>
          <p:cNvPr id="3" name="Content Placeholder 2">
            <a:extLst>
              <a:ext uri="{FF2B5EF4-FFF2-40B4-BE49-F238E27FC236}">
                <a16:creationId xmlns:a16="http://schemas.microsoft.com/office/drawing/2014/main" id="{594ECD84-2589-4243-9D4E-93FB6F7116A7}"/>
              </a:ext>
            </a:extLst>
          </p:cNvPr>
          <p:cNvSpPr>
            <a:spLocks noGrp="1"/>
          </p:cNvSpPr>
          <p:nvPr>
            <p:ph idx="1"/>
          </p:nvPr>
        </p:nvSpPr>
        <p:spPr>
          <a:xfrm>
            <a:off x="1103312" y="2052918"/>
            <a:ext cx="8946541" cy="4195481"/>
          </a:xfrm>
        </p:spPr>
        <p:txBody>
          <a:bodyPr/>
          <a:lstStyle/>
          <a:p>
            <a:r>
              <a:rPr lang="en-US" dirty="0"/>
              <a:t>There are a variety of mechanics in this game which are not seen in similar games, including:</a:t>
            </a:r>
          </a:p>
          <a:p>
            <a:pPr lvl="1"/>
            <a:r>
              <a:rPr lang="en-US" dirty="0"/>
              <a:t>Damage falloff- In most cases, the farther an enemy is from your attack, the less damage they will take. This increases the strategy and challenge as you must get close to get kills</a:t>
            </a:r>
          </a:p>
          <a:p>
            <a:pPr lvl="1"/>
            <a:r>
              <a:rPr lang="en-US" dirty="0"/>
              <a:t>Critical hits – In casual mode there is a small percentage chance that any attack will become a critical, dealing three times the normal damage and having no damage falloff, effectively one-</a:t>
            </a:r>
            <a:r>
              <a:rPr lang="en-US" dirty="0" err="1"/>
              <a:t>shotting</a:t>
            </a:r>
            <a:r>
              <a:rPr lang="en-US" dirty="0"/>
              <a:t> most people</a:t>
            </a:r>
          </a:p>
          <a:p>
            <a:pPr lvl="1"/>
            <a:endParaRPr lang="en-US" dirty="0"/>
          </a:p>
        </p:txBody>
      </p:sp>
      <p:pic>
        <p:nvPicPr>
          <p:cNvPr id="14338" name="Picture 2" descr="Image result for tf2 damage falloff">
            <a:extLst>
              <a:ext uri="{FF2B5EF4-FFF2-40B4-BE49-F238E27FC236}">
                <a16:creationId xmlns:a16="http://schemas.microsoft.com/office/drawing/2014/main" id="{DF2A53D3-9E84-47FF-8180-CD4A02BFF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427" y="137168"/>
            <a:ext cx="2618735" cy="196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FFDAE6-A43A-43B5-A301-8E7F6FA67A32}"/>
              </a:ext>
            </a:extLst>
          </p:cNvPr>
          <p:cNvSpPr txBox="1">
            <a:spLocks/>
          </p:cNvSpPr>
          <p:nvPr/>
        </p:nvSpPr>
        <p:spPr>
          <a:xfrm>
            <a:off x="798511" y="6051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Game Modes</a:t>
            </a:r>
          </a:p>
        </p:txBody>
      </p:sp>
      <p:sp>
        <p:nvSpPr>
          <p:cNvPr id="5" name="Content Placeholder 2">
            <a:extLst>
              <a:ext uri="{FF2B5EF4-FFF2-40B4-BE49-F238E27FC236}">
                <a16:creationId xmlns:a16="http://schemas.microsoft.com/office/drawing/2014/main" id="{E1DE4F0F-A87F-43B9-B5A2-9CFDD77052A9}"/>
              </a:ext>
            </a:extLst>
          </p:cNvPr>
          <p:cNvSpPr txBox="1">
            <a:spLocks/>
          </p:cNvSpPr>
          <p:nvPr/>
        </p:nvSpPr>
        <p:spPr>
          <a:xfrm>
            <a:off x="1255712" y="22053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There are many different game modes in Team Fortress 2, with the most popular being:</a:t>
            </a:r>
          </a:p>
          <a:p>
            <a:pPr lvl="1"/>
            <a:r>
              <a:rPr lang="en-US" dirty="0"/>
              <a:t>Payload – One team must push the cart to the other end, with new spawn locations at each checkpoint</a:t>
            </a:r>
          </a:p>
          <a:p>
            <a:pPr lvl="1"/>
            <a:r>
              <a:rPr lang="en-US" dirty="0"/>
              <a:t>King of the Hill – One team must hold the point for three minutes total </a:t>
            </a:r>
          </a:p>
          <a:p>
            <a:pPr lvl="1"/>
            <a:r>
              <a:rPr lang="en-US" dirty="0"/>
              <a:t>Capture Points – There are either 3 or 5 points on the map, and both teams try to push the other back to the final point to win</a:t>
            </a:r>
          </a:p>
          <a:p>
            <a:pPr lvl="1"/>
            <a:r>
              <a:rPr lang="en-US" dirty="0"/>
              <a:t>Capture the Flag – A reboot on a classic game, the first to three captures wins</a:t>
            </a:r>
          </a:p>
          <a:p>
            <a:pPr lvl="1"/>
            <a:endParaRPr lang="en-US" dirty="0"/>
          </a:p>
        </p:txBody>
      </p:sp>
      <p:pic>
        <p:nvPicPr>
          <p:cNvPr id="8196" name="Picture 4" descr="Image result for tf2 game modes">
            <a:extLst>
              <a:ext uri="{FF2B5EF4-FFF2-40B4-BE49-F238E27FC236}">
                <a16:creationId xmlns:a16="http://schemas.microsoft.com/office/drawing/2014/main" id="{9078FE9C-F8E1-4ECC-9849-A5EBD5859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795" y="-441393"/>
            <a:ext cx="3458302" cy="345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7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96B26C-FD47-43D0-833F-3E1A27B1514C}"/>
              </a:ext>
            </a:extLst>
          </p:cNvPr>
          <p:cNvSpPr>
            <a:spLocks noGrp="1"/>
          </p:cNvSpPr>
          <p:nvPr>
            <p:ph type="title"/>
          </p:nvPr>
        </p:nvSpPr>
        <p:spPr/>
        <p:txBody>
          <a:bodyPr/>
          <a:lstStyle/>
          <a:p>
            <a:r>
              <a:rPr lang="en-US" dirty="0"/>
              <a:t>Scoring</a:t>
            </a:r>
          </a:p>
        </p:txBody>
      </p:sp>
      <p:sp>
        <p:nvSpPr>
          <p:cNvPr id="7" name="Content Placeholder 6">
            <a:extLst>
              <a:ext uri="{FF2B5EF4-FFF2-40B4-BE49-F238E27FC236}">
                <a16:creationId xmlns:a16="http://schemas.microsoft.com/office/drawing/2014/main" id="{74A0F05A-FC9B-4A92-9619-B93556D9F7BF}"/>
              </a:ext>
            </a:extLst>
          </p:cNvPr>
          <p:cNvSpPr>
            <a:spLocks noGrp="1"/>
          </p:cNvSpPr>
          <p:nvPr>
            <p:ph idx="1"/>
          </p:nvPr>
        </p:nvSpPr>
        <p:spPr/>
        <p:txBody>
          <a:bodyPr/>
          <a:lstStyle/>
          <a:p>
            <a:r>
              <a:rPr lang="en-US" dirty="0"/>
              <a:t>In order to win a game of Team Fortress 2, you must win two out of the three rounds on the given map</a:t>
            </a:r>
          </a:p>
          <a:p>
            <a:r>
              <a:rPr lang="en-US" dirty="0"/>
              <a:t>In attack/defense game modes, the teams will switch after every round</a:t>
            </a:r>
          </a:p>
          <a:p>
            <a:r>
              <a:rPr lang="en-US" dirty="0"/>
              <a:t>In addition to winning, each person earns points on the scoreboard for kills and assists, defending, healing, and many other attributes</a:t>
            </a:r>
          </a:p>
          <a:p>
            <a:pPr marL="0" indent="0">
              <a:buNone/>
            </a:pPr>
            <a:endParaRPr lang="en-US" dirty="0"/>
          </a:p>
        </p:txBody>
      </p:sp>
      <p:pic>
        <p:nvPicPr>
          <p:cNvPr id="8" name="Picture 7">
            <a:extLst>
              <a:ext uri="{FF2B5EF4-FFF2-40B4-BE49-F238E27FC236}">
                <a16:creationId xmlns:a16="http://schemas.microsoft.com/office/drawing/2014/main" id="{D5592C6B-30E6-4FF9-9FEA-8F056E15800F}"/>
              </a:ext>
            </a:extLst>
          </p:cNvPr>
          <p:cNvPicPr>
            <a:picLocks noChangeAspect="1"/>
          </p:cNvPicPr>
          <p:nvPr/>
        </p:nvPicPr>
        <p:blipFill>
          <a:blip r:embed="rId2"/>
          <a:stretch>
            <a:fillRect/>
          </a:stretch>
        </p:blipFill>
        <p:spPr>
          <a:xfrm>
            <a:off x="848331" y="4714824"/>
            <a:ext cx="9913001" cy="955033"/>
          </a:xfrm>
          <a:prstGeom prst="rect">
            <a:avLst/>
          </a:prstGeom>
        </p:spPr>
      </p:pic>
      <p:pic>
        <p:nvPicPr>
          <p:cNvPr id="9" name="Picture 8">
            <a:extLst>
              <a:ext uri="{FF2B5EF4-FFF2-40B4-BE49-F238E27FC236}">
                <a16:creationId xmlns:a16="http://schemas.microsoft.com/office/drawing/2014/main" id="{06198215-C960-4975-B37A-0E1DB420391E}"/>
              </a:ext>
            </a:extLst>
          </p:cNvPr>
          <p:cNvPicPr>
            <a:picLocks noChangeAspect="1"/>
          </p:cNvPicPr>
          <p:nvPr/>
        </p:nvPicPr>
        <p:blipFill>
          <a:blip r:embed="rId3"/>
          <a:stretch>
            <a:fillRect/>
          </a:stretch>
        </p:blipFill>
        <p:spPr>
          <a:xfrm>
            <a:off x="8224469" y="4738285"/>
            <a:ext cx="763889" cy="931572"/>
          </a:xfrm>
          <a:prstGeom prst="rect">
            <a:avLst/>
          </a:prstGeom>
        </p:spPr>
      </p:pic>
    </p:spTree>
    <p:extLst>
      <p:ext uri="{BB962C8B-B14F-4D97-AF65-F5344CB8AC3E}">
        <p14:creationId xmlns:p14="http://schemas.microsoft.com/office/powerpoint/2010/main" val="79380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6ABA-3500-4B6C-9583-699E2DC8F8E4}"/>
              </a:ext>
            </a:extLst>
          </p:cNvPr>
          <p:cNvSpPr>
            <a:spLocks noGrp="1"/>
          </p:cNvSpPr>
          <p:nvPr>
            <p:ph type="title"/>
          </p:nvPr>
        </p:nvSpPr>
        <p:spPr/>
        <p:txBody>
          <a:bodyPr/>
          <a:lstStyle/>
          <a:p>
            <a:r>
              <a:rPr lang="en-US" dirty="0"/>
              <a:t>Artwork</a:t>
            </a:r>
          </a:p>
        </p:txBody>
      </p:sp>
      <p:sp>
        <p:nvSpPr>
          <p:cNvPr id="3" name="Content Placeholder 2">
            <a:extLst>
              <a:ext uri="{FF2B5EF4-FFF2-40B4-BE49-F238E27FC236}">
                <a16:creationId xmlns:a16="http://schemas.microsoft.com/office/drawing/2014/main" id="{CFE9CDDB-7A65-42C4-8D9D-28FAB4837D2B}"/>
              </a:ext>
            </a:extLst>
          </p:cNvPr>
          <p:cNvSpPr>
            <a:spLocks noGrp="1"/>
          </p:cNvSpPr>
          <p:nvPr>
            <p:ph idx="1"/>
          </p:nvPr>
        </p:nvSpPr>
        <p:spPr>
          <a:xfrm>
            <a:off x="1103312" y="2052918"/>
            <a:ext cx="8946541" cy="4195481"/>
          </a:xfrm>
        </p:spPr>
        <p:txBody>
          <a:bodyPr>
            <a:normAutofit/>
          </a:bodyPr>
          <a:lstStyle/>
          <a:p>
            <a:r>
              <a:rPr lang="en-US" dirty="0"/>
              <a:t>The art style of Team Fortress 2 is very cartoony, with matte colors and a simple art style it is simple to see what is happening at a glance</a:t>
            </a:r>
          </a:p>
          <a:p>
            <a:r>
              <a:rPr lang="en-US" dirty="0"/>
              <a:t>The art direction has changed drastically since the game came out, largely due to the popularity of hats and other cosmetic items in the game</a:t>
            </a:r>
          </a:p>
          <a:p>
            <a:pPr>
              <a:spcBef>
                <a:spcPts val="0"/>
              </a:spcBef>
            </a:pPr>
            <a:r>
              <a:rPr lang="en-US" dirty="0"/>
              <a:t>While the initial hat designs tried to still </a:t>
            </a:r>
          </a:p>
          <a:p>
            <a:pPr marL="0" indent="0">
              <a:spcBef>
                <a:spcPts val="0"/>
              </a:spcBef>
              <a:buNone/>
            </a:pPr>
            <a:r>
              <a:rPr lang="en-US" dirty="0"/>
              <a:t>      keep the art style consistent, newer hats</a:t>
            </a:r>
          </a:p>
          <a:p>
            <a:pPr marL="0" indent="0">
              <a:spcBef>
                <a:spcPts val="0"/>
              </a:spcBef>
              <a:buNone/>
            </a:pPr>
            <a:r>
              <a:rPr lang="en-US" dirty="0"/>
              <a:t>      like the “</a:t>
            </a:r>
            <a:r>
              <a:rPr lang="en-US" dirty="0" err="1"/>
              <a:t>Dangeresque</a:t>
            </a:r>
            <a:r>
              <a:rPr lang="en-US" dirty="0"/>
              <a:t> glasses” show </a:t>
            </a:r>
          </a:p>
          <a:p>
            <a:pPr marL="0" indent="0">
              <a:spcBef>
                <a:spcPts val="0"/>
              </a:spcBef>
              <a:buNone/>
            </a:pPr>
            <a:r>
              <a:rPr lang="en-US" dirty="0"/>
              <a:t>      how far the style has come</a:t>
            </a:r>
          </a:p>
          <a:p>
            <a:pPr marL="0" indent="0">
              <a:buNone/>
            </a:pPr>
            <a:endParaRPr lang="en-US" dirty="0"/>
          </a:p>
        </p:txBody>
      </p:sp>
      <p:pic>
        <p:nvPicPr>
          <p:cNvPr id="10246" name="Picture 6" descr="Image result for tf2 hats then and now">
            <a:extLst>
              <a:ext uri="{FF2B5EF4-FFF2-40B4-BE49-F238E27FC236}">
                <a16:creationId xmlns:a16="http://schemas.microsoft.com/office/drawing/2014/main" id="{52EBF9A9-3EB8-48A8-9FFD-5C61704A4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081" y="3738030"/>
            <a:ext cx="4348264" cy="298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9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01B6-91E9-4851-9F71-61CFFDC8E167}"/>
              </a:ext>
            </a:extLst>
          </p:cNvPr>
          <p:cNvSpPr>
            <a:spLocks noGrp="1"/>
          </p:cNvSpPr>
          <p:nvPr>
            <p:ph type="title"/>
          </p:nvPr>
        </p:nvSpPr>
        <p:spPr/>
        <p:txBody>
          <a:bodyPr/>
          <a:lstStyle/>
          <a:p>
            <a:r>
              <a:rPr lang="en-US" dirty="0"/>
              <a:t>Sound and Music</a:t>
            </a:r>
          </a:p>
        </p:txBody>
      </p:sp>
      <p:sp>
        <p:nvSpPr>
          <p:cNvPr id="3" name="Content Placeholder 2">
            <a:extLst>
              <a:ext uri="{FF2B5EF4-FFF2-40B4-BE49-F238E27FC236}">
                <a16:creationId xmlns:a16="http://schemas.microsoft.com/office/drawing/2014/main" id="{27C0403F-FBD2-47A2-9572-5604DFE107EB}"/>
              </a:ext>
            </a:extLst>
          </p:cNvPr>
          <p:cNvSpPr>
            <a:spLocks noGrp="1"/>
          </p:cNvSpPr>
          <p:nvPr>
            <p:ph idx="1"/>
          </p:nvPr>
        </p:nvSpPr>
        <p:spPr/>
        <p:txBody>
          <a:bodyPr/>
          <a:lstStyle/>
          <a:p>
            <a:r>
              <a:rPr lang="en-US" dirty="0"/>
              <a:t>The soundtrack of this game goes along well with the era they are trying to replicate, and is also quite catchy</a:t>
            </a:r>
          </a:p>
          <a:p>
            <a:r>
              <a:rPr lang="en-US" dirty="0"/>
              <a:t>The music in the game only plays when in the main menu, or when you win/lose a game, meaning it does not overstay its welcome</a:t>
            </a:r>
          </a:p>
          <a:p>
            <a:r>
              <a:rPr lang="en-US" dirty="0"/>
              <a:t>It has heavy influences from both classic rock and jazz, including some which have an orchestral style</a:t>
            </a:r>
          </a:p>
        </p:txBody>
      </p:sp>
      <p:pic>
        <p:nvPicPr>
          <p:cNvPr id="4" name="01 - Team Fortress 2">
            <a:hlinkClick r:id="" action="ppaction://media"/>
            <a:extLst>
              <a:ext uri="{FF2B5EF4-FFF2-40B4-BE49-F238E27FC236}">
                <a16:creationId xmlns:a16="http://schemas.microsoft.com/office/drawing/2014/main" id="{41A65DB1-B2FD-4569-A4C4-223766BC65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56095" y="5213058"/>
            <a:ext cx="609600" cy="609600"/>
          </a:xfrm>
          <a:prstGeom prst="rect">
            <a:avLst/>
          </a:prstGeom>
        </p:spPr>
      </p:pic>
    </p:spTree>
    <p:extLst>
      <p:ext uri="{BB962C8B-B14F-4D97-AF65-F5344CB8AC3E}">
        <p14:creationId xmlns:p14="http://schemas.microsoft.com/office/powerpoint/2010/main" val="11633703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C436-3EB1-4BBB-895B-9B761078FA51}"/>
              </a:ext>
            </a:extLst>
          </p:cNvPr>
          <p:cNvSpPr>
            <a:spLocks noGrp="1"/>
          </p:cNvSpPr>
          <p:nvPr>
            <p:ph type="title"/>
          </p:nvPr>
        </p:nvSpPr>
        <p:spPr/>
        <p:txBody>
          <a:bodyPr/>
          <a:lstStyle/>
          <a:p>
            <a:r>
              <a:rPr lang="en-US" dirty="0"/>
              <a:t>Why is it Fun?</a:t>
            </a:r>
          </a:p>
        </p:txBody>
      </p:sp>
      <p:sp>
        <p:nvSpPr>
          <p:cNvPr id="3" name="Content Placeholder 2">
            <a:extLst>
              <a:ext uri="{FF2B5EF4-FFF2-40B4-BE49-F238E27FC236}">
                <a16:creationId xmlns:a16="http://schemas.microsoft.com/office/drawing/2014/main" id="{525FF8C3-CC24-4893-A9C3-918A23706008}"/>
              </a:ext>
            </a:extLst>
          </p:cNvPr>
          <p:cNvSpPr>
            <a:spLocks noGrp="1"/>
          </p:cNvSpPr>
          <p:nvPr>
            <p:ph idx="1"/>
          </p:nvPr>
        </p:nvSpPr>
        <p:spPr/>
        <p:txBody>
          <a:bodyPr/>
          <a:lstStyle/>
          <a:p>
            <a:r>
              <a:rPr lang="en-US" dirty="0"/>
              <a:t>The chaotic nature of the game </a:t>
            </a:r>
          </a:p>
          <a:p>
            <a:pPr lvl="1"/>
            <a:r>
              <a:rPr lang="en-US" dirty="0"/>
              <a:t>With 24 players and 9 classes, things are always happening, keeping the action high</a:t>
            </a:r>
          </a:p>
          <a:p>
            <a:r>
              <a:rPr lang="en-US" dirty="0"/>
              <a:t>Easy to learn, hard to master</a:t>
            </a:r>
          </a:p>
          <a:p>
            <a:pPr lvl="1"/>
            <a:r>
              <a:rPr lang="en-US" dirty="0"/>
              <a:t>Many classes have a fairly high skill cap, requiring more competitive players to learn difficult maneuvers</a:t>
            </a:r>
          </a:p>
          <a:p>
            <a:r>
              <a:rPr lang="en-US" dirty="0"/>
              <a:t>Good player base</a:t>
            </a:r>
          </a:p>
          <a:p>
            <a:pPr lvl="1"/>
            <a:r>
              <a:rPr lang="en-US" dirty="0"/>
              <a:t>Enough people play this game to create many player-owned servers, meaning custom maps and </a:t>
            </a:r>
            <a:r>
              <a:rPr lang="en-US" dirty="0" err="1"/>
              <a:t>modded</a:t>
            </a:r>
            <a:r>
              <a:rPr lang="en-US" dirty="0"/>
              <a:t> servers are easily accessible</a:t>
            </a:r>
          </a:p>
          <a:p>
            <a:pPr lvl="1"/>
            <a:endParaRPr lang="en-US" dirty="0"/>
          </a:p>
          <a:p>
            <a:endParaRPr lang="en-US" dirty="0"/>
          </a:p>
        </p:txBody>
      </p:sp>
    </p:spTree>
    <p:extLst>
      <p:ext uri="{BB962C8B-B14F-4D97-AF65-F5344CB8AC3E}">
        <p14:creationId xmlns:p14="http://schemas.microsoft.com/office/powerpoint/2010/main" val="218828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DE16-F873-49D3-8985-7E2EBD9902B6}"/>
              </a:ext>
            </a:extLst>
          </p:cNvPr>
          <p:cNvSpPr>
            <a:spLocks noGrp="1"/>
          </p:cNvSpPr>
          <p:nvPr>
            <p:ph type="title"/>
          </p:nvPr>
        </p:nvSpPr>
        <p:spPr/>
        <p:txBody>
          <a:bodyPr/>
          <a:lstStyle/>
          <a:p>
            <a:r>
              <a:rPr lang="en-US" dirty="0"/>
              <a:t>What is not Fun?</a:t>
            </a:r>
          </a:p>
        </p:txBody>
      </p:sp>
      <p:sp>
        <p:nvSpPr>
          <p:cNvPr id="3" name="Content Placeholder 2">
            <a:extLst>
              <a:ext uri="{FF2B5EF4-FFF2-40B4-BE49-F238E27FC236}">
                <a16:creationId xmlns:a16="http://schemas.microsoft.com/office/drawing/2014/main" id="{B7680C19-8905-4248-BFBF-7298E11B2797}"/>
              </a:ext>
            </a:extLst>
          </p:cNvPr>
          <p:cNvSpPr>
            <a:spLocks noGrp="1"/>
          </p:cNvSpPr>
          <p:nvPr>
            <p:ph idx="1"/>
          </p:nvPr>
        </p:nvSpPr>
        <p:spPr/>
        <p:txBody>
          <a:bodyPr>
            <a:normAutofit fontScale="92500" lnSpcReduction="20000"/>
          </a:bodyPr>
          <a:lstStyle/>
          <a:p>
            <a:r>
              <a:rPr lang="en-US" dirty="0" err="1"/>
              <a:t>Insta</a:t>
            </a:r>
            <a:r>
              <a:rPr lang="en-US" dirty="0"/>
              <a:t>-kills</a:t>
            </a:r>
          </a:p>
          <a:p>
            <a:pPr lvl="1"/>
            <a:r>
              <a:rPr lang="en-US" dirty="0"/>
              <a:t>No one likes to be one shot, no matter the game. While a sniper’s accuracy must be amazing to land constant shots, the ease of a spy’s backstab can be annoying, and random </a:t>
            </a:r>
            <a:r>
              <a:rPr lang="en-US" dirty="0" err="1"/>
              <a:t>criticals</a:t>
            </a:r>
            <a:r>
              <a:rPr lang="en-US" dirty="0"/>
              <a:t> can feel completely unfair</a:t>
            </a:r>
          </a:p>
          <a:p>
            <a:r>
              <a:rPr lang="en-US" dirty="0"/>
              <a:t>Paranoia</a:t>
            </a:r>
          </a:p>
          <a:p>
            <a:pPr lvl="1"/>
            <a:r>
              <a:rPr lang="en-US" dirty="0"/>
              <a:t>Continuing with the last point, any teammate around you could be a spy, so you must be fairly paranoid to avoid being backstabbed</a:t>
            </a:r>
          </a:p>
          <a:p>
            <a:r>
              <a:rPr lang="en-US" dirty="0"/>
              <a:t>Class Variety</a:t>
            </a:r>
          </a:p>
          <a:p>
            <a:pPr lvl="1"/>
            <a:r>
              <a:rPr lang="en-US" dirty="0"/>
              <a:t>Counterintuitively, the variety of weapons each character can hold actually causes a bit too much variability in what a class can do.</a:t>
            </a:r>
          </a:p>
          <a:p>
            <a:pPr lvl="1"/>
            <a:r>
              <a:rPr lang="en-US" dirty="0"/>
              <a:t>This can lead to some weapons which are unbalanced, as there are too many for each class to balance effectively</a:t>
            </a:r>
          </a:p>
          <a:p>
            <a:pPr lvl="1"/>
            <a:r>
              <a:rPr lang="en-US" dirty="0"/>
              <a:t>Example: The spy can go invisible, however he can trade that ability in order to fake death occasionally on a cooldown. This causes people to expect an alive spy almost always, despite only about half of people using it</a:t>
            </a:r>
          </a:p>
          <a:p>
            <a:endParaRPr lang="en-US" dirty="0"/>
          </a:p>
          <a:p>
            <a:pPr lvl="1"/>
            <a:endParaRPr lang="en-US" dirty="0"/>
          </a:p>
        </p:txBody>
      </p:sp>
      <p:pic>
        <p:nvPicPr>
          <p:cNvPr id="12290" name="Picture 2" descr="Image result for tf2 spy backstab">
            <a:extLst>
              <a:ext uri="{FF2B5EF4-FFF2-40B4-BE49-F238E27FC236}">
                <a16:creationId xmlns:a16="http://schemas.microsoft.com/office/drawing/2014/main" id="{20D17099-B1F4-4A07-A6BA-D3006C662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27" y="111188"/>
            <a:ext cx="4126925" cy="231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5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F463-4953-47A6-94B6-2536E1910406}"/>
              </a:ext>
            </a:extLst>
          </p:cNvPr>
          <p:cNvSpPr>
            <a:spLocks noGrp="1"/>
          </p:cNvSpPr>
          <p:nvPr>
            <p:ph type="title"/>
          </p:nvPr>
        </p:nvSpPr>
        <p:spPr/>
        <p:txBody>
          <a:bodyPr/>
          <a:lstStyle/>
          <a:p>
            <a:r>
              <a:rPr lang="en-US" dirty="0"/>
              <a:t>What are some similarities to </a:t>
            </a:r>
            <a:r>
              <a:rPr lang="en-US" dirty="0" err="1"/>
              <a:t>Overwatch</a:t>
            </a:r>
            <a:r>
              <a:rPr lang="en-US" dirty="0"/>
              <a:t>?</a:t>
            </a:r>
          </a:p>
        </p:txBody>
      </p:sp>
      <p:sp>
        <p:nvSpPr>
          <p:cNvPr id="3" name="Content Placeholder 2">
            <a:extLst>
              <a:ext uri="{FF2B5EF4-FFF2-40B4-BE49-F238E27FC236}">
                <a16:creationId xmlns:a16="http://schemas.microsoft.com/office/drawing/2014/main" id="{AAF25F63-EFB2-4DFF-AEBE-325C08BFD270}"/>
              </a:ext>
            </a:extLst>
          </p:cNvPr>
          <p:cNvSpPr>
            <a:spLocks noGrp="1"/>
          </p:cNvSpPr>
          <p:nvPr>
            <p:ph idx="1"/>
          </p:nvPr>
        </p:nvSpPr>
        <p:spPr/>
        <p:txBody>
          <a:bodyPr/>
          <a:lstStyle/>
          <a:p>
            <a:r>
              <a:rPr lang="en-US" dirty="0" err="1"/>
              <a:t>Overwatch</a:t>
            </a:r>
            <a:r>
              <a:rPr lang="en-US" dirty="0"/>
              <a:t>, the newest and most popular game in the class centered first person shooter genre, has many similarities to Team Fortress 2</a:t>
            </a:r>
          </a:p>
          <a:p>
            <a:pPr lvl="1"/>
            <a:r>
              <a:rPr lang="en-US" dirty="0"/>
              <a:t>There are at least four classes which have some mechanics borrowed and expanded upon from TF2:</a:t>
            </a:r>
          </a:p>
          <a:p>
            <a:pPr lvl="2"/>
            <a:r>
              <a:rPr lang="en-US" dirty="0"/>
              <a:t>Soldier/</a:t>
            </a:r>
            <a:r>
              <a:rPr lang="en-US" dirty="0" err="1"/>
              <a:t>Pharah</a:t>
            </a:r>
            <a:r>
              <a:rPr lang="en-US" dirty="0"/>
              <a:t>, </a:t>
            </a:r>
            <a:r>
              <a:rPr lang="en-US" dirty="0" err="1"/>
              <a:t>Demoman</a:t>
            </a:r>
            <a:r>
              <a:rPr lang="en-US" dirty="0"/>
              <a:t>/</a:t>
            </a:r>
            <a:r>
              <a:rPr lang="en-US" dirty="0" err="1"/>
              <a:t>Junkrat</a:t>
            </a:r>
            <a:r>
              <a:rPr lang="en-US" dirty="0"/>
              <a:t>, Engineer/</a:t>
            </a:r>
            <a:r>
              <a:rPr lang="en-US" dirty="0" err="1"/>
              <a:t>Torbjorn</a:t>
            </a:r>
            <a:r>
              <a:rPr lang="en-US" dirty="0"/>
              <a:t>, Medic/Mercy, and Sniper/</a:t>
            </a:r>
            <a:r>
              <a:rPr lang="en-US" dirty="0" err="1"/>
              <a:t>Widowmaker</a:t>
            </a:r>
            <a:r>
              <a:rPr lang="en-US" dirty="0"/>
              <a:t>/</a:t>
            </a:r>
            <a:r>
              <a:rPr lang="en-US" dirty="0" err="1"/>
              <a:t>Hanzo</a:t>
            </a:r>
            <a:endParaRPr lang="en-US" dirty="0"/>
          </a:p>
          <a:p>
            <a:pPr lvl="1"/>
            <a:r>
              <a:rPr lang="en-US" dirty="0"/>
              <a:t>The game modes are also very similar to TF2, however the inclusion of hybrid maps is an interesting addition</a:t>
            </a:r>
          </a:p>
          <a:p>
            <a:pPr lvl="2"/>
            <a:r>
              <a:rPr lang="en-US" dirty="0"/>
              <a:t>Some similar game modes include payload, capture point, and king of the hill</a:t>
            </a:r>
          </a:p>
          <a:p>
            <a:pPr lvl="2"/>
            <a:endParaRPr lang="en-US" dirty="0"/>
          </a:p>
        </p:txBody>
      </p:sp>
      <p:pic>
        <p:nvPicPr>
          <p:cNvPr id="11266" name="Picture 2" descr="Image result for torbjorn engineer turret">
            <a:extLst>
              <a:ext uri="{FF2B5EF4-FFF2-40B4-BE49-F238E27FC236}">
                <a16:creationId xmlns:a16="http://schemas.microsoft.com/office/drawing/2014/main" id="{BFABB1A6-4DBB-48A5-8C84-04596D578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060" y="339962"/>
            <a:ext cx="2047176" cy="16260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torbjorn engineer turret">
            <a:extLst>
              <a:ext uri="{FF2B5EF4-FFF2-40B4-BE49-F238E27FC236}">
                <a16:creationId xmlns:a16="http://schemas.microsoft.com/office/drawing/2014/main" id="{1942916A-2334-4B7F-8859-9363CC4A3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4236" y="1442983"/>
            <a:ext cx="14859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7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C3B5-A1A2-420F-B553-E56449E172D2}"/>
              </a:ext>
            </a:extLst>
          </p:cNvPr>
          <p:cNvSpPr>
            <a:spLocks noGrp="1"/>
          </p:cNvSpPr>
          <p:nvPr>
            <p:ph type="title"/>
          </p:nvPr>
        </p:nvSpPr>
        <p:spPr/>
        <p:txBody>
          <a:bodyPr/>
          <a:lstStyle/>
          <a:p>
            <a:r>
              <a:rPr lang="en-US" dirty="0"/>
              <a:t>Price</a:t>
            </a:r>
          </a:p>
        </p:txBody>
      </p:sp>
      <p:sp>
        <p:nvSpPr>
          <p:cNvPr id="3" name="Content Placeholder 2">
            <a:extLst>
              <a:ext uri="{FF2B5EF4-FFF2-40B4-BE49-F238E27FC236}">
                <a16:creationId xmlns:a16="http://schemas.microsoft.com/office/drawing/2014/main" id="{80497427-8496-4630-8BCF-C74C04B70337}"/>
              </a:ext>
            </a:extLst>
          </p:cNvPr>
          <p:cNvSpPr>
            <a:spLocks noGrp="1"/>
          </p:cNvSpPr>
          <p:nvPr>
            <p:ph idx="1"/>
          </p:nvPr>
        </p:nvSpPr>
        <p:spPr>
          <a:xfrm>
            <a:off x="875201" y="4066544"/>
            <a:ext cx="8946541" cy="4195481"/>
          </a:xfrm>
        </p:spPr>
        <p:txBody>
          <a:bodyPr/>
          <a:lstStyle/>
          <a:p>
            <a:r>
              <a:rPr lang="en-US" dirty="0"/>
              <a:t>Team Fortress 2 initially launched in 2007 for a price of 50$, being included with The Orange Box along with Portal and Half Life 2</a:t>
            </a:r>
          </a:p>
          <a:p>
            <a:pPr lvl="1"/>
            <a:r>
              <a:rPr lang="en-US" dirty="0"/>
              <a:t>The standalone version of the game retailed for 20$ a year later</a:t>
            </a:r>
          </a:p>
          <a:p>
            <a:pPr lvl="1"/>
            <a:r>
              <a:rPr lang="en-US" dirty="0"/>
              <a:t>In June 2011, the game went free to play</a:t>
            </a:r>
          </a:p>
          <a:p>
            <a:pPr lvl="1"/>
            <a:endParaRPr lang="en-US" dirty="0"/>
          </a:p>
        </p:txBody>
      </p:sp>
      <p:pic>
        <p:nvPicPr>
          <p:cNvPr id="4" name="Picture 3">
            <a:extLst>
              <a:ext uri="{FF2B5EF4-FFF2-40B4-BE49-F238E27FC236}">
                <a16:creationId xmlns:a16="http://schemas.microsoft.com/office/drawing/2014/main" id="{9D91B0CF-3486-4DC7-84C2-4F2BB2CF13ED}"/>
              </a:ext>
            </a:extLst>
          </p:cNvPr>
          <p:cNvPicPr>
            <a:picLocks noChangeAspect="1"/>
          </p:cNvPicPr>
          <p:nvPr/>
        </p:nvPicPr>
        <p:blipFill>
          <a:blip r:embed="rId2"/>
          <a:stretch>
            <a:fillRect/>
          </a:stretch>
        </p:blipFill>
        <p:spPr>
          <a:xfrm>
            <a:off x="2493242" y="1415374"/>
            <a:ext cx="6516875" cy="2135222"/>
          </a:xfrm>
          <a:prstGeom prst="rect">
            <a:avLst/>
          </a:prstGeom>
        </p:spPr>
      </p:pic>
    </p:spTree>
    <p:extLst>
      <p:ext uri="{BB962C8B-B14F-4D97-AF65-F5344CB8AC3E}">
        <p14:creationId xmlns:p14="http://schemas.microsoft.com/office/powerpoint/2010/main" val="31784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3309-A510-4CC0-BD68-A7BA8E3B4EE5}"/>
              </a:ext>
            </a:extLst>
          </p:cNvPr>
          <p:cNvSpPr>
            <a:spLocks noGrp="1"/>
          </p:cNvSpPr>
          <p:nvPr>
            <p:ph type="title"/>
          </p:nvPr>
        </p:nvSpPr>
        <p:spPr/>
        <p:txBody>
          <a:bodyPr/>
          <a:lstStyle/>
          <a:p>
            <a:r>
              <a:rPr lang="en-US" dirty="0"/>
              <a:t>What are the differences?</a:t>
            </a:r>
          </a:p>
        </p:txBody>
      </p:sp>
      <p:sp>
        <p:nvSpPr>
          <p:cNvPr id="3" name="Content Placeholder 2">
            <a:extLst>
              <a:ext uri="{FF2B5EF4-FFF2-40B4-BE49-F238E27FC236}">
                <a16:creationId xmlns:a16="http://schemas.microsoft.com/office/drawing/2014/main" id="{3DF92B19-88FD-47B0-82CB-93DD4A45FF67}"/>
              </a:ext>
            </a:extLst>
          </p:cNvPr>
          <p:cNvSpPr>
            <a:spLocks noGrp="1"/>
          </p:cNvSpPr>
          <p:nvPr>
            <p:ph idx="1"/>
          </p:nvPr>
        </p:nvSpPr>
        <p:spPr/>
        <p:txBody>
          <a:bodyPr/>
          <a:lstStyle/>
          <a:p>
            <a:r>
              <a:rPr lang="en-US" dirty="0"/>
              <a:t>Team Fortress 2 allows players to customize each class with different weapons for each slot in their loadout, causing the same class to potentially have very different abilities</a:t>
            </a:r>
          </a:p>
          <a:p>
            <a:pPr lvl="1"/>
            <a:r>
              <a:rPr lang="en-US" dirty="0" err="1"/>
              <a:t>Overwatch</a:t>
            </a:r>
            <a:r>
              <a:rPr lang="en-US" dirty="0"/>
              <a:t> makes this simpler by giving each class multiple abilities that can not change, unless there is a major update</a:t>
            </a:r>
          </a:p>
          <a:p>
            <a:r>
              <a:rPr lang="en-US" dirty="0" err="1"/>
              <a:t>Overwatch</a:t>
            </a:r>
            <a:r>
              <a:rPr lang="en-US" dirty="0"/>
              <a:t> includes many more characters, 25 in total, but also allows only one of each character to be played on a team</a:t>
            </a:r>
          </a:p>
          <a:p>
            <a:pPr lvl="1"/>
            <a:r>
              <a:rPr lang="en-US" dirty="0"/>
              <a:t>This allows there to be many different ways to approach a situation, similar to TF2’s classes</a:t>
            </a:r>
          </a:p>
          <a:p>
            <a:r>
              <a:rPr lang="en-US" dirty="0" err="1"/>
              <a:t>Overwatch</a:t>
            </a:r>
            <a:r>
              <a:rPr lang="en-US" dirty="0"/>
              <a:t> also initially launched with a competitive mode already built in, along with golden weapons for each season’s performance</a:t>
            </a:r>
          </a:p>
          <a:p>
            <a:pPr lvl="1"/>
            <a:endParaRPr lang="en-US" dirty="0"/>
          </a:p>
        </p:txBody>
      </p:sp>
    </p:spTree>
    <p:extLst>
      <p:ext uri="{BB962C8B-B14F-4D97-AF65-F5344CB8AC3E}">
        <p14:creationId xmlns:p14="http://schemas.microsoft.com/office/powerpoint/2010/main" val="265998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CB8F-58AA-424B-B1AC-EFF471CFAD90}"/>
              </a:ext>
            </a:extLst>
          </p:cNvPr>
          <p:cNvSpPr>
            <a:spLocks noGrp="1"/>
          </p:cNvSpPr>
          <p:nvPr>
            <p:ph type="title"/>
          </p:nvPr>
        </p:nvSpPr>
        <p:spPr/>
        <p:txBody>
          <a:bodyPr/>
          <a:lstStyle/>
          <a:p>
            <a:r>
              <a:rPr lang="en-US" dirty="0"/>
              <a:t>Which is better?</a:t>
            </a:r>
          </a:p>
        </p:txBody>
      </p:sp>
      <p:sp>
        <p:nvSpPr>
          <p:cNvPr id="3" name="Content Placeholder 2">
            <a:extLst>
              <a:ext uri="{FF2B5EF4-FFF2-40B4-BE49-F238E27FC236}">
                <a16:creationId xmlns:a16="http://schemas.microsoft.com/office/drawing/2014/main" id="{8A18D28B-838F-4BBD-9D4E-DF2360989E75}"/>
              </a:ext>
            </a:extLst>
          </p:cNvPr>
          <p:cNvSpPr>
            <a:spLocks noGrp="1"/>
          </p:cNvSpPr>
          <p:nvPr>
            <p:ph idx="1"/>
          </p:nvPr>
        </p:nvSpPr>
        <p:spPr/>
        <p:txBody>
          <a:bodyPr/>
          <a:lstStyle/>
          <a:p>
            <a:r>
              <a:rPr lang="en-US" dirty="0" err="1"/>
              <a:t>Overwatch</a:t>
            </a:r>
            <a:r>
              <a:rPr lang="en-US" dirty="0"/>
              <a:t> and Team Fortress 2 are very similar games, however </a:t>
            </a:r>
            <a:r>
              <a:rPr lang="en-US" dirty="0" err="1"/>
              <a:t>Overwatch</a:t>
            </a:r>
            <a:r>
              <a:rPr lang="en-US" dirty="0"/>
              <a:t> does improve on TF2 in many aspects</a:t>
            </a:r>
          </a:p>
          <a:p>
            <a:pPr lvl="1"/>
            <a:r>
              <a:rPr lang="en-US" dirty="0"/>
              <a:t>Having more classes instead of more weapons makes it possible to still adapt if your current strategy is not working, while keeping each classes core abilities the same</a:t>
            </a:r>
          </a:p>
          <a:p>
            <a:pPr lvl="1"/>
            <a:r>
              <a:rPr lang="en-US" dirty="0"/>
              <a:t>The graphics in </a:t>
            </a:r>
            <a:r>
              <a:rPr lang="en-US" dirty="0" err="1"/>
              <a:t>Overwatch</a:t>
            </a:r>
            <a:r>
              <a:rPr lang="en-US" dirty="0"/>
              <a:t> have much more color and life to them, making the game more visually appealing</a:t>
            </a:r>
          </a:p>
          <a:p>
            <a:pPr lvl="1"/>
            <a:r>
              <a:rPr lang="en-US" dirty="0"/>
              <a:t>The skins in </a:t>
            </a:r>
            <a:r>
              <a:rPr lang="en-US" dirty="0" err="1"/>
              <a:t>Overwatch</a:t>
            </a:r>
            <a:r>
              <a:rPr lang="en-US" dirty="0"/>
              <a:t> are all consistent with their characters design, while TF2 has a problem of </a:t>
            </a:r>
            <a:r>
              <a:rPr lang="en-US" dirty="0" err="1"/>
              <a:t>ahving</a:t>
            </a:r>
            <a:r>
              <a:rPr lang="en-US" dirty="0"/>
              <a:t> too many wacky or promotion items, causing the characters initial design to get lost</a:t>
            </a:r>
          </a:p>
          <a:p>
            <a:pPr lvl="1"/>
            <a:r>
              <a:rPr lang="en-US" dirty="0"/>
              <a:t>Team Fortress 2 does not have a good competitive mode</a:t>
            </a:r>
          </a:p>
        </p:txBody>
      </p:sp>
      <p:pic>
        <p:nvPicPr>
          <p:cNvPr id="13320" name="Picture 8" descr="Image result for tf2 scout lime potassium bonnett">
            <a:extLst>
              <a:ext uri="{FF2B5EF4-FFF2-40B4-BE49-F238E27FC236}">
                <a16:creationId xmlns:a16="http://schemas.microsoft.com/office/drawing/2014/main" id="{376737DF-7C00-488F-AAD7-2A5D8F0BA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826" y="4572994"/>
            <a:ext cx="2757006" cy="2282801"/>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mage result for tf2 medic prussian pickelhaube">
            <a:extLst>
              <a:ext uri="{FF2B5EF4-FFF2-40B4-BE49-F238E27FC236}">
                <a16:creationId xmlns:a16="http://schemas.microsoft.com/office/drawing/2014/main" id="{2EDB20D9-3BD4-4468-977D-ADD6CBA0A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049" y="4934391"/>
            <a:ext cx="1519777" cy="192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0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9735-277D-4A87-B84A-59F2191DE5EA}"/>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BB65337C-AA67-4CB5-9A4C-7AE74B4CAC6F}"/>
              </a:ext>
            </a:extLst>
          </p:cNvPr>
          <p:cNvSpPr>
            <a:spLocks noGrp="1"/>
          </p:cNvSpPr>
          <p:nvPr>
            <p:ph idx="1"/>
          </p:nvPr>
        </p:nvSpPr>
        <p:spPr/>
        <p:txBody>
          <a:bodyPr/>
          <a:lstStyle/>
          <a:p>
            <a:r>
              <a:rPr lang="en-US" dirty="0"/>
              <a:t>The audience of this game are likely teens to young adults who enjoy first person shooters, but wanted a bit more variety and tactics</a:t>
            </a:r>
          </a:p>
          <a:p>
            <a:r>
              <a:rPr lang="en-US" dirty="0"/>
              <a:t>People who traditionally like more strategy focused gameplay may enjoy a class based shooter more than a generic FPS</a:t>
            </a:r>
          </a:p>
          <a:p>
            <a:r>
              <a:rPr lang="en-US" dirty="0"/>
              <a:t>People who enjoy a more casual atmosphere in a game, as competitive TF2 is not very active</a:t>
            </a:r>
          </a:p>
          <a:p>
            <a:endParaRPr lang="en-US" dirty="0"/>
          </a:p>
        </p:txBody>
      </p:sp>
    </p:spTree>
    <p:extLst>
      <p:ext uri="{BB962C8B-B14F-4D97-AF65-F5344CB8AC3E}">
        <p14:creationId xmlns:p14="http://schemas.microsoft.com/office/powerpoint/2010/main" val="165182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6492-0EDF-49E5-BF61-2E12087B873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B5CFA2D-EF53-486D-8E23-AE03950657BE}"/>
              </a:ext>
            </a:extLst>
          </p:cNvPr>
          <p:cNvSpPr>
            <a:spLocks noGrp="1"/>
          </p:cNvSpPr>
          <p:nvPr>
            <p:ph idx="1"/>
          </p:nvPr>
        </p:nvSpPr>
        <p:spPr/>
        <p:txBody>
          <a:bodyPr>
            <a:normAutofit/>
          </a:bodyPr>
          <a:lstStyle/>
          <a:p>
            <a:r>
              <a:rPr lang="en-US" dirty="0"/>
              <a:t>The greatest strengths of this game include fun yet difficult combat which feels rewarding, many game modes, including </a:t>
            </a:r>
            <a:r>
              <a:rPr lang="en-US" dirty="0" err="1"/>
              <a:t>modded</a:t>
            </a:r>
            <a:r>
              <a:rPr lang="en-US" dirty="0"/>
              <a:t> modes and maps, and a good community</a:t>
            </a:r>
          </a:p>
          <a:p>
            <a:r>
              <a:rPr lang="en-US" dirty="0"/>
              <a:t>Its biggest weakness is its high learning curve, as it turns away many new players while its player base is decreasing</a:t>
            </a:r>
          </a:p>
          <a:p>
            <a:r>
              <a:rPr lang="en-US" dirty="0"/>
              <a:t>This game is free to play, so I would highly recommend trying it for a very solid class shooter</a:t>
            </a:r>
          </a:p>
          <a:p>
            <a:r>
              <a:rPr lang="en-US" dirty="0"/>
              <a:t>The performance of the game could be greatly improved by removing about half of the hats from the game, as they have raised the games recommended specifications considerably</a:t>
            </a:r>
          </a:p>
        </p:txBody>
      </p:sp>
      <p:pic>
        <p:nvPicPr>
          <p:cNvPr id="5" name="CleanZanyGermanspitz">
            <a:hlinkClick r:id="" action="ppaction://media"/>
            <a:extLst>
              <a:ext uri="{FF2B5EF4-FFF2-40B4-BE49-F238E27FC236}">
                <a16:creationId xmlns:a16="http://schemas.microsoft.com/office/drawing/2014/main" id="{4E8E4ABB-9099-463E-B638-D43C88931C1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219978" y="113680"/>
            <a:ext cx="2733192" cy="1537421"/>
          </a:xfrm>
          <a:prstGeom prst="rect">
            <a:avLst/>
          </a:prstGeom>
        </p:spPr>
      </p:pic>
    </p:spTree>
    <p:extLst>
      <p:ext uri="{BB962C8B-B14F-4D97-AF65-F5344CB8AC3E}">
        <p14:creationId xmlns:p14="http://schemas.microsoft.com/office/powerpoint/2010/main" val="2038204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1DB0-6F6D-418F-AF3A-40ABBDBF5ED1}"/>
              </a:ext>
            </a:extLst>
          </p:cNvPr>
          <p:cNvSpPr>
            <a:spLocks noGrp="1"/>
          </p:cNvSpPr>
          <p:nvPr>
            <p:ph type="title"/>
          </p:nvPr>
        </p:nvSpPr>
        <p:spPr/>
        <p:txBody>
          <a:bodyPr/>
          <a:lstStyle/>
          <a:p>
            <a:r>
              <a:rPr lang="en-US" dirty="0"/>
              <a:t>Hardware Requirements</a:t>
            </a:r>
          </a:p>
        </p:txBody>
      </p:sp>
      <p:sp>
        <p:nvSpPr>
          <p:cNvPr id="3" name="Content Placeholder 2">
            <a:extLst>
              <a:ext uri="{FF2B5EF4-FFF2-40B4-BE49-F238E27FC236}">
                <a16:creationId xmlns:a16="http://schemas.microsoft.com/office/drawing/2014/main" id="{F0033991-A667-48C6-8838-3FB8C6E41A17}"/>
              </a:ext>
            </a:extLst>
          </p:cNvPr>
          <p:cNvSpPr>
            <a:spLocks noGrp="1"/>
          </p:cNvSpPr>
          <p:nvPr>
            <p:ph idx="1"/>
          </p:nvPr>
        </p:nvSpPr>
        <p:spPr/>
        <p:txBody>
          <a:bodyPr/>
          <a:lstStyle/>
          <a:p>
            <a:r>
              <a:rPr lang="en-US" dirty="0"/>
              <a:t>The hardware requirements can easily be found on Steam, although they have not changed since 2007</a:t>
            </a:r>
          </a:p>
          <a:p>
            <a:endParaRPr lang="en-US" dirty="0"/>
          </a:p>
          <a:p>
            <a:endParaRPr lang="en-US" dirty="0"/>
          </a:p>
          <a:p>
            <a:endParaRPr lang="en-US" dirty="0"/>
          </a:p>
          <a:p>
            <a:endParaRPr lang="en-US" dirty="0"/>
          </a:p>
          <a:p>
            <a:endParaRPr lang="en-US" dirty="0"/>
          </a:p>
          <a:p>
            <a:endParaRPr lang="en-US" dirty="0"/>
          </a:p>
          <a:p>
            <a:r>
              <a:rPr lang="en-US" dirty="0"/>
              <a:t>The store does not even recommend a graphics card!</a:t>
            </a:r>
          </a:p>
          <a:p>
            <a:pPr marL="0" indent="0">
              <a:buNone/>
            </a:pPr>
            <a:endParaRPr lang="en-US" dirty="0"/>
          </a:p>
        </p:txBody>
      </p:sp>
      <p:pic>
        <p:nvPicPr>
          <p:cNvPr id="2050" name="Picture 2" descr="https://steamstore-a.akamaihd.net/public/shared/images/responsive/share_steam_logo.png">
            <a:extLst>
              <a:ext uri="{FF2B5EF4-FFF2-40B4-BE49-F238E27FC236}">
                <a16:creationId xmlns:a16="http://schemas.microsoft.com/office/drawing/2014/main" id="{609CF762-8F8A-48FE-B8F0-25292D25C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547" y="452718"/>
            <a:ext cx="1227306" cy="1227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039517-A4BA-400F-AD33-5C939409711B}"/>
              </a:ext>
            </a:extLst>
          </p:cNvPr>
          <p:cNvPicPr>
            <a:picLocks noChangeAspect="1"/>
          </p:cNvPicPr>
          <p:nvPr/>
        </p:nvPicPr>
        <p:blipFill>
          <a:blip r:embed="rId3"/>
          <a:stretch>
            <a:fillRect/>
          </a:stretch>
        </p:blipFill>
        <p:spPr>
          <a:xfrm>
            <a:off x="1248214" y="2934003"/>
            <a:ext cx="8656736" cy="2192474"/>
          </a:xfrm>
          <a:prstGeom prst="rect">
            <a:avLst/>
          </a:prstGeom>
        </p:spPr>
      </p:pic>
    </p:spTree>
    <p:extLst>
      <p:ext uri="{BB962C8B-B14F-4D97-AF65-F5344CB8AC3E}">
        <p14:creationId xmlns:p14="http://schemas.microsoft.com/office/powerpoint/2010/main" val="289510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8CB8-6D4A-48E5-AF59-53AE517CC170}"/>
              </a:ext>
            </a:extLst>
          </p:cNvPr>
          <p:cNvSpPr>
            <a:spLocks noGrp="1"/>
          </p:cNvSpPr>
          <p:nvPr>
            <p:ph type="title"/>
          </p:nvPr>
        </p:nvSpPr>
        <p:spPr/>
        <p:txBody>
          <a:bodyPr/>
          <a:lstStyle/>
          <a:p>
            <a:r>
              <a:rPr lang="en-US" dirty="0"/>
              <a:t>Hardware Requirements (cont.)</a:t>
            </a:r>
            <a:br>
              <a:rPr lang="en-US" dirty="0"/>
            </a:br>
            <a:endParaRPr lang="en-US" dirty="0"/>
          </a:p>
        </p:txBody>
      </p:sp>
      <p:sp>
        <p:nvSpPr>
          <p:cNvPr id="3" name="Content Placeholder 2">
            <a:extLst>
              <a:ext uri="{FF2B5EF4-FFF2-40B4-BE49-F238E27FC236}">
                <a16:creationId xmlns:a16="http://schemas.microsoft.com/office/drawing/2014/main" id="{E9E6B677-AA4F-4281-BD64-B2F2B432B7C3}"/>
              </a:ext>
            </a:extLst>
          </p:cNvPr>
          <p:cNvSpPr>
            <a:spLocks noGrp="1"/>
          </p:cNvSpPr>
          <p:nvPr>
            <p:ph idx="1"/>
          </p:nvPr>
        </p:nvSpPr>
        <p:spPr/>
        <p:txBody>
          <a:bodyPr/>
          <a:lstStyle/>
          <a:p>
            <a:r>
              <a:rPr lang="en-US" dirty="0"/>
              <a:t>Because of the ludicrous amount of hats and weapons that were added to the game post-launch, the initial requirements are not accurate</a:t>
            </a:r>
          </a:p>
          <a:p>
            <a:r>
              <a:rPr lang="en-US" dirty="0"/>
              <a:t>Because the Linux port came about 7 years after the initial game’s release, it has a bit more accurate specifications</a:t>
            </a:r>
          </a:p>
          <a:p>
            <a:pPr lvl="8"/>
            <a:endParaRPr lang="en-US" dirty="0"/>
          </a:p>
        </p:txBody>
      </p:sp>
      <p:pic>
        <p:nvPicPr>
          <p:cNvPr id="4" name="Picture 3">
            <a:extLst>
              <a:ext uri="{FF2B5EF4-FFF2-40B4-BE49-F238E27FC236}">
                <a16:creationId xmlns:a16="http://schemas.microsoft.com/office/drawing/2014/main" id="{34D8975D-B671-4C6C-B5E8-E02C18691C8E}"/>
              </a:ext>
            </a:extLst>
          </p:cNvPr>
          <p:cNvPicPr>
            <a:picLocks noChangeAspect="1"/>
          </p:cNvPicPr>
          <p:nvPr/>
        </p:nvPicPr>
        <p:blipFill>
          <a:blip r:embed="rId2"/>
          <a:stretch>
            <a:fillRect/>
          </a:stretch>
        </p:blipFill>
        <p:spPr>
          <a:xfrm>
            <a:off x="1103312" y="4006240"/>
            <a:ext cx="7067922" cy="2242159"/>
          </a:xfrm>
          <a:prstGeom prst="rect">
            <a:avLst/>
          </a:prstGeom>
        </p:spPr>
      </p:pic>
    </p:spTree>
    <p:extLst>
      <p:ext uri="{BB962C8B-B14F-4D97-AF65-F5344CB8AC3E}">
        <p14:creationId xmlns:p14="http://schemas.microsoft.com/office/powerpoint/2010/main" val="32087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0F40-259E-4302-BB38-F9BA83338984}"/>
              </a:ext>
            </a:extLst>
          </p:cNvPr>
          <p:cNvSpPr>
            <a:spLocks noGrp="1"/>
          </p:cNvSpPr>
          <p:nvPr>
            <p:ph type="title"/>
          </p:nvPr>
        </p:nvSpPr>
        <p:spPr/>
        <p:txBody>
          <a:bodyPr/>
          <a:lstStyle/>
          <a:p>
            <a:r>
              <a:rPr lang="en-US" dirty="0"/>
              <a:t>Game Type</a:t>
            </a:r>
          </a:p>
        </p:txBody>
      </p:sp>
      <p:sp>
        <p:nvSpPr>
          <p:cNvPr id="3" name="Content Placeholder 2">
            <a:extLst>
              <a:ext uri="{FF2B5EF4-FFF2-40B4-BE49-F238E27FC236}">
                <a16:creationId xmlns:a16="http://schemas.microsoft.com/office/drawing/2014/main" id="{43D52875-96B6-45FC-AEBE-96B67E9A587D}"/>
              </a:ext>
            </a:extLst>
          </p:cNvPr>
          <p:cNvSpPr>
            <a:spLocks noGrp="1"/>
          </p:cNvSpPr>
          <p:nvPr>
            <p:ph idx="1"/>
          </p:nvPr>
        </p:nvSpPr>
        <p:spPr/>
        <p:txBody>
          <a:bodyPr/>
          <a:lstStyle/>
          <a:p>
            <a:r>
              <a:rPr lang="en-US" dirty="0"/>
              <a:t>Team Fortress was among the first in the online first person shooter genre to include distinctive classes, each with different abilities</a:t>
            </a:r>
          </a:p>
          <a:p>
            <a:r>
              <a:rPr lang="en-US" dirty="0"/>
              <a:t>Similar to most first person shooters, there are many game modes, all which revolve around using teamwork and strategy to push forward to the next point</a:t>
            </a:r>
          </a:p>
        </p:txBody>
      </p:sp>
      <p:pic>
        <p:nvPicPr>
          <p:cNvPr id="3074" name="Picture 2" descr="https://files.gamebanana.com/img/ss/maps/51114a6b325b8.jpg">
            <a:extLst>
              <a:ext uri="{FF2B5EF4-FFF2-40B4-BE49-F238E27FC236}">
                <a16:creationId xmlns:a16="http://schemas.microsoft.com/office/drawing/2014/main" id="{8A39C667-55BC-4A56-A316-25561DEE1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472" y="3676318"/>
            <a:ext cx="3998069" cy="249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5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42F6-6EC5-4F17-9EAF-31C823FAEB1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73F3CA1-1E85-47EC-ADF6-A5FA08028C19}"/>
              </a:ext>
            </a:extLst>
          </p:cNvPr>
          <p:cNvSpPr>
            <a:spLocks noGrp="1"/>
          </p:cNvSpPr>
          <p:nvPr>
            <p:ph idx="1"/>
          </p:nvPr>
        </p:nvSpPr>
        <p:spPr>
          <a:xfrm>
            <a:off x="1103312" y="2052918"/>
            <a:ext cx="8946541" cy="4195481"/>
          </a:xfrm>
        </p:spPr>
        <p:txBody>
          <a:bodyPr/>
          <a:lstStyle/>
          <a:p>
            <a:r>
              <a:rPr lang="en-US" dirty="0"/>
              <a:t>This game, being primarily online, includes no story mode, deciding to reveal the story in comic book styled shorts</a:t>
            </a:r>
          </a:p>
          <a:p>
            <a:r>
              <a:rPr lang="en-US" dirty="0"/>
              <a:t>The most important aspect of this game is it’s class structure, adding to the strategy and variability of team fights</a:t>
            </a:r>
          </a:p>
          <a:p>
            <a:r>
              <a:rPr lang="en-US" dirty="0"/>
              <a:t>These classes are split up into 3 groups; offensive, defensive, and support</a:t>
            </a:r>
          </a:p>
        </p:txBody>
      </p:sp>
      <p:pic>
        <p:nvPicPr>
          <p:cNvPr id="4098" name="Picture 2" descr="https://upload.wikimedia.org/wikipedia/en/5/59/TF2_Group.jpg">
            <a:extLst>
              <a:ext uri="{FF2B5EF4-FFF2-40B4-BE49-F238E27FC236}">
                <a16:creationId xmlns:a16="http://schemas.microsoft.com/office/drawing/2014/main" id="{9521F819-6576-4947-B52B-5A69554EF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016" y="4030276"/>
            <a:ext cx="47625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7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C694-F1FF-4D51-9290-B04E748E8372}"/>
              </a:ext>
            </a:extLst>
          </p:cNvPr>
          <p:cNvSpPr>
            <a:spLocks noGrp="1"/>
          </p:cNvSpPr>
          <p:nvPr>
            <p:ph type="title"/>
          </p:nvPr>
        </p:nvSpPr>
        <p:spPr>
          <a:xfrm>
            <a:off x="1103312" y="355441"/>
            <a:ext cx="9404723" cy="1400530"/>
          </a:xfrm>
        </p:spPr>
        <p:txBody>
          <a:bodyPr/>
          <a:lstStyle/>
          <a:p>
            <a:r>
              <a:rPr lang="en-US" dirty="0"/>
              <a:t>Story</a:t>
            </a:r>
          </a:p>
        </p:txBody>
      </p:sp>
      <p:sp>
        <p:nvSpPr>
          <p:cNvPr id="3" name="Content Placeholder 2">
            <a:extLst>
              <a:ext uri="{FF2B5EF4-FFF2-40B4-BE49-F238E27FC236}">
                <a16:creationId xmlns:a16="http://schemas.microsoft.com/office/drawing/2014/main" id="{6E44011A-A9DC-47EC-89C4-C49C1E59F3F4}"/>
              </a:ext>
            </a:extLst>
          </p:cNvPr>
          <p:cNvSpPr>
            <a:spLocks noGrp="1"/>
          </p:cNvSpPr>
          <p:nvPr>
            <p:ph idx="1"/>
          </p:nvPr>
        </p:nvSpPr>
        <p:spPr/>
        <p:txBody>
          <a:bodyPr/>
          <a:lstStyle/>
          <a:p>
            <a:r>
              <a:rPr lang="en-US" dirty="0"/>
              <a:t>The story comics for this game are released online, causing the story to only grow for the last ten years</a:t>
            </a:r>
          </a:p>
          <a:p>
            <a:r>
              <a:rPr lang="en-US" dirty="0"/>
              <a:t>It begins as a story of two bickering sons, </a:t>
            </a:r>
            <a:r>
              <a:rPr lang="en-US" dirty="0" err="1"/>
              <a:t>Blutarch</a:t>
            </a:r>
            <a:r>
              <a:rPr lang="en-US" dirty="0"/>
              <a:t> and Redmond, each receiving half of their fathers land in his will when he died in 1860, only to spend the rest of their lives fighting to take it for themselves</a:t>
            </a:r>
          </a:p>
          <a:p>
            <a:r>
              <a:rPr lang="en-US" dirty="0"/>
              <a:t>These two brothers both end up hiring a team of nine mercenaries to fight for their land, along with teams of scientists to artificially extend their lives</a:t>
            </a:r>
          </a:p>
          <a:p>
            <a:r>
              <a:rPr lang="en-US" dirty="0"/>
              <a:t>The war in the current game is occurring around 1970, with both Redmond and </a:t>
            </a:r>
            <a:r>
              <a:rPr lang="en-US" dirty="0" err="1"/>
              <a:t>Blutarch</a:t>
            </a:r>
            <a:r>
              <a:rPr lang="en-US" dirty="0"/>
              <a:t> being senile old men, each fighting for what is “rightfully theirs”</a:t>
            </a:r>
          </a:p>
        </p:txBody>
      </p:sp>
      <p:pic>
        <p:nvPicPr>
          <p:cNvPr id="5122" name="Picture 2" descr="https://t09.deviantart.net/k7IpuhnGj10_xDKIzv5KtinjfwU=/fit-in/700x350/filters:fixed_height(100,100):origin()/pre15/72b6/th/pre/f/2012/032/d/7/tf2___red_and_blu_team_logos_by_nikkikitty44-d4ocxyw.png">
            <a:extLst>
              <a:ext uri="{FF2B5EF4-FFF2-40B4-BE49-F238E27FC236}">
                <a16:creationId xmlns:a16="http://schemas.microsoft.com/office/drawing/2014/main" id="{EF0D913A-C788-4497-ADEF-36D0E6ED8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542" y="80844"/>
            <a:ext cx="4504311" cy="194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3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E09B-D04A-4F0C-BA6C-45C8FED5709D}"/>
              </a:ext>
            </a:extLst>
          </p:cNvPr>
          <p:cNvSpPr>
            <a:spLocks noGrp="1"/>
          </p:cNvSpPr>
          <p:nvPr>
            <p:ph type="title"/>
          </p:nvPr>
        </p:nvSpPr>
        <p:spPr/>
        <p:txBody>
          <a:bodyPr/>
          <a:lstStyle/>
          <a:p>
            <a:r>
              <a:rPr lang="en-US" dirty="0"/>
              <a:t>Player’s Role</a:t>
            </a:r>
          </a:p>
        </p:txBody>
      </p:sp>
      <p:sp>
        <p:nvSpPr>
          <p:cNvPr id="3" name="Content Placeholder 2">
            <a:extLst>
              <a:ext uri="{FF2B5EF4-FFF2-40B4-BE49-F238E27FC236}">
                <a16:creationId xmlns:a16="http://schemas.microsoft.com/office/drawing/2014/main" id="{346C4D56-5F90-4F7D-98D4-28E6A492AD19}"/>
              </a:ext>
            </a:extLst>
          </p:cNvPr>
          <p:cNvSpPr>
            <a:spLocks noGrp="1"/>
          </p:cNvSpPr>
          <p:nvPr>
            <p:ph idx="1"/>
          </p:nvPr>
        </p:nvSpPr>
        <p:spPr/>
        <p:txBody>
          <a:bodyPr/>
          <a:lstStyle/>
          <a:p>
            <a:r>
              <a:rPr lang="en-US" dirty="0"/>
              <a:t>Each player can choose one of the 9 mercenaries, each with their own strengths and weaknesses in each situation</a:t>
            </a:r>
          </a:p>
          <a:p>
            <a:r>
              <a:rPr lang="en-US" dirty="0"/>
              <a:t>The player’s job is to simply kill as many of the opposing team as possible while helping your team complete the objective</a:t>
            </a:r>
          </a:p>
          <a:p>
            <a:pPr>
              <a:spcBef>
                <a:spcPts val="1200"/>
              </a:spcBef>
            </a:pPr>
            <a:r>
              <a:rPr lang="en-US" dirty="0"/>
              <a:t>It is the players job to choose which character is best </a:t>
            </a:r>
          </a:p>
          <a:p>
            <a:pPr marL="0" indent="0">
              <a:spcBef>
                <a:spcPts val="0"/>
              </a:spcBef>
              <a:buNone/>
            </a:pPr>
            <a:r>
              <a:rPr lang="en-US" dirty="0"/>
              <a:t>     suited for the situation, and attack or defend the objective</a:t>
            </a:r>
          </a:p>
        </p:txBody>
      </p:sp>
      <p:pic>
        <p:nvPicPr>
          <p:cNvPr id="6146" name="Picture 2" descr="https://wiki.teamfortress.com/w/images/thumb/8/8f/Carried_Intel.png/220px-Carried_Intel.png?t=20120805230302">
            <a:extLst>
              <a:ext uri="{FF2B5EF4-FFF2-40B4-BE49-F238E27FC236}">
                <a16:creationId xmlns:a16="http://schemas.microsoft.com/office/drawing/2014/main" id="{E321C3C0-5BE0-49C1-B09E-14E8A7297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103" y="3158798"/>
            <a:ext cx="2095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4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F7D4-0764-4109-8D0E-71FFA5E22E80}"/>
              </a:ext>
            </a:extLst>
          </p:cNvPr>
          <p:cNvSpPr>
            <a:spLocks noGrp="1"/>
          </p:cNvSpPr>
          <p:nvPr>
            <p:ph type="title"/>
          </p:nvPr>
        </p:nvSpPr>
        <p:spPr/>
        <p:txBody>
          <a:bodyPr/>
          <a:lstStyle/>
          <a:p>
            <a:r>
              <a:rPr lang="en-US" dirty="0"/>
              <a:t>Installation</a:t>
            </a:r>
          </a:p>
        </p:txBody>
      </p:sp>
      <p:sp>
        <p:nvSpPr>
          <p:cNvPr id="3" name="Content Placeholder 2">
            <a:extLst>
              <a:ext uri="{FF2B5EF4-FFF2-40B4-BE49-F238E27FC236}">
                <a16:creationId xmlns:a16="http://schemas.microsoft.com/office/drawing/2014/main" id="{1A88A3CC-D427-44AB-B483-03F02E9E68C4}"/>
              </a:ext>
            </a:extLst>
          </p:cNvPr>
          <p:cNvSpPr>
            <a:spLocks noGrp="1"/>
          </p:cNvSpPr>
          <p:nvPr>
            <p:ph idx="1"/>
          </p:nvPr>
        </p:nvSpPr>
        <p:spPr/>
        <p:txBody>
          <a:bodyPr/>
          <a:lstStyle/>
          <a:p>
            <a:r>
              <a:rPr lang="en-US" dirty="0"/>
              <a:t>The installation for this game is all handled through the steam client, which means some DRM is required to play the game</a:t>
            </a:r>
          </a:p>
          <a:p>
            <a:r>
              <a:rPr lang="en-US" dirty="0"/>
              <a:t>Steam does make it fairly easy for people to install games however. Once it is found in the store, you only need to click the play button to install</a:t>
            </a:r>
          </a:p>
          <a:p>
            <a:endParaRPr lang="en-US" dirty="0"/>
          </a:p>
        </p:txBody>
      </p:sp>
      <p:pic>
        <p:nvPicPr>
          <p:cNvPr id="4" name="Picture 3">
            <a:extLst>
              <a:ext uri="{FF2B5EF4-FFF2-40B4-BE49-F238E27FC236}">
                <a16:creationId xmlns:a16="http://schemas.microsoft.com/office/drawing/2014/main" id="{960E7E89-CC96-4140-ADC7-5173C0396331}"/>
              </a:ext>
            </a:extLst>
          </p:cNvPr>
          <p:cNvPicPr>
            <a:picLocks noChangeAspect="1"/>
          </p:cNvPicPr>
          <p:nvPr/>
        </p:nvPicPr>
        <p:blipFill>
          <a:blip r:embed="rId2"/>
          <a:stretch>
            <a:fillRect/>
          </a:stretch>
        </p:blipFill>
        <p:spPr>
          <a:xfrm>
            <a:off x="2033282" y="4245735"/>
            <a:ext cx="7086600" cy="1628775"/>
          </a:xfrm>
          <a:prstGeom prst="rect">
            <a:avLst/>
          </a:prstGeom>
        </p:spPr>
      </p:pic>
    </p:spTree>
    <p:extLst>
      <p:ext uri="{BB962C8B-B14F-4D97-AF65-F5344CB8AC3E}">
        <p14:creationId xmlns:p14="http://schemas.microsoft.com/office/powerpoint/2010/main" val="4214683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1150</TotalTime>
  <Words>1752</Words>
  <Application>Microsoft Office PowerPoint</Application>
  <PresentationFormat>Widescreen</PresentationFormat>
  <Paragraphs>122</Paragraphs>
  <Slides>23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PowerPoint Presentation</vt:lpstr>
      <vt:lpstr>Price</vt:lpstr>
      <vt:lpstr>Hardware Requirements</vt:lpstr>
      <vt:lpstr>Hardware Requirements (cont.) </vt:lpstr>
      <vt:lpstr>Game Type</vt:lpstr>
      <vt:lpstr>Overview</vt:lpstr>
      <vt:lpstr>Story</vt:lpstr>
      <vt:lpstr>Player’s Role</vt:lpstr>
      <vt:lpstr>Installation</vt:lpstr>
      <vt:lpstr>Class overview</vt:lpstr>
      <vt:lpstr>Gameplay</vt:lpstr>
      <vt:lpstr>Mechanics</vt:lpstr>
      <vt:lpstr>PowerPoint Presentation</vt:lpstr>
      <vt:lpstr>Scoring</vt:lpstr>
      <vt:lpstr>Artwork</vt:lpstr>
      <vt:lpstr>Sound and Music</vt:lpstr>
      <vt:lpstr>Why is it Fun?</vt:lpstr>
      <vt:lpstr>What is not Fun?</vt:lpstr>
      <vt:lpstr>What are some similarities to Overwatch?</vt:lpstr>
      <vt:lpstr>What are the differences?</vt:lpstr>
      <vt:lpstr>Which is better?</vt:lpstr>
      <vt:lpstr>Audience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Moore</dc:creator>
  <cp:lastModifiedBy>Bradley Moore</cp:lastModifiedBy>
  <cp:revision>32</cp:revision>
  <dcterms:created xsi:type="dcterms:W3CDTF">2017-09-19T23:36:53Z</dcterms:created>
  <dcterms:modified xsi:type="dcterms:W3CDTF">2017-09-20T18:47:08Z</dcterms:modified>
</cp:coreProperties>
</file>