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1"/>
  </p:sldMasterIdLst>
  <p:notesMasterIdLst>
    <p:notesMasterId r:id="rId18"/>
  </p:notesMasterIdLst>
  <p:sldIdLst>
    <p:sldId id="256" r:id="rId2"/>
    <p:sldId id="257" r:id="rId3"/>
    <p:sldId id="259" r:id="rId4"/>
    <p:sldId id="260" r:id="rId5"/>
    <p:sldId id="261" r:id="rId6"/>
    <p:sldId id="270" r:id="rId7"/>
    <p:sldId id="263" r:id="rId8"/>
    <p:sldId id="264" r:id="rId9"/>
    <p:sldId id="265" r:id="rId10"/>
    <p:sldId id="266" r:id="rId11"/>
    <p:sldId id="267" r:id="rId12"/>
    <p:sldId id="269" r:id="rId13"/>
    <p:sldId id="268" r:id="rId14"/>
    <p:sldId id="271"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1D9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74971" autoAdjust="0"/>
  </p:normalViewPr>
  <p:slideViewPr>
    <p:cSldViewPr snapToGrid="0">
      <p:cViewPr varScale="1">
        <p:scale>
          <a:sx n="60" d="100"/>
          <a:sy n="60" d="100"/>
        </p:scale>
        <p:origin x="72" y="6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10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375EAE-878B-4D8B-9084-58D3F2EED792}" type="datetimeFigureOut">
              <a:rPr lang="en-US" smtClean="0"/>
              <a:t>9/20/2017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A87BA-C3D0-4EE1-944B-A3EAAE0CEE11}" type="slidenum">
              <a:rPr lang="en-US" smtClean="0"/>
              <a:t>‹#›</a:t>
            </a:fld>
            <a:endParaRPr lang="en-US"/>
          </a:p>
        </p:txBody>
      </p:sp>
    </p:spTree>
    <p:extLst>
      <p:ext uri="{BB962C8B-B14F-4D97-AF65-F5344CB8AC3E}">
        <p14:creationId xmlns:p14="http://schemas.microsoft.com/office/powerpoint/2010/main" val="170673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Company:  </a:t>
            </a:r>
            <a:r>
              <a:rPr lang="en-US" dirty="0" err="1"/>
              <a:t>BioWare</a:t>
            </a:r>
            <a:r>
              <a:rPr lang="en-US" dirty="0"/>
              <a:t> was formed in ‘95 by three doctors (MDs):   Ray </a:t>
            </a:r>
            <a:r>
              <a:rPr lang="en-US" dirty="0" err="1"/>
              <a:t>Muzyka</a:t>
            </a:r>
            <a:r>
              <a:rPr lang="en-US" dirty="0"/>
              <a:t>, Augustine Yip, and Greg </a:t>
            </a:r>
            <a:r>
              <a:rPr lang="en-US" dirty="0" err="1"/>
              <a:t>Zeschuk</a:t>
            </a:r>
            <a:r>
              <a:rPr lang="en-US" dirty="0"/>
              <a:t>.  They formed a joint venture with Pandemic Studios before eventually being bought by EA.  The studio became known as </a:t>
            </a:r>
            <a:r>
              <a:rPr lang="en-US" dirty="0" err="1"/>
              <a:t>BioWare</a:t>
            </a:r>
            <a:r>
              <a:rPr lang="en-US" dirty="0"/>
              <a:t> Edmonton after being merged with Mythic Entertainment and adding other studios to its joint venture.</a:t>
            </a:r>
          </a:p>
          <a:p>
            <a:endParaRPr lang="en-US" dirty="0"/>
          </a:p>
          <a:p>
            <a:r>
              <a:rPr lang="en-US" dirty="0"/>
              <a:t>Price:  Was not able to find an official source for the price, the price I found was based on my own memory and several sales sites that listed it new at 49.99.</a:t>
            </a:r>
          </a:p>
          <a:p>
            <a:endParaRPr lang="en-US" dirty="0"/>
          </a:p>
          <a:p>
            <a:endParaRPr lang="en-US" dirty="0"/>
          </a:p>
        </p:txBody>
      </p:sp>
      <p:sp>
        <p:nvSpPr>
          <p:cNvPr id="4" name="Slide Number Placeholder 3"/>
          <p:cNvSpPr>
            <a:spLocks noGrp="1"/>
          </p:cNvSpPr>
          <p:nvPr>
            <p:ph type="sldNum" sz="quarter" idx="10"/>
          </p:nvPr>
        </p:nvSpPr>
        <p:spPr/>
        <p:txBody>
          <a:bodyPr/>
          <a:lstStyle/>
          <a:p>
            <a:fld id="{E6DA87BA-C3D0-4EE1-944B-A3EAAE0CEE11}" type="slidenum">
              <a:rPr lang="en-US" smtClean="0"/>
              <a:t>2</a:t>
            </a:fld>
            <a:endParaRPr lang="en-US"/>
          </a:p>
        </p:txBody>
      </p:sp>
    </p:spTree>
    <p:extLst>
      <p:ext uri="{BB962C8B-B14F-4D97-AF65-F5344CB8AC3E}">
        <p14:creationId xmlns:p14="http://schemas.microsoft.com/office/powerpoint/2010/main" val="395624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DA87BA-C3D0-4EE1-944B-A3EAAE0CEE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741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DA87BA-C3D0-4EE1-944B-A3EAAE0CEE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832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DA87BA-C3D0-4EE1-944B-A3EAAE0CEE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13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DA87BA-C3D0-4EE1-944B-A3EAAE0CEE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50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DA87BA-C3D0-4EE1-944B-A3EAAE0CEE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220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DA87BA-C3D0-4EE1-944B-A3EAAE0CEE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71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DA87BA-C3D0-4EE1-944B-A3EAAE0CEE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71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Player’s role starts out as a nobody and evolves into the greatest hero the galaxy has ever known (Hero’s Journey!)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is WAY, WAY too much to fit in one small presentation, especially considering that certain parts of the story change DRAMATICALLY depending on player choice and alignment, but the 1 minute version for a strict Light Side playthrough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player joins </a:t>
            </a:r>
            <a:r>
              <a:rPr lang="en-US" sz="1200" dirty="0" err="1"/>
              <a:t>Carth</a:t>
            </a:r>
            <a:r>
              <a:rPr lang="en-US" sz="1200" dirty="0"/>
              <a:t> </a:t>
            </a:r>
            <a:r>
              <a:rPr lang="en-US" sz="1200" dirty="0" err="1"/>
              <a:t>Onasi</a:t>
            </a:r>
            <a:r>
              <a:rPr lang="en-US" sz="1200" dirty="0"/>
              <a:t> (a Republic soldier) in escorting </a:t>
            </a:r>
            <a:r>
              <a:rPr lang="en-US" sz="1200" dirty="0" err="1"/>
              <a:t>Bastila</a:t>
            </a:r>
            <a:r>
              <a:rPr lang="en-US" sz="1200" dirty="0"/>
              <a:t> Shan to the Republic because she has a rare and critically important force power, battle meditation.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fight against Darth Malak, the current Dark Lord of the </a:t>
            </a:r>
            <a:r>
              <a:rPr lang="en-US" sz="1200" dirty="0" err="1"/>
              <a:t>Sith</a:t>
            </a:r>
            <a:r>
              <a:rPr lang="en-US" sz="1200" dirty="0"/>
              <a:t>, who is searching for </a:t>
            </a:r>
            <a:r>
              <a:rPr lang="en-US" sz="1200" dirty="0" err="1"/>
              <a:t>Bastila</a:t>
            </a:r>
            <a:r>
              <a:rPr lang="en-US" sz="1200" dirty="0"/>
              <a:t> to either try to convert her to the dark side, or kill 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learn that Malak was formerly a </a:t>
            </a:r>
            <a:r>
              <a:rPr lang="en-US" sz="1200" dirty="0" err="1"/>
              <a:t>Sith</a:t>
            </a:r>
            <a:r>
              <a:rPr lang="en-US" sz="1200" dirty="0"/>
              <a:t> Apprentice to Darth Revan, an even more powerful </a:t>
            </a:r>
            <a:r>
              <a:rPr lang="en-US" sz="1200" dirty="0" err="1"/>
              <a:t>Sith</a:t>
            </a:r>
            <a:r>
              <a:rPr lang="en-US" sz="1200" dirty="0"/>
              <a:t>.  Malak and Revan started as Jedi in the Republic, but fell to the Dark Side, turned against the Republic and attacked them.  This attack occurred immediately after the Mandalorian Wars left the Republic weakened, allowing Malak and Revan to seize control of many Republic worlds and start a new war.  Malak eventually betrayed Revan by ordering the ships in Revan and Malak's fleet to fire upon the ship Revan was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Through a serious of visions, story and dialogue you uncover more information about Revan and Malak... until...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SPOILER????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Malak reveals that YOU are Darth Revan.  You were captured by the Republic and the Force was used to wipe your memory to see if you could be redeemed.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a fight with Malak, </a:t>
            </a:r>
            <a:r>
              <a:rPr lang="en-US" sz="1200" dirty="0" err="1"/>
              <a:t>Bastila</a:t>
            </a:r>
            <a:r>
              <a:rPr lang="en-US" sz="1200" dirty="0"/>
              <a:t> is cut off from you and </a:t>
            </a:r>
            <a:r>
              <a:rPr lang="en-US" sz="1200" dirty="0" err="1"/>
              <a:t>Carth</a:t>
            </a:r>
            <a:r>
              <a:rPr lang="en-US" sz="1200" dirty="0"/>
              <a:t>, and disappears.  You leave without 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learn more information about Malak's aims.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Malak seeks the power of the Star Forge, a highly advanced mass manufacturing engine created by an ancient race that would give his military nearly limitless capability for manufacturing starships.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finding the home world of the ancient race that created the Star Forge, you also find </a:t>
            </a:r>
            <a:r>
              <a:rPr lang="en-US" sz="1200" dirty="0" err="1"/>
              <a:t>Bastila</a:t>
            </a:r>
            <a:r>
              <a:rPr lang="en-US" sz="1200" dirty="0"/>
              <a:t>... who has fallen to the dark side.  She tries to persuade you to join her, but you refuse.  She bails.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head to the Star Forge, redeem </a:t>
            </a:r>
            <a:r>
              <a:rPr lang="en-US" sz="1200" dirty="0" err="1"/>
              <a:t>Bastila</a:t>
            </a:r>
            <a:r>
              <a:rPr lang="en-US" sz="1200" dirty="0"/>
              <a:t>, defeat Malak, destroy the Star Forge, and live happily ever after... OR DO YOU?  (KOTOR2 &amp; SWTOR)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DA87BA-C3D0-4EE1-944B-A3EAAE0CEE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014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DA87BA-C3D0-4EE1-944B-A3EAAE0CEE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6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DA87BA-C3D0-4EE1-944B-A3EAAE0CEE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650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DA87BA-C3D0-4EE1-944B-A3EAAE0CEE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832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DA87BA-C3D0-4EE1-944B-A3EAAE0CEE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812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DA87BA-C3D0-4EE1-944B-A3EAAE0CEE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937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DA87BA-C3D0-4EE1-944B-A3EAAE0CEE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288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84027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138322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12636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25939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6130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76809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t>9/20/2017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420734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9/20/2017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63740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9/20/2017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789106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64710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562087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0EA64-D806-43AC-9DF2-F8C432F32B4C}" type="datetimeFigureOut">
              <a:rPr lang="en-US" smtClean="0"/>
              <a:t>9/20/2017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5020258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www.gamefaqs.com/xbox/556553-star-wars-knights-of-the-old-republic/faqs/2470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hyperlink" Target="https://youtu.be/jSKvMyruPTA?list=PL43516D2ACB876976&amp;t=1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2F2D2F-B7C1-42FA-807E-6C316E01C079}"/>
              </a:ext>
            </a:extLst>
          </p:cNvPr>
          <p:cNvPicPr>
            <a:picLocks noChangeAspect="1"/>
          </p:cNvPicPr>
          <p:nvPr/>
        </p:nvPicPr>
        <p:blipFill rotWithShape="1">
          <a:blip r:embed="rId2"/>
          <a:srcRect l="26870" r="-31557"/>
          <a:stretch/>
        </p:blipFill>
        <p:spPr>
          <a:xfrm>
            <a:off x="4881154" y="321177"/>
            <a:ext cx="9655435" cy="6179552"/>
          </a:xfrm>
          <a:prstGeom prst="rect">
            <a:avLst/>
          </a:prstGeom>
        </p:spPr>
      </p:pic>
      <p:sp>
        <p:nvSpPr>
          <p:cNvPr id="7"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846D588-B752-40D5-B33F-F019F50D0AF5}"/>
              </a:ext>
            </a:extLst>
          </p:cNvPr>
          <p:cNvSpPr>
            <a:spLocks noGrp="1"/>
          </p:cNvSpPr>
          <p:nvPr>
            <p:ph type="ctrTitle"/>
          </p:nvPr>
        </p:nvSpPr>
        <p:spPr>
          <a:xfrm>
            <a:off x="674237" y="914400"/>
            <a:ext cx="3657600" cy="2887579"/>
          </a:xfrm>
        </p:spPr>
        <p:txBody>
          <a:bodyPr>
            <a:normAutofit/>
          </a:bodyPr>
          <a:lstStyle/>
          <a:p>
            <a:r>
              <a:rPr lang="en-US" sz="4800" dirty="0">
                <a:solidFill>
                  <a:schemeClr val="bg1"/>
                </a:solidFill>
              </a:rPr>
              <a:t>Star Wars: Knights of the Old Republic</a:t>
            </a:r>
          </a:p>
        </p:txBody>
      </p:sp>
      <p:sp>
        <p:nvSpPr>
          <p:cNvPr id="3" name="Subtitle 2">
            <a:extLst>
              <a:ext uri="{FF2B5EF4-FFF2-40B4-BE49-F238E27FC236}">
                <a16:creationId xmlns:a16="http://schemas.microsoft.com/office/drawing/2014/main" id="{9CCEBEFA-42AD-43B8-8B68-9CD8B19BB07D}"/>
              </a:ext>
            </a:extLst>
          </p:cNvPr>
          <p:cNvSpPr>
            <a:spLocks noGrp="1"/>
          </p:cNvSpPr>
          <p:nvPr>
            <p:ph type="subTitle" idx="1"/>
          </p:nvPr>
        </p:nvSpPr>
        <p:spPr>
          <a:xfrm>
            <a:off x="674237" y="4170501"/>
            <a:ext cx="3657600" cy="1525597"/>
          </a:xfrm>
        </p:spPr>
        <p:txBody>
          <a:bodyPr>
            <a:normAutofit/>
          </a:bodyPr>
          <a:lstStyle/>
          <a:p>
            <a:r>
              <a:rPr lang="en-US" sz="2000">
                <a:solidFill>
                  <a:schemeClr val="accent1"/>
                </a:solidFill>
              </a:rPr>
              <a:t>Presented by Erik Johnson</a:t>
            </a:r>
          </a:p>
          <a:p>
            <a:r>
              <a:rPr lang="en-US" sz="2000">
                <a:solidFill>
                  <a:schemeClr val="accent1"/>
                </a:solidFill>
              </a:rPr>
              <a:t>CIS487 Fall 2017</a:t>
            </a:r>
          </a:p>
        </p:txBody>
      </p:sp>
      <p:sp>
        <p:nvSpPr>
          <p:cNvPr id="6" name="TextBox 5">
            <a:extLst>
              <a:ext uri="{FF2B5EF4-FFF2-40B4-BE49-F238E27FC236}">
                <a16:creationId xmlns:a16="http://schemas.microsoft.com/office/drawing/2014/main" id="{F70D8F37-8508-46F1-A796-37ABC0A1A692}"/>
              </a:ext>
            </a:extLst>
          </p:cNvPr>
          <p:cNvSpPr txBox="1"/>
          <p:nvPr/>
        </p:nvSpPr>
        <p:spPr>
          <a:xfrm>
            <a:off x="6921894" y="6500729"/>
            <a:ext cx="2616742" cy="369332"/>
          </a:xfrm>
          <a:prstGeom prst="rect">
            <a:avLst/>
          </a:prstGeom>
          <a:noFill/>
        </p:spPr>
        <p:txBody>
          <a:bodyPr wrap="none" rtlCol="0">
            <a:spAutoFit/>
          </a:bodyPr>
          <a:lstStyle/>
          <a:p>
            <a:r>
              <a:rPr lang="en-US" dirty="0">
                <a:solidFill>
                  <a:schemeClr val="bg1"/>
                </a:solidFill>
              </a:rPr>
              <a:t>Image:  KOTOR EU Box Art</a:t>
            </a:r>
          </a:p>
        </p:txBody>
      </p:sp>
    </p:spTree>
    <p:extLst>
      <p:ext uri="{BB962C8B-B14F-4D97-AF65-F5344CB8AC3E}">
        <p14:creationId xmlns:p14="http://schemas.microsoft.com/office/powerpoint/2010/main" val="412233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CF3022-378C-4E03-8E9B-BD3F4F0A3C39}"/>
              </a:ext>
            </a:extLst>
          </p:cNvPr>
          <p:cNvSpPr>
            <a:spLocks noGrp="1"/>
          </p:cNvSpPr>
          <p:nvPr>
            <p:ph type="title"/>
          </p:nvPr>
        </p:nvSpPr>
        <p:spPr>
          <a:xfrm>
            <a:off x="5106502" y="348518"/>
            <a:ext cx="5155149" cy="1325563"/>
          </a:xfrm>
        </p:spPr>
        <p:txBody>
          <a:bodyPr>
            <a:normAutofit/>
          </a:bodyPr>
          <a:lstStyle/>
          <a:p>
            <a:pPr algn="ctr"/>
            <a:r>
              <a:rPr lang="en-US" sz="4800" b="1" dirty="0"/>
              <a:t>Game Summary</a:t>
            </a:r>
          </a:p>
        </p:txBody>
      </p:sp>
      <p:sp>
        <p:nvSpPr>
          <p:cNvPr id="3" name="Content Placeholder 2">
            <a:extLst>
              <a:ext uri="{FF2B5EF4-FFF2-40B4-BE49-F238E27FC236}">
                <a16:creationId xmlns:a16="http://schemas.microsoft.com/office/drawing/2014/main" id="{58869131-7A10-4E50-93A3-8AAE641D4668}"/>
              </a:ext>
            </a:extLst>
          </p:cNvPr>
          <p:cNvSpPr>
            <a:spLocks noGrp="1"/>
          </p:cNvSpPr>
          <p:nvPr>
            <p:ph idx="1"/>
          </p:nvPr>
        </p:nvSpPr>
        <p:spPr>
          <a:xfrm>
            <a:off x="838201" y="2245621"/>
            <a:ext cx="5013959" cy="4300145"/>
          </a:xfrm>
        </p:spPr>
        <p:txBody>
          <a:bodyPr>
            <a:noAutofit/>
          </a:bodyPr>
          <a:lstStyle/>
          <a:p>
            <a:r>
              <a:rPr lang="en-US" sz="1600" dirty="0"/>
              <a:t>Special Features</a:t>
            </a:r>
          </a:p>
          <a:p>
            <a:pPr lvl="1"/>
            <a:r>
              <a:rPr lang="en-US" sz="1400" dirty="0"/>
              <a:t>Character portrait generated from 3d model of your character</a:t>
            </a:r>
          </a:p>
          <a:p>
            <a:pPr lvl="1"/>
            <a:r>
              <a:rPr lang="en-US" sz="1400" dirty="0"/>
              <a:t>Nearly all in-game items modify your character’s aesthetic</a:t>
            </a:r>
          </a:p>
          <a:p>
            <a:pPr lvl="1"/>
            <a:r>
              <a:rPr lang="en-US" sz="1400" dirty="0"/>
              <a:t>Story changes depending on your choices</a:t>
            </a:r>
          </a:p>
          <a:p>
            <a:pPr lvl="2"/>
            <a:r>
              <a:rPr lang="en-US" sz="1000" dirty="0"/>
              <a:t>Different endings, main characters can die</a:t>
            </a:r>
          </a:p>
          <a:p>
            <a:pPr lvl="1"/>
            <a:r>
              <a:rPr lang="en-US" sz="1400" dirty="0"/>
              <a:t>Lots of voice acting for its time</a:t>
            </a:r>
          </a:p>
          <a:p>
            <a:pPr lvl="2"/>
            <a:r>
              <a:rPr lang="en-US" sz="1000" dirty="0"/>
              <a:t>Per Voice Department Manager, all voice scripts took up 10 5-inch binders.</a:t>
            </a:r>
          </a:p>
          <a:p>
            <a:pPr lvl="1"/>
            <a:r>
              <a:rPr lang="en-US" sz="1400" dirty="0"/>
              <a:t>Player-controlled-and-inhabited ship, the Ebon Hawk</a:t>
            </a:r>
          </a:p>
          <a:p>
            <a:pPr lvl="2"/>
            <a:r>
              <a:rPr lang="en-US" sz="1000" dirty="0" err="1"/>
              <a:t>Visitable</a:t>
            </a:r>
            <a:r>
              <a:rPr lang="en-US" sz="1000" dirty="0"/>
              <a:t> as a location in game, the ship is so large it needs its own map.</a:t>
            </a:r>
          </a:p>
          <a:p>
            <a:pPr lvl="1"/>
            <a:endParaRPr lang="en-US" sz="1400" dirty="0"/>
          </a:p>
          <a:p>
            <a:pPr lvl="1"/>
            <a:endParaRPr lang="en-US" sz="1400" dirty="0"/>
          </a:p>
          <a:p>
            <a:pPr marL="457200" lvl="1" indent="0">
              <a:buNone/>
            </a:pPr>
            <a:endParaRPr lang="en-US" sz="1400" dirty="0"/>
          </a:p>
          <a:p>
            <a:pPr lvl="1"/>
            <a:endParaRPr lang="en-US" sz="1600" dirty="0"/>
          </a:p>
          <a:p>
            <a:endParaRPr lang="en-US" sz="1600" dirty="0"/>
          </a:p>
          <a:p>
            <a:endParaRPr lang="en-US" sz="1600" dirty="0"/>
          </a:p>
        </p:txBody>
      </p:sp>
      <p:pic>
        <p:nvPicPr>
          <p:cNvPr id="4" name="Picture 3">
            <a:extLst>
              <a:ext uri="{FF2B5EF4-FFF2-40B4-BE49-F238E27FC236}">
                <a16:creationId xmlns:a16="http://schemas.microsoft.com/office/drawing/2014/main" id="{1538CA12-FE84-4BEE-B29B-F71C063E4F9D}"/>
              </a:ext>
            </a:extLst>
          </p:cNvPr>
          <p:cNvPicPr>
            <a:picLocks noChangeAspect="1"/>
          </p:cNvPicPr>
          <p:nvPr/>
        </p:nvPicPr>
        <p:blipFill>
          <a:blip r:embed="rId3"/>
          <a:stretch>
            <a:fillRect/>
          </a:stretch>
        </p:blipFill>
        <p:spPr>
          <a:xfrm>
            <a:off x="0" y="-12637"/>
            <a:ext cx="4381500" cy="2047875"/>
          </a:xfrm>
          <a:prstGeom prst="rect">
            <a:avLst/>
          </a:prstGeom>
        </p:spPr>
      </p:pic>
      <p:sp>
        <p:nvSpPr>
          <p:cNvPr id="12" name="Content Placeholder 2">
            <a:extLst>
              <a:ext uri="{FF2B5EF4-FFF2-40B4-BE49-F238E27FC236}">
                <a16:creationId xmlns:a16="http://schemas.microsoft.com/office/drawing/2014/main" id="{4CC1F741-6600-4B11-818F-AEDE2A1F6394}"/>
              </a:ext>
            </a:extLst>
          </p:cNvPr>
          <p:cNvSpPr txBox="1">
            <a:spLocks/>
          </p:cNvSpPr>
          <p:nvPr/>
        </p:nvSpPr>
        <p:spPr>
          <a:xfrm>
            <a:off x="6312477" y="2245621"/>
            <a:ext cx="5013959" cy="4154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C094660-713E-47C2-B29E-739ABD464FFD}"/>
              </a:ext>
            </a:extLst>
          </p:cNvPr>
          <p:cNvSpPr txBox="1"/>
          <p:nvPr/>
        </p:nvSpPr>
        <p:spPr>
          <a:xfrm>
            <a:off x="0" y="2017161"/>
            <a:ext cx="243406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Image:  KOTOR Store Page on Steam</a:t>
            </a:r>
          </a:p>
        </p:txBody>
      </p:sp>
    </p:spTree>
    <p:extLst>
      <p:ext uri="{BB962C8B-B14F-4D97-AF65-F5344CB8AC3E}">
        <p14:creationId xmlns:p14="http://schemas.microsoft.com/office/powerpoint/2010/main" val="91342814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CF3022-378C-4E03-8E9B-BD3F4F0A3C39}"/>
              </a:ext>
            </a:extLst>
          </p:cNvPr>
          <p:cNvSpPr>
            <a:spLocks noGrp="1"/>
          </p:cNvSpPr>
          <p:nvPr>
            <p:ph type="title"/>
          </p:nvPr>
        </p:nvSpPr>
        <p:spPr>
          <a:xfrm>
            <a:off x="5106502" y="348518"/>
            <a:ext cx="5155149" cy="1325563"/>
          </a:xfrm>
        </p:spPr>
        <p:txBody>
          <a:bodyPr>
            <a:normAutofit/>
          </a:bodyPr>
          <a:lstStyle/>
          <a:p>
            <a:pPr algn="ctr"/>
            <a:r>
              <a:rPr lang="en-US" sz="4800" b="1" dirty="0"/>
              <a:t>Game Summary</a:t>
            </a:r>
          </a:p>
        </p:txBody>
      </p:sp>
      <p:sp>
        <p:nvSpPr>
          <p:cNvPr id="3" name="Content Placeholder 2">
            <a:extLst>
              <a:ext uri="{FF2B5EF4-FFF2-40B4-BE49-F238E27FC236}">
                <a16:creationId xmlns:a16="http://schemas.microsoft.com/office/drawing/2014/main" id="{58869131-7A10-4E50-93A3-8AAE641D4668}"/>
              </a:ext>
            </a:extLst>
          </p:cNvPr>
          <p:cNvSpPr>
            <a:spLocks noGrp="1"/>
          </p:cNvSpPr>
          <p:nvPr>
            <p:ph idx="1"/>
          </p:nvPr>
        </p:nvSpPr>
        <p:spPr>
          <a:xfrm>
            <a:off x="838201" y="2245621"/>
            <a:ext cx="5013959" cy="4300145"/>
          </a:xfrm>
        </p:spPr>
        <p:txBody>
          <a:bodyPr>
            <a:noAutofit/>
          </a:bodyPr>
          <a:lstStyle/>
          <a:p>
            <a:r>
              <a:rPr lang="en-US" sz="1600" dirty="0"/>
              <a:t>Manual</a:t>
            </a:r>
          </a:p>
          <a:p>
            <a:pPr lvl="1"/>
            <a:r>
              <a:rPr lang="en-US" sz="1200" dirty="0"/>
              <a:t>Full-color printed</a:t>
            </a:r>
          </a:p>
          <a:p>
            <a:endParaRPr lang="en-US" sz="1600" dirty="0"/>
          </a:p>
        </p:txBody>
      </p:sp>
      <p:pic>
        <p:nvPicPr>
          <p:cNvPr id="4" name="Picture 3">
            <a:extLst>
              <a:ext uri="{FF2B5EF4-FFF2-40B4-BE49-F238E27FC236}">
                <a16:creationId xmlns:a16="http://schemas.microsoft.com/office/drawing/2014/main" id="{1538CA12-FE84-4BEE-B29B-F71C063E4F9D}"/>
              </a:ext>
            </a:extLst>
          </p:cNvPr>
          <p:cNvPicPr>
            <a:picLocks noChangeAspect="1"/>
          </p:cNvPicPr>
          <p:nvPr/>
        </p:nvPicPr>
        <p:blipFill>
          <a:blip r:embed="rId3"/>
          <a:stretch>
            <a:fillRect/>
          </a:stretch>
        </p:blipFill>
        <p:spPr>
          <a:xfrm>
            <a:off x="0" y="-12637"/>
            <a:ext cx="4381500" cy="2047875"/>
          </a:xfrm>
          <a:prstGeom prst="rect">
            <a:avLst/>
          </a:prstGeom>
        </p:spPr>
      </p:pic>
      <p:sp>
        <p:nvSpPr>
          <p:cNvPr id="12" name="Content Placeholder 2">
            <a:extLst>
              <a:ext uri="{FF2B5EF4-FFF2-40B4-BE49-F238E27FC236}">
                <a16:creationId xmlns:a16="http://schemas.microsoft.com/office/drawing/2014/main" id="{4CC1F741-6600-4B11-818F-AEDE2A1F6394}"/>
              </a:ext>
            </a:extLst>
          </p:cNvPr>
          <p:cNvSpPr txBox="1">
            <a:spLocks/>
          </p:cNvSpPr>
          <p:nvPr/>
        </p:nvSpPr>
        <p:spPr>
          <a:xfrm>
            <a:off x="6312477" y="2245621"/>
            <a:ext cx="5013959" cy="4154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C094660-713E-47C2-B29E-739ABD464FFD}"/>
              </a:ext>
            </a:extLst>
          </p:cNvPr>
          <p:cNvSpPr txBox="1"/>
          <p:nvPr/>
        </p:nvSpPr>
        <p:spPr>
          <a:xfrm>
            <a:off x="0" y="2017161"/>
            <a:ext cx="243406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Image:  KOTOR Store Page on Steam</a:t>
            </a:r>
          </a:p>
        </p:txBody>
      </p:sp>
      <p:pic>
        <p:nvPicPr>
          <p:cNvPr id="5" name="Picture 4">
            <a:extLst>
              <a:ext uri="{FF2B5EF4-FFF2-40B4-BE49-F238E27FC236}">
                <a16:creationId xmlns:a16="http://schemas.microsoft.com/office/drawing/2014/main" id="{A121D246-15BB-4F9E-A44F-C6F924EAB6AF}"/>
              </a:ext>
            </a:extLst>
          </p:cNvPr>
          <p:cNvPicPr>
            <a:picLocks noChangeAspect="1"/>
          </p:cNvPicPr>
          <p:nvPr/>
        </p:nvPicPr>
        <p:blipFill>
          <a:blip r:embed="rId4"/>
          <a:stretch>
            <a:fillRect/>
          </a:stretch>
        </p:blipFill>
        <p:spPr>
          <a:xfrm>
            <a:off x="4419600" y="2035238"/>
            <a:ext cx="6263267" cy="4793177"/>
          </a:xfrm>
          <a:prstGeom prst="rect">
            <a:avLst/>
          </a:prstGeom>
        </p:spPr>
      </p:pic>
      <p:sp>
        <p:nvSpPr>
          <p:cNvPr id="6" name="Rectangle 5">
            <a:extLst>
              <a:ext uri="{FF2B5EF4-FFF2-40B4-BE49-F238E27FC236}">
                <a16:creationId xmlns:a16="http://schemas.microsoft.com/office/drawing/2014/main" id="{1AFF40E3-3870-41E5-8307-2019A1BD8BFF}"/>
              </a:ext>
            </a:extLst>
          </p:cNvPr>
          <p:cNvSpPr/>
          <p:nvPr/>
        </p:nvSpPr>
        <p:spPr>
          <a:xfrm>
            <a:off x="5389231" y="1703631"/>
            <a:ext cx="4324004" cy="369332"/>
          </a:xfrm>
          <a:prstGeom prst="rect">
            <a:avLst/>
          </a:prstGeom>
        </p:spPr>
        <p:txBody>
          <a:bodyPr wrap="none">
            <a:spAutoFit/>
          </a:bodyPr>
          <a:lstStyle/>
          <a:p>
            <a:r>
              <a:rPr lang="en-US" dirty="0"/>
              <a:t>Image:  PDF Manual (</a:t>
            </a:r>
            <a:r>
              <a:rPr lang="en-US" dirty="0" err="1"/>
              <a:t>Aspyr</a:t>
            </a:r>
            <a:r>
              <a:rPr lang="en-US" dirty="0"/>
              <a:t> Media Web Site)</a:t>
            </a:r>
          </a:p>
        </p:txBody>
      </p:sp>
    </p:spTree>
    <p:extLst>
      <p:ext uri="{BB962C8B-B14F-4D97-AF65-F5344CB8AC3E}">
        <p14:creationId xmlns:p14="http://schemas.microsoft.com/office/powerpoint/2010/main" val="72781210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CF3022-378C-4E03-8E9B-BD3F4F0A3C39}"/>
              </a:ext>
            </a:extLst>
          </p:cNvPr>
          <p:cNvSpPr>
            <a:spLocks noGrp="1"/>
          </p:cNvSpPr>
          <p:nvPr>
            <p:ph type="title"/>
          </p:nvPr>
        </p:nvSpPr>
        <p:spPr>
          <a:xfrm>
            <a:off x="5106502" y="348518"/>
            <a:ext cx="5155149" cy="1325563"/>
          </a:xfrm>
        </p:spPr>
        <p:txBody>
          <a:bodyPr>
            <a:normAutofit/>
          </a:bodyPr>
          <a:lstStyle/>
          <a:p>
            <a:pPr algn="ctr"/>
            <a:r>
              <a:rPr lang="en-US" sz="4800" b="1" dirty="0"/>
              <a:t>Game Summary</a:t>
            </a:r>
          </a:p>
        </p:txBody>
      </p:sp>
      <p:sp>
        <p:nvSpPr>
          <p:cNvPr id="3" name="Content Placeholder 2">
            <a:extLst>
              <a:ext uri="{FF2B5EF4-FFF2-40B4-BE49-F238E27FC236}">
                <a16:creationId xmlns:a16="http://schemas.microsoft.com/office/drawing/2014/main" id="{58869131-7A10-4E50-93A3-8AAE641D4668}"/>
              </a:ext>
            </a:extLst>
          </p:cNvPr>
          <p:cNvSpPr>
            <a:spLocks noGrp="1"/>
          </p:cNvSpPr>
          <p:nvPr>
            <p:ph idx="1"/>
          </p:nvPr>
        </p:nvSpPr>
        <p:spPr>
          <a:xfrm>
            <a:off x="838201" y="2245621"/>
            <a:ext cx="5013959" cy="4300145"/>
          </a:xfrm>
        </p:spPr>
        <p:txBody>
          <a:bodyPr>
            <a:noAutofit/>
          </a:bodyPr>
          <a:lstStyle/>
          <a:p>
            <a:r>
              <a:rPr lang="en-US" sz="1600" dirty="0"/>
              <a:t>Bugs </a:t>
            </a:r>
          </a:p>
          <a:p>
            <a:pPr lvl="1"/>
            <a:r>
              <a:rPr lang="en-US" sz="1200" dirty="0"/>
              <a:t>On 16:10 resolution, textures appear a bit stretched out (tested on my 1680x1050 monitor)</a:t>
            </a:r>
          </a:p>
          <a:p>
            <a:pPr lvl="1"/>
            <a:r>
              <a:rPr lang="en-US" sz="1200" dirty="0"/>
              <a:t>Menu is VERY SMALL on modern resolutions</a:t>
            </a:r>
            <a:endParaRPr lang="en-US" sz="1600" dirty="0"/>
          </a:p>
          <a:p>
            <a:pPr lvl="1"/>
            <a:r>
              <a:rPr lang="en-US" sz="1200" dirty="0"/>
              <a:t>Worst bug:</a:t>
            </a:r>
          </a:p>
          <a:p>
            <a:pPr marL="457200" lvl="1" indent="0">
              <a:buNone/>
            </a:pPr>
            <a:r>
              <a:rPr lang="en-US" sz="1400" dirty="0"/>
              <a:t>There is a point where if you are cloaked when you finish a certain section, at a later point in the game, the game will get stuck during a certain dialogue scene, because the character that is supposed to be speaking will be invisible.</a:t>
            </a:r>
            <a:br>
              <a:rPr lang="en-US" sz="1400" dirty="0"/>
            </a:br>
            <a:br>
              <a:rPr lang="en-US" sz="1400" dirty="0"/>
            </a:br>
            <a:r>
              <a:rPr lang="en-US" sz="1400" dirty="0"/>
              <a:t>The game will make an awareness check vs that character’s stealth rating, and if it fails, it will retry every 20 seconds.  If your awareness is too low, you will have to reload a previous save as it will reroll forever.  If it is close, you may have to reroll for hours.  If it is high enough it will only take a few tries.  The “rolling” is not communicated to the user in any way.</a:t>
            </a:r>
          </a:p>
          <a:p>
            <a:pPr marL="457200" lvl="1" indent="0">
              <a:buNone/>
            </a:pPr>
            <a:endParaRPr lang="en-US" sz="1400" dirty="0"/>
          </a:p>
          <a:p>
            <a:pPr marL="457200" lvl="1" indent="0">
              <a:buNone/>
            </a:pPr>
            <a:r>
              <a:rPr lang="en-US" sz="1400" dirty="0"/>
              <a:t>(Source:  </a:t>
            </a:r>
            <a:r>
              <a:rPr lang="en-US" sz="1400" dirty="0">
                <a:hlinkClick r:id="rId3"/>
              </a:rPr>
              <a:t>https://www.gamefaqs.com/xbox/556553-star-wars-knights-of-the-old-republic/faqs/24705</a:t>
            </a:r>
            <a:r>
              <a:rPr lang="en-US" sz="1400" dirty="0"/>
              <a:t>):</a:t>
            </a:r>
          </a:p>
          <a:p>
            <a:pPr marL="457200" lvl="1" indent="0">
              <a:buNone/>
            </a:pPr>
            <a:endParaRPr lang="en-US" sz="1400" dirty="0"/>
          </a:p>
          <a:p>
            <a:pPr marL="457200" lvl="1" indent="0">
              <a:buNone/>
            </a:pPr>
            <a:endParaRPr lang="en-US" sz="1400" dirty="0"/>
          </a:p>
          <a:p>
            <a:pPr lvl="1"/>
            <a:endParaRPr lang="en-US" sz="1400" dirty="0"/>
          </a:p>
          <a:p>
            <a:pPr lvl="1"/>
            <a:endParaRPr lang="en-US" sz="1400" dirty="0"/>
          </a:p>
          <a:p>
            <a:pPr lvl="1"/>
            <a:endParaRPr lang="en-US" sz="1400" dirty="0"/>
          </a:p>
          <a:p>
            <a:pPr lvl="1"/>
            <a:endParaRPr lang="en-US" sz="1400" dirty="0"/>
          </a:p>
          <a:p>
            <a:pPr marL="457200" lvl="1" indent="0">
              <a:buNone/>
            </a:pPr>
            <a:endParaRPr lang="en-US" sz="1400" dirty="0"/>
          </a:p>
          <a:p>
            <a:pPr lvl="1"/>
            <a:endParaRPr lang="en-US" sz="1600" dirty="0"/>
          </a:p>
          <a:p>
            <a:endParaRPr lang="en-US" sz="1600" dirty="0"/>
          </a:p>
          <a:p>
            <a:endParaRPr lang="en-US" sz="1600" dirty="0"/>
          </a:p>
        </p:txBody>
      </p:sp>
      <p:pic>
        <p:nvPicPr>
          <p:cNvPr id="4" name="Picture 3">
            <a:extLst>
              <a:ext uri="{FF2B5EF4-FFF2-40B4-BE49-F238E27FC236}">
                <a16:creationId xmlns:a16="http://schemas.microsoft.com/office/drawing/2014/main" id="{1538CA12-FE84-4BEE-B29B-F71C063E4F9D}"/>
              </a:ext>
            </a:extLst>
          </p:cNvPr>
          <p:cNvPicPr>
            <a:picLocks noChangeAspect="1"/>
          </p:cNvPicPr>
          <p:nvPr/>
        </p:nvPicPr>
        <p:blipFill>
          <a:blip r:embed="rId4"/>
          <a:stretch>
            <a:fillRect/>
          </a:stretch>
        </p:blipFill>
        <p:spPr>
          <a:xfrm>
            <a:off x="0" y="-12637"/>
            <a:ext cx="4381500" cy="2047875"/>
          </a:xfrm>
          <a:prstGeom prst="rect">
            <a:avLst/>
          </a:prstGeom>
        </p:spPr>
      </p:pic>
      <p:sp>
        <p:nvSpPr>
          <p:cNvPr id="12" name="Content Placeholder 2">
            <a:extLst>
              <a:ext uri="{FF2B5EF4-FFF2-40B4-BE49-F238E27FC236}">
                <a16:creationId xmlns:a16="http://schemas.microsoft.com/office/drawing/2014/main" id="{4CC1F741-6600-4B11-818F-AEDE2A1F6394}"/>
              </a:ext>
            </a:extLst>
          </p:cNvPr>
          <p:cNvSpPr txBox="1">
            <a:spLocks/>
          </p:cNvSpPr>
          <p:nvPr/>
        </p:nvSpPr>
        <p:spPr>
          <a:xfrm>
            <a:off x="6312477" y="2245621"/>
            <a:ext cx="5013959" cy="4154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C094660-713E-47C2-B29E-739ABD464FFD}"/>
              </a:ext>
            </a:extLst>
          </p:cNvPr>
          <p:cNvSpPr txBox="1"/>
          <p:nvPr/>
        </p:nvSpPr>
        <p:spPr>
          <a:xfrm>
            <a:off x="0" y="2017161"/>
            <a:ext cx="243406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Image:  KOTOR Store Page on Steam</a:t>
            </a:r>
          </a:p>
        </p:txBody>
      </p:sp>
    </p:spTree>
    <p:extLst>
      <p:ext uri="{BB962C8B-B14F-4D97-AF65-F5344CB8AC3E}">
        <p14:creationId xmlns:p14="http://schemas.microsoft.com/office/powerpoint/2010/main" val="274709498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CF3022-378C-4E03-8E9B-BD3F4F0A3C39}"/>
              </a:ext>
            </a:extLst>
          </p:cNvPr>
          <p:cNvSpPr>
            <a:spLocks noGrp="1"/>
          </p:cNvSpPr>
          <p:nvPr>
            <p:ph type="title"/>
          </p:nvPr>
        </p:nvSpPr>
        <p:spPr>
          <a:xfrm>
            <a:off x="5106502" y="348518"/>
            <a:ext cx="5155149" cy="1325563"/>
          </a:xfrm>
        </p:spPr>
        <p:txBody>
          <a:bodyPr>
            <a:normAutofit/>
          </a:bodyPr>
          <a:lstStyle/>
          <a:p>
            <a:pPr algn="ctr"/>
            <a:r>
              <a:rPr lang="en-US" sz="4800" b="1" dirty="0"/>
              <a:t>Game Review</a:t>
            </a:r>
          </a:p>
        </p:txBody>
      </p:sp>
      <p:sp>
        <p:nvSpPr>
          <p:cNvPr id="3" name="Content Placeholder 2">
            <a:extLst>
              <a:ext uri="{FF2B5EF4-FFF2-40B4-BE49-F238E27FC236}">
                <a16:creationId xmlns:a16="http://schemas.microsoft.com/office/drawing/2014/main" id="{58869131-7A10-4E50-93A3-8AAE641D4668}"/>
              </a:ext>
            </a:extLst>
          </p:cNvPr>
          <p:cNvSpPr>
            <a:spLocks noGrp="1"/>
          </p:cNvSpPr>
          <p:nvPr>
            <p:ph idx="1"/>
          </p:nvPr>
        </p:nvSpPr>
        <p:spPr>
          <a:xfrm>
            <a:off x="838201" y="2245621"/>
            <a:ext cx="5013959" cy="4300145"/>
          </a:xfrm>
        </p:spPr>
        <p:txBody>
          <a:bodyPr>
            <a:noAutofit/>
          </a:bodyPr>
          <a:lstStyle/>
          <a:p>
            <a:r>
              <a:rPr lang="en-US" sz="1600" dirty="0"/>
              <a:t>What’s fun:</a:t>
            </a:r>
          </a:p>
          <a:p>
            <a:pPr lvl="1"/>
            <a:r>
              <a:rPr lang="en-US" sz="1100" dirty="0"/>
              <a:t>Story and intricacy of story &amp; dialogue</a:t>
            </a:r>
          </a:p>
          <a:p>
            <a:pPr lvl="2"/>
            <a:r>
              <a:rPr lang="en-US" sz="800" dirty="0"/>
              <a:t>Your stats influence the dialogue and events</a:t>
            </a:r>
          </a:p>
          <a:p>
            <a:pPr lvl="2"/>
            <a:r>
              <a:rPr lang="en-US" sz="800" dirty="0"/>
              <a:t>Events and dialogue influence your stats</a:t>
            </a:r>
          </a:p>
          <a:p>
            <a:pPr lvl="1"/>
            <a:r>
              <a:rPr lang="en-US" sz="1100" dirty="0"/>
              <a:t>Combat</a:t>
            </a:r>
          </a:p>
          <a:p>
            <a:pPr lvl="2"/>
            <a:r>
              <a:rPr lang="en-US" sz="800" dirty="0"/>
              <a:t>Combat is hectic but manageable thanks to being able to pause</a:t>
            </a:r>
          </a:p>
          <a:p>
            <a:pPr lvl="2"/>
            <a:r>
              <a:rPr lang="en-US" sz="800" dirty="0"/>
              <a:t>This makes it easy to switch strategy / tactics mid-battle</a:t>
            </a:r>
          </a:p>
          <a:p>
            <a:pPr lvl="1"/>
            <a:r>
              <a:rPr lang="en-US" sz="1100" dirty="0"/>
              <a:t>Player Choice</a:t>
            </a:r>
          </a:p>
          <a:p>
            <a:pPr lvl="2"/>
            <a:r>
              <a:rPr lang="en-US" sz="800" dirty="0"/>
              <a:t>Signature </a:t>
            </a:r>
            <a:r>
              <a:rPr lang="en-US" sz="800" dirty="0" err="1"/>
              <a:t>BioWare</a:t>
            </a:r>
            <a:r>
              <a:rPr lang="en-US" sz="800" dirty="0"/>
              <a:t>… The ability to change the story based on your actions and alignment</a:t>
            </a:r>
          </a:p>
          <a:p>
            <a:pPr lvl="2"/>
            <a:r>
              <a:rPr lang="en-US" sz="800" dirty="0"/>
              <a:t>You can alienate potential NPCs that can join you so they refuse to join you</a:t>
            </a:r>
          </a:p>
          <a:p>
            <a:pPr lvl="2"/>
            <a:r>
              <a:rPr lang="en-US" sz="800" dirty="0"/>
              <a:t>Main characters can die</a:t>
            </a:r>
          </a:p>
          <a:p>
            <a:pPr lvl="1"/>
            <a:r>
              <a:rPr lang="en-US" sz="1100" dirty="0"/>
              <a:t>Variety of Gameplay systems</a:t>
            </a:r>
          </a:p>
          <a:p>
            <a:pPr lvl="2"/>
            <a:r>
              <a:rPr lang="en-US" sz="800" dirty="0"/>
              <a:t>Ship combat, card games, classic puzzles with a Star Wars spin, person vs. person combat with many foes, bombastic &amp; huge boss fights with interesting mechanics</a:t>
            </a:r>
          </a:p>
          <a:p>
            <a:pPr lvl="1"/>
            <a:r>
              <a:rPr lang="en-US" sz="1100" dirty="0"/>
              <a:t>Quest/Mission Variety and Depth</a:t>
            </a:r>
          </a:p>
          <a:p>
            <a:pPr lvl="2"/>
            <a:r>
              <a:rPr lang="en-US" sz="800" dirty="0"/>
              <a:t>Even the side quests are interesting</a:t>
            </a:r>
          </a:p>
          <a:p>
            <a:pPr lvl="2"/>
            <a:r>
              <a:rPr lang="en-US" sz="800" dirty="0"/>
              <a:t>NPCs that join you have their own quests too</a:t>
            </a:r>
          </a:p>
          <a:p>
            <a:pPr lvl="1"/>
            <a:r>
              <a:rPr lang="en-US" sz="1100" dirty="0"/>
              <a:t>Great characters with high character depth</a:t>
            </a:r>
          </a:p>
          <a:p>
            <a:pPr lvl="2"/>
            <a:r>
              <a:rPr lang="en-US" sz="800" dirty="0"/>
              <a:t>Each character has a fully fleshed out backstory &amp; reason for doing what they are doing</a:t>
            </a:r>
          </a:p>
          <a:p>
            <a:pPr lvl="2"/>
            <a:r>
              <a:rPr lang="en-US" sz="800" dirty="0"/>
              <a:t>One of my favorites is HK-47, a murderous assassin droid with a disdain for organic life and a slew of funny one liners</a:t>
            </a:r>
            <a:br>
              <a:rPr lang="en-US" sz="800" dirty="0"/>
            </a:br>
            <a:br>
              <a:rPr lang="en-US" sz="800" dirty="0"/>
            </a:br>
            <a:r>
              <a:rPr lang="en-US" sz="800" dirty="0"/>
              <a:t>"Translation: He requires proof of good faith. We must make a contribution to his people that shows we are not a threat. Shall I blast him now, master?"</a:t>
            </a:r>
          </a:p>
          <a:p>
            <a:pPr marL="914400" lvl="2" indent="0">
              <a:buNone/>
            </a:pPr>
            <a:r>
              <a:rPr lang="en-US" sz="800" dirty="0"/>
              <a:t>	―HK-47, during Revan's negotiations with the Sand People chieftain</a:t>
            </a:r>
            <a:endParaRPr lang="en-US" sz="600" dirty="0"/>
          </a:p>
          <a:p>
            <a:pPr lvl="1"/>
            <a:endParaRPr lang="en-US" sz="1000" dirty="0"/>
          </a:p>
          <a:p>
            <a:pPr marL="457200" lvl="1" indent="0">
              <a:buNone/>
            </a:pPr>
            <a:endParaRPr lang="en-US" sz="1400" dirty="0"/>
          </a:p>
          <a:p>
            <a:pPr marL="457200" lvl="1" indent="0">
              <a:buNone/>
            </a:pPr>
            <a:endParaRPr lang="en-US" sz="1400" dirty="0"/>
          </a:p>
          <a:p>
            <a:pPr lvl="1"/>
            <a:endParaRPr lang="en-US" sz="1400" dirty="0"/>
          </a:p>
          <a:p>
            <a:pPr lvl="1"/>
            <a:endParaRPr lang="en-US" sz="1400" dirty="0"/>
          </a:p>
          <a:p>
            <a:pPr lvl="1"/>
            <a:endParaRPr lang="en-US" sz="1400" dirty="0"/>
          </a:p>
          <a:p>
            <a:pPr lvl="1"/>
            <a:endParaRPr lang="en-US" sz="1400" dirty="0"/>
          </a:p>
          <a:p>
            <a:pPr marL="457200" lvl="1" indent="0">
              <a:buNone/>
            </a:pPr>
            <a:endParaRPr lang="en-US" sz="1400" dirty="0"/>
          </a:p>
          <a:p>
            <a:pPr lvl="1"/>
            <a:endParaRPr lang="en-US" sz="1600" dirty="0"/>
          </a:p>
          <a:p>
            <a:endParaRPr lang="en-US" sz="1600" dirty="0"/>
          </a:p>
          <a:p>
            <a:endParaRPr lang="en-US" sz="1600" dirty="0"/>
          </a:p>
        </p:txBody>
      </p:sp>
      <p:pic>
        <p:nvPicPr>
          <p:cNvPr id="4" name="Picture 3">
            <a:extLst>
              <a:ext uri="{FF2B5EF4-FFF2-40B4-BE49-F238E27FC236}">
                <a16:creationId xmlns:a16="http://schemas.microsoft.com/office/drawing/2014/main" id="{1538CA12-FE84-4BEE-B29B-F71C063E4F9D}"/>
              </a:ext>
            </a:extLst>
          </p:cNvPr>
          <p:cNvPicPr>
            <a:picLocks noChangeAspect="1"/>
          </p:cNvPicPr>
          <p:nvPr/>
        </p:nvPicPr>
        <p:blipFill>
          <a:blip r:embed="rId3"/>
          <a:stretch>
            <a:fillRect/>
          </a:stretch>
        </p:blipFill>
        <p:spPr>
          <a:xfrm>
            <a:off x="0" y="-12637"/>
            <a:ext cx="4381500" cy="2047875"/>
          </a:xfrm>
          <a:prstGeom prst="rect">
            <a:avLst/>
          </a:prstGeom>
        </p:spPr>
      </p:pic>
      <p:sp>
        <p:nvSpPr>
          <p:cNvPr id="12" name="Content Placeholder 2">
            <a:extLst>
              <a:ext uri="{FF2B5EF4-FFF2-40B4-BE49-F238E27FC236}">
                <a16:creationId xmlns:a16="http://schemas.microsoft.com/office/drawing/2014/main" id="{4CC1F741-6600-4B11-818F-AEDE2A1F6394}"/>
              </a:ext>
            </a:extLst>
          </p:cNvPr>
          <p:cNvSpPr txBox="1">
            <a:spLocks/>
          </p:cNvSpPr>
          <p:nvPr/>
        </p:nvSpPr>
        <p:spPr>
          <a:xfrm>
            <a:off x="6312477" y="2245621"/>
            <a:ext cx="5013959" cy="4154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C094660-713E-47C2-B29E-739ABD464FFD}"/>
              </a:ext>
            </a:extLst>
          </p:cNvPr>
          <p:cNvSpPr txBox="1"/>
          <p:nvPr/>
        </p:nvSpPr>
        <p:spPr>
          <a:xfrm>
            <a:off x="0" y="2017161"/>
            <a:ext cx="243406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Image:  KOTOR Store Page on Steam</a:t>
            </a:r>
          </a:p>
        </p:txBody>
      </p:sp>
      <p:sp>
        <p:nvSpPr>
          <p:cNvPr id="10" name="Content Placeholder 2">
            <a:extLst>
              <a:ext uri="{FF2B5EF4-FFF2-40B4-BE49-F238E27FC236}">
                <a16:creationId xmlns:a16="http://schemas.microsoft.com/office/drawing/2014/main" id="{4F5BC59F-3E0A-4056-A485-413B423FC77F}"/>
              </a:ext>
            </a:extLst>
          </p:cNvPr>
          <p:cNvSpPr txBox="1">
            <a:spLocks/>
          </p:cNvSpPr>
          <p:nvPr/>
        </p:nvSpPr>
        <p:spPr>
          <a:xfrm>
            <a:off x="6380748" y="2237601"/>
            <a:ext cx="5013959" cy="4300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Why it’s fun:</a:t>
            </a:r>
          </a:p>
          <a:p>
            <a:pPr lvl="1"/>
            <a:r>
              <a:rPr lang="en-US" sz="1100" dirty="0"/>
              <a:t>Story and intricacy of story &amp; dialogue</a:t>
            </a:r>
          </a:p>
          <a:p>
            <a:pPr lvl="2"/>
            <a:r>
              <a:rPr lang="en-US" sz="800" dirty="0"/>
              <a:t>Gives you an emotional connection to the game and increases immersion</a:t>
            </a:r>
          </a:p>
          <a:p>
            <a:pPr lvl="1"/>
            <a:r>
              <a:rPr lang="en-US" sz="1100" dirty="0"/>
              <a:t>Combat</a:t>
            </a:r>
          </a:p>
          <a:p>
            <a:pPr lvl="2"/>
            <a:r>
              <a:rPr lang="en-US" sz="800" dirty="0"/>
              <a:t>The combat is fun because it is interspersed between other types of events, so you don’t get fatigued even though the combat is relatively simple.</a:t>
            </a:r>
          </a:p>
          <a:p>
            <a:pPr lvl="1"/>
            <a:r>
              <a:rPr lang="en-US" sz="1100" dirty="0"/>
              <a:t>Player Choice</a:t>
            </a:r>
          </a:p>
          <a:p>
            <a:pPr lvl="2"/>
            <a:r>
              <a:rPr lang="en-US" sz="800" dirty="0"/>
              <a:t>Adds a high level of immersion and make suspension of disbelief easy</a:t>
            </a:r>
          </a:p>
          <a:p>
            <a:pPr lvl="2"/>
            <a:r>
              <a:rPr lang="en-US" sz="800" dirty="0"/>
              <a:t>Adds to the feeling you are part of a world, a universe</a:t>
            </a:r>
          </a:p>
          <a:p>
            <a:pPr lvl="1"/>
            <a:r>
              <a:rPr lang="en-US" sz="1100" dirty="0"/>
              <a:t>Variety of Gameplay systems</a:t>
            </a:r>
          </a:p>
          <a:p>
            <a:pPr lvl="2"/>
            <a:r>
              <a:rPr lang="en-US" sz="800" dirty="0"/>
              <a:t>As mentioned for Combat, this makes sure you will never get bored from just doing one thing, as the systems are interleaved very well throughout the game.</a:t>
            </a:r>
          </a:p>
          <a:p>
            <a:pPr lvl="1"/>
            <a:r>
              <a:rPr lang="en-US" sz="1100" dirty="0"/>
              <a:t>Quest/Mission Variety and Depth</a:t>
            </a:r>
          </a:p>
          <a:p>
            <a:pPr lvl="2"/>
            <a:r>
              <a:rPr lang="en-US" sz="800" dirty="0"/>
              <a:t>For the same reason as above.  Prevents fatigue from doing the same thing over and over, and increases the immersivity of the world</a:t>
            </a:r>
          </a:p>
          <a:p>
            <a:pPr lvl="1"/>
            <a:r>
              <a:rPr lang="en-US" sz="1100" dirty="0"/>
              <a:t>Great characters with high character depth</a:t>
            </a:r>
          </a:p>
          <a:p>
            <a:pPr lvl="2"/>
            <a:r>
              <a:rPr lang="en-US" sz="800" dirty="0"/>
              <a:t>Makes it easy to relate to the characters to form an emotional connection</a:t>
            </a:r>
          </a:p>
          <a:p>
            <a:pPr lvl="2"/>
            <a:endParaRPr lang="en-US" sz="600" dirty="0"/>
          </a:p>
          <a:p>
            <a:pPr lvl="1"/>
            <a:endParaRPr lang="en-US" sz="1000" dirty="0"/>
          </a:p>
          <a:p>
            <a:pPr marL="457200" lvl="1" indent="0">
              <a:buFont typeface="Arial" panose="020B0604020202020204" pitchFamily="34" charset="0"/>
              <a:buNone/>
            </a:pPr>
            <a:endParaRPr lang="en-US" sz="1400" dirty="0"/>
          </a:p>
          <a:p>
            <a:pPr marL="457200" lvl="1" indent="0">
              <a:buFont typeface="Arial" panose="020B0604020202020204" pitchFamily="34" charset="0"/>
              <a:buNone/>
            </a:pPr>
            <a:endParaRPr lang="en-US" sz="1400" dirty="0"/>
          </a:p>
          <a:p>
            <a:pPr lvl="1"/>
            <a:endParaRPr lang="en-US" sz="1400" dirty="0"/>
          </a:p>
          <a:p>
            <a:pPr lvl="1"/>
            <a:endParaRPr lang="en-US" sz="1400" dirty="0"/>
          </a:p>
          <a:p>
            <a:pPr lvl="1"/>
            <a:endParaRPr lang="en-US" sz="1400" dirty="0"/>
          </a:p>
          <a:p>
            <a:pPr lvl="1"/>
            <a:endParaRPr lang="en-US" sz="1400" dirty="0"/>
          </a:p>
          <a:p>
            <a:pPr marL="457200" lvl="1" indent="0">
              <a:buFont typeface="Arial" panose="020B0604020202020204" pitchFamily="34" charset="0"/>
              <a:buNone/>
            </a:pPr>
            <a:endParaRPr lang="en-US" sz="1400" dirty="0"/>
          </a:p>
          <a:p>
            <a:pPr lvl="1"/>
            <a:endParaRPr lang="en-US" sz="1600" dirty="0"/>
          </a:p>
          <a:p>
            <a:endParaRPr lang="en-US" sz="1600" dirty="0"/>
          </a:p>
          <a:p>
            <a:endParaRPr lang="en-US" sz="1600" dirty="0"/>
          </a:p>
        </p:txBody>
      </p:sp>
    </p:spTree>
    <p:extLst>
      <p:ext uri="{BB962C8B-B14F-4D97-AF65-F5344CB8AC3E}">
        <p14:creationId xmlns:p14="http://schemas.microsoft.com/office/powerpoint/2010/main" val="286596793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CF3022-378C-4E03-8E9B-BD3F4F0A3C39}"/>
              </a:ext>
            </a:extLst>
          </p:cNvPr>
          <p:cNvSpPr>
            <a:spLocks noGrp="1"/>
          </p:cNvSpPr>
          <p:nvPr>
            <p:ph type="title"/>
          </p:nvPr>
        </p:nvSpPr>
        <p:spPr>
          <a:xfrm>
            <a:off x="5106502" y="348518"/>
            <a:ext cx="5155149" cy="1325563"/>
          </a:xfrm>
        </p:spPr>
        <p:txBody>
          <a:bodyPr>
            <a:normAutofit/>
          </a:bodyPr>
          <a:lstStyle/>
          <a:p>
            <a:pPr algn="ctr"/>
            <a:r>
              <a:rPr lang="en-US" sz="4800" b="1" dirty="0"/>
              <a:t>Game Review</a:t>
            </a:r>
          </a:p>
        </p:txBody>
      </p:sp>
      <p:sp>
        <p:nvSpPr>
          <p:cNvPr id="3" name="Content Placeholder 2">
            <a:extLst>
              <a:ext uri="{FF2B5EF4-FFF2-40B4-BE49-F238E27FC236}">
                <a16:creationId xmlns:a16="http://schemas.microsoft.com/office/drawing/2014/main" id="{58869131-7A10-4E50-93A3-8AAE641D4668}"/>
              </a:ext>
            </a:extLst>
          </p:cNvPr>
          <p:cNvSpPr>
            <a:spLocks noGrp="1"/>
          </p:cNvSpPr>
          <p:nvPr>
            <p:ph idx="1"/>
          </p:nvPr>
        </p:nvSpPr>
        <p:spPr>
          <a:xfrm>
            <a:off x="838201" y="2245621"/>
            <a:ext cx="5013959" cy="4300145"/>
          </a:xfrm>
        </p:spPr>
        <p:txBody>
          <a:bodyPr>
            <a:noAutofit/>
          </a:bodyPr>
          <a:lstStyle/>
          <a:p>
            <a:r>
              <a:rPr lang="en-US" sz="1600" dirty="0"/>
              <a:t>What’s not fun:</a:t>
            </a:r>
          </a:p>
          <a:p>
            <a:pPr lvl="1"/>
            <a:r>
              <a:rPr lang="en-US" sz="1000" dirty="0"/>
              <a:t>When the game first came out for Xbox, each time you traveled to a new system, you had to wait a while for the disc to load.  </a:t>
            </a:r>
          </a:p>
          <a:p>
            <a:pPr lvl="1"/>
            <a:r>
              <a:rPr lang="en-US" sz="1000" dirty="0"/>
              <a:t>No fast travel system</a:t>
            </a:r>
          </a:p>
          <a:p>
            <a:pPr lvl="1"/>
            <a:r>
              <a:rPr lang="en-US" sz="1000" dirty="0"/>
              <a:t>Few “grey” options – very polarized</a:t>
            </a:r>
          </a:p>
          <a:p>
            <a:pPr marL="457200" lvl="1" indent="0">
              <a:buNone/>
            </a:pPr>
            <a:endParaRPr lang="en-US" sz="1400" dirty="0"/>
          </a:p>
          <a:p>
            <a:pPr marL="457200" lvl="1" indent="0">
              <a:buNone/>
            </a:pPr>
            <a:endParaRPr lang="en-US" sz="1400" dirty="0"/>
          </a:p>
          <a:p>
            <a:pPr lvl="1"/>
            <a:endParaRPr lang="en-US" sz="1400" dirty="0"/>
          </a:p>
          <a:p>
            <a:pPr lvl="1"/>
            <a:endParaRPr lang="en-US" sz="1400" dirty="0"/>
          </a:p>
          <a:p>
            <a:pPr lvl="1"/>
            <a:endParaRPr lang="en-US" sz="1400" dirty="0"/>
          </a:p>
          <a:p>
            <a:pPr lvl="1"/>
            <a:endParaRPr lang="en-US" sz="1400" dirty="0"/>
          </a:p>
          <a:p>
            <a:pPr marL="457200" lvl="1" indent="0">
              <a:buNone/>
            </a:pPr>
            <a:endParaRPr lang="en-US" sz="1400" dirty="0"/>
          </a:p>
          <a:p>
            <a:pPr lvl="1"/>
            <a:endParaRPr lang="en-US" sz="1600" dirty="0"/>
          </a:p>
          <a:p>
            <a:endParaRPr lang="en-US" sz="1600" dirty="0"/>
          </a:p>
          <a:p>
            <a:endParaRPr lang="en-US" sz="1600" dirty="0"/>
          </a:p>
        </p:txBody>
      </p:sp>
      <p:pic>
        <p:nvPicPr>
          <p:cNvPr id="4" name="Picture 3">
            <a:extLst>
              <a:ext uri="{FF2B5EF4-FFF2-40B4-BE49-F238E27FC236}">
                <a16:creationId xmlns:a16="http://schemas.microsoft.com/office/drawing/2014/main" id="{1538CA12-FE84-4BEE-B29B-F71C063E4F9D}"/>
              </a:ext>
            </a:extLst>
          </p:cNvPr>
          <p:cNvPicPr>
            <a:picLocks noChangeAspect="1"/>
          </p:cNvPicPr>
          <p:nvPr/>
        </p:nvPicPr>
        <p:blipFill>
          <a:blip r:embed="rId3"/>
          <a:stretch>
            <a:fillRect/>
          </a:stretch>
        </p:blipFill>
        <p:spPr>
          <a:xfrm>
            <a:off x="0" y="-12637"/>
            <a:ext cx="4381500" cy="2047875"/>
          </a:xfrm>
          <a:prstGeom prst="rect">
            <a:avLst/>
          </a:prstGeom>
        </p:spPr>
      </p:pic>
      <p:sp>
        <p:nvSpPr>
          <p:cNvPr id="12" name="Content Placeholder 2">
            <a:extLst>
              <a:ext uri="{FF2B5EF4-FFF2-40B4-BE49-F238E27FC236}">
                <a16:creationId xmlns:a16="http://schemas.microsoft.com/office/drawing/2014/main" id="{4CC1F741-6600-4B11-818F-AEDE2A1F6394}"/>
              </a:ext>
            </a:extLst>
          </p:cNvPr>
          <p:cNvSpPr txBox="1">
            <a:spLocks/>
          </p:cNvSpPr>
          <p:nvPr/>
        </p:nvSpPr>
        <p:spPr>
          <a:xfrm>
            <a:off x="6312477" y="2245621"/>
            <a:ext cx="5013959" cy="4154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C094660-713E-47C2-B29E-739ABD464FFD}"/>
              </a:ext>
            </a:extLst>
          </p:cNvPr>
          <p:cNvSpPr txBox="1"/>
          <p:nvPr/>
        </p:nvSpPr>
        <p:spPr>
          <a:xfrm>
            <a:off x="0" y="2017161"/>
            <a:ext cx="243406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Image:  KOTOR Store Page on Steam</a:t>
            </a:r>
          </a:p>
        </p:txBody>
      </p:sp>
      <p:sp>
        <p:nvSpPr>
          <p:cNvPr id="10" name="Content Placeholder 2">
            <a:extLst>
              <a:ext uri="{FF2B5EF4-FFF2-40B4-BE49-F238E27FC236}">
                <a16:creationId xmlns:a16="http://schemas.microsoft.com/office/drawing/2014/main" id="{4F5BC59F-3E0A-4056-A485-413B423FC77F}"/>
              </a:ext>
            </a:extLst>
          </p:cNvPr>
          <p:cNvSpPr txBox="1">
            <a:spLocks/>
          </p:cNvSpPr>
          <p:nvPr/>
        </p:nvSpPr>
        <p:spPr>
          <a:xfrm>
            <a:off x="6380748" y="2237601"/>
            <a:ext cx="5013959" cy="4300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Why it’s not fun:</a:t>
            </a:r>
          </a:p>
          <a:p>
            <a:pPr lvl="1">
              <a:spcBef>
                <a:spcPts val="1000"/>
              </a:spcBef>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Disc wait &amp; no fast travel – this meant that if you forgot </a:t>
            </a:r>
            <a:r>
              <a:rPr lang="en-US" sz="1200" dirty="0">
                <a:solidFill>
                  <a:prstClr val="white"/>
                </a:solidFill>
                <a:latin typeface="Calibri" panose="020F0502020204030204"/>
              </a:rPr>
              <a:t>to do something on one of the world you had to wait for it to load (minimum 30 seconds) and then run ALL THE WAY back (depending on zone might take you as long as 10 minutes).  NOT FUN.</a:t>
            </a:r>
          </a:p>
          <a:p>
            <a:pPr lvl="1">
              <a:spcBef>
                <a:spcPts val="1000"/>
              </a:spcBef>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Having few </a:t>
            </a:r>
            <a:r>
              <a:rPr lang="en-US" sz="1200" dirty="0">
                <a:solidFill>
                  <a:prstClr val="white"/>
                </a:solidFill>
                <a:latin typeface="Calibri" panose="020F0502020204030204"/>
              </a:rPr>
              <a:t>“grey” options… choices where morality isn’t black or white… means that you are either playing the insane villain or the do-gooder knight stereotypes most of the time.</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44436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CF3022-378C-4E03-8E9B-BD3F4F0A3C39}"/>
              </a:ext>
            </a:extLst>
          </p:cNvPr>
          <p:cNvSpPr>
            <a:spLocks noGrp="1"/>
          </p:cNvSpPr>
          <p:nvPr>
            <p:ph type="title"/>
          </p:nvPr>
        </p:nvSpPr>
        <p:spPr>
          <a:xfrm>
            <a:off x="5106502" y="348518"/>
            <a:ext cx="5155149" cy="1325563"/>
          </a:xfrm>
        </p:spPr>
        <p:txBody>
          <a:bodyPr>
            <a:normAutofit fontScale="90000"/>
          </a:bodyPr>
          <a:lstStyle/>
          <a:p>
            <a:pPr algn="ctr"/>
            <a:r>
              <a:rPr lang="en-US" sz="4800" b="1" dirty="0"/>
              <a:t>Game Review and Summary</a:t>
            </a:r>
          </a:p>
        </p:txBody>
      </p:sp>
      <p:sp>
        <p:nvSpPr>
          <p:cNvPr id="3" name="Content Placeholder 2">
            <a:extLst>
              <a:ext uri="{FF2B5EF4-FFF2-40B4-BE49-F238E27FC236}">
                <a16:creationId xmlns:a16="http://schemas.microsoft.com/office/drawing/2014/main" id="{58869131-7A10-4E50-93A3-8AAE641D4668}"/>
              </a:ext>
            </a:extLst>
          </p:cNvPr>
          <p:cNvSpPr>
            <a:spLocks noGrp="1"/>
          </p:cNvSpPr>
          <p:nvPr>
            <p:ph idx="1"/>
          </p:nvPr>
        </p:nvSpPr>
        <p:spPr>
          <a:xfrm>
            <a:off x="838201" y="2245621"/>
            <a:ext cx="5013959" cy="4300145"/>
          </a:xfrm>
        </p:spPr>
        <p:txBody>
          <a:bodyPr>
            <a:noAutofit/>
          </a:bodyPr>
          <a:lstStyle/>
          <a:p>
            <a:r>
              <a:rPr lang="en-US" sz="1600" dirty="0"/>
              <a:t>How does it compare to other games in the same genre, why is it better or worse, what is the appropriate audience, are any design mistakes present?</a:t>
            </a:r>
          </a:p>
          <a:p>
            <a:pPr lvl="1"/>
            <a:r>
              <a:rPr lang="en-US" sz="1400" dirty="0"/>
              <a:t>At the time, it was simply incomparable, there wasn’t anything that was even close.</a:t>
            </a:r>
          </a:p>
          <a:p>
            <a:pPr lvl="1"/>
            <a:r>
              <a:rPr lang="en-US" sz="1400" dirty="0"/>
              <a:t>In present day:</a:t>
            </a:r>
          </a:p>
          <a:p>
            <a:pPr lvl="2"/>
            <a:r>
              <a:rPr lang="en-US" sz="1000" dirty="0"/>
              <a:t>It is still a holistically good and really fun game, even compared to games like Skyrim and the Witcher.</a:t>
            </a:r>
          </a:p>
          <a:p>
            <a:pPr lvl="2"/>
            <a:r>
              <a:rPr lang="en-US" sz="1000" dirty="0"/>
              <a:t>When compared to other </a:t>
            </a:r>
            <a:r>
              <a:rPr lang="en-US" sz="1000" dirty="0" err="1"/>
              <a:t>BioWare</a:t>
            </a:r>
            <a:r>
              <a:rPr lang="en-US" sz="1000" dirty="0"/>
              <a:t> games such as Mass Effect (except Andromeda obviously) I’d say the Mass Effect games edge it out</a:t>
            </a:r>
          </a:p>
          <a:p>
            <a:pPr lvl="2"/>
            <a:r>
              <a:rPr lang="en-US" sz="1000" dirty="0"/>
              <a:t>It is  slightly worse than similar games, simply because the aesthetic has changed and was subject to stronger limitations in play on the Xbox, and lacks improvements in UX/UI and game design that have become standard since its release.</a:t>
            </a:r>
          </a:p>
          <a:p>
            <a:pPr marL="457200" lvl="1" indent="0">
              <a:buNone/>
            </a:pPr>
            <a:endParaRPr lang="en-US" sz="600" dirty="0"/>
          </a:p>
          <a:p>
            <a:pPr lvl="1"/>
            <a:r>
              <a:rPr lang="en-US" sz="1400" dirty="0"/>
              <a:t>The appropriate audience for the game is anyone that loves a good story, and has an attention span for dialogue and round-based tactical combat, and puzzles.</a:t>
            </a:r>
          </a:p>
          <a:p>
            <a:pPr lvl="1"/>
            <a:r>
              <a:rPr lang="en-US" sz="1400" dirty="0"/>
              <a:t>The lack of fast travel and “grey” options were its biggest mistakes, in my opinion.  KOTOR2 remedied the latter.</a:t>
            </a:r>
          </a:p>
          <a:p>
            <a:pPr marL="457200" lvl="1" indent="0">
              <a:buNone/>
            </a:pPr>
            <a:endParaRPr lang="en-US" sz="1400" dirty="0"/>
          </a:p>
          <a:p>
            <a:pPr lvl="1"/>
            <a:endParaRPr lang="en-US" sz="1400" dirty="0"/>
          </a:p>
          <a:p>
            <a:pPr lvl="1"/>
            <a:endParaRPr lang="en-US" sz="1400" dirty="0"/>
          </a:p>
          <a:p>
            <a:pPr lvl="1"/>
            <a:endParaRPr lang="en-US" sz="1400" dirty="0"/>
          </a:p>
          <a:p>
            <a:pPr lvl="1"/>
            <a:endParaRPr lang="en-US" sz="1400" dirty="0"/>
          </a:p>
          <a:p>
            <a:pPr marL="457200" lvl="1" indent="0">
              <a:buNone/>
            </a:pPr>
            <a:endParaRPr lang="en-US" sz="1400" dirty="0"/>
          </a:p>
          <a:p>
            <a:pPr lvl="1"/>
            <a:endParaRPr lang="en-US" sz="1600" dirty="0"/>
          </a:p>
          <a:p>
            <a:endParaRPr lang="en-US" sz="1600" dirty="0"/>
          </a:p>
          <a:p>
            <a:endParaRPr lang="en-US" sz="1600" dirty="0"/>
          </a:p>
        </p:txBody>
      </p:sp>
      <p:pic>
        <p:nvPicPr>
          <p:cNvPr id="4" name="Picture 3">
            <a:extLst>
              <a:ext uri="{FF2B5EF4-FFF2-40B4-BE49-F238E27FC236}">
                <a16:creationId xmlns:a16="http://schemas.microsoft.com/office/drawing/2014/main" id="{1538CA12-FE84-4BEE-B29B-F71C063E4F9D}"/>
              </a:ext>
            </a:extLst>
          </p:cNvPr>
          <p:cNvPicPr>
            <a:picLocks noChangeAspect="1"/>
          </p:cNvPicPr>
          <p:nvPr/>
        </p:nvPicPr>
        <p:blipFill>
          <a:blip r:embed="rId3"/>
          <a:stretch>
            <a:fillRect/>
          </a:stretch>
        </p:blipFill>
        <p:spPr>
          <a:xfrm>
            <a:off x="0" y="-12637"/>
            <a:ext cx="4381500" cy="2047875"/>
          </a:xfrm>
          <a:prstGeom prst="rect">
            <a:avLst/>
          </a:prstGeom>
        </p:spPr>
      </p:pic>
      <p:sp>
        <p:nvSpPr>
          <p:cNvPr id="12" name="Content Placeholder 2">
            <a:extLst>
              <a:ext uri="{FF2B5EF4-FFF2-40B4-BE49-F238E27FC236}">
                <a16:creationId xmlns:a16="http://schemas.microsoft.com/office/drawing/2014/main" id="{4CC1F741-6600-4B11-818F-AEDE2A1F6394}"/>
              </a:ext>
            </a:extLst>
          </p:cNvPr>
          <p:cNvSpPr txBox="1">
            <a:spLocks/>
          </p:cNvSpPr>
          <p:nvPr/>
        </p:nvSpPr>
        <p:spPr>
          <a:xfrm>
            <a:off x="6312477" y="2245621"/>
            <a:ext cx="5013959" cy="4154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C094660-713E-47C2-B29E-739ABD464FFD}"/>
              </a:ext>
            </a:extLst>
          </p:cNvPr>
          <p:cNvSpPr txBox="1"/>
          <p:nvPr/>
        </p:nvSpPr>
        <p:spPr>
          <a:xfrm>
            <a:off x="0" y="2017161"/>
            <a:ext cx="243406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Image:  KOTOR Store Page on Steam</a:t>
            </a:r>
          </a:p>
        </p:txBody>
      </p:sp>
      <p:sp>
        <p:nvSpPr>
          <p:cNvPr id="10" name="Content Placeholder 2">
            <a:extLst>
              <a:ext uri="{FF2B5EF4-FFF2-40B4-BE49-F238E27FC236}">
                <a16:creationId xmlns:a16="http://schemas.microsoft.com/office/drawing/2014/main" id="{4F5BC59F-3E0A-4056-A485-413B423FC77F}"/>
              </a:ext>
            </a:extLst>
          </p:cNvPr>
          <p:cNvSpPr txBox="1">
            <a:spLocks/>
          </p:cNvSpPr>
          <p:nvPr/>
        </p:nvSpPr>
        <p:spPr>
          <a:xfrm>
            <a:off x="6380748" y="2237601"/>
            <a:ext cx="5013959" cy="4300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Strengths</a:t>
            </a:r>
          </a:p>
          <a:p>
            <a:pPr lvl="1">
              <a:spcBef>
                <a:spcPts val="1000"/>
              </a:spcBef>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Intricate story</a:t>
            </a:r>
          </a:p>
          <a:p>
            <a:pPr lvl="1">
              <a:spcBef>
                <a:spcPts val="1000"/>
              </a:spcBef>
            </a:pPr>
            <a:r>
              <a:rPr lang="en-US" sz="1400" dirty="0">
                <a:solidFill>
                  <a:prstClr val="white"/>
                </a:solidFill>
                <a:latin typeface="Calibri" panose="020F0502020204030204"/>
              </a:rPr>
              <a:t>Variety of gameplay</a:t>
            </a:r>
          </a:p>
          <a:p>
            <a:pPr lvl="1">
              <a:spcBef>
                <a:spcPts val="1000"/>
              </a:spcBef>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Star Wars!</a:t>
            </a:r>
          </a:p>
          <a:p>
            <a:pPr lvl="1">
              <a:spcBef>
                <a:spcPts val="1000"/>
              </a:spcBef>
            </a:pPr>
            <a:r>
              <a:rPr lang="en-US" sz="1400" dirty="0">
                <a:solidFill>
                  <a:prstClr val="white"/>
                </a:solidFill>
                <a:latin typeface="Calibri" panose="020F0502020204030204"/>
              </a:rPr>
              <a:t>Player choice affects outcomes</a:t>
            </a:r>
          </a:p>
          <a:p>
            <a:pPr lvl="1">
              <a:spcBef>
                <a:spcPts val="1000"/>
              </a:spcBef>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High</a:t>
            </a:r>
            <a:r>
              <a:rPr lang="en-US" sz="1400" dirty="0">
                <a:solidFill>
                  <a:prstClr val="white"/>
                </a:solidFill>
                <a:latin typeface="Calibri" panose="020F0502020204030204"/>
              </a:rPr>
              <a:t> level of immersion</a:t>
            </a:r>
          </a:p>
          <a:p>
            <a:pPr lvl="1">
              <a:spcBef>
                <a:spcPts val="1000"/>
              </a:spcBef>
            </a:pPr>
            <a:r>
              <a:rPr lang="en-US" sz="1400" dirty="0">
                <a:solidFill>
                  <a:prstClr val="white"/>
                </a:solidFill>
                <a:latin typeface="Calibri" panose="020F0502020204030204"/>
              </a:rPr>
              <a:t>Relatable characters</a:t>
            </a:r>
          </a:p>
          <a:p>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Weaknesses</a:t>
            </a:r>
          </a:p>
          <a:p>
            <a:pPr lvl="1"/>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No fast travel</a:t>
            </a:r>
          </a:p>
          <a:p>
            <a:pPr lvl="1"/>
            <a:r>
              <a:rPr lang="en-US" sz="1400" dirty="0">
                <a:solidFill>
                  <a:prstClr val="white"/>
                </a:solidFill>
                <a:latin typeface="Calibri" panose="020F0502020204030204"/>
              </a:rPr>
              <a:t>No grey choices</a:t>
            </a:r>
          </a:p>
          <a:p>
            <a:pPr lvl="1"/>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Requires mods on PC to increase menu size &amp; fix some bugs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292A207-AC3B-4A59-9452-E9B24A8426F4}"/>
              </a:ext>
            </a:extLst>
          </p:cNvPr>
          <p:cNvSpPr/>
          <p:nvPr/>
        </p:nvSpPr>
        <p:spPr>
          <a:xfrm>
            <a:off x="3048000" y="3188935"/>
            <a:ext cx="6096000" cy="480131"/>
          </a:xfrm>
          <a:prstGeom prst="rect">
            <a:avLst/>
          </a:prstGeom>
        </p:spPr>
        <p:txBody>
          <a:bodyPr>
            <a:spAutoFit/>
          </a:bodyPr>
          <a:lstStyle/>
          <a:p>
            <a:pPr marL="685800" lvl="1" indent="-228600" defTabSz="914400">
              <a:lnSpc>
                <a:spcPct val="90000"/>
              </a:lnSpc>
              <a:spcBef>
                <a:spcPts val="500"/>
              </a:spcBef>
              <a:buFont typeface="Arial" panose="020B0604020202020204" pitchFamily="34" charset="0"/>
              <a:buChar char="•"/>
            </a:pPr>
            <a:r>
              <a:rPr lang="en-US" sz="1400" dirty="0">
                <a:solidFill>
                  <a:prstClr val="white"/>
                </a:solidFill>
              </a:rPr>
              <a:t>At the time, it was simply incomparable, there wasn’t anything that was even close.</a:t>
            </a:r>
          </a:p>
        </p:txBody>
      </p:sp>
    </p:spTree>
    <p:extLst>
      <p:ext uri="{BB962C8B-B14F-4D97-AF65-F5344CB8AC3E}">
        <p14:creationId xmlns:p14="http://schemas.microsoft.com/office/powerpoint/2010/main" val="404029285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CF3022-378C-4E03-8E9B-BD3F4F0A3C39}"/>
              </a:ext>
            </a:extLst>
          </p:cNvPr>
          <p:cNvSpPr>
            <a:spLocks noGrp="1"/>
          </p:cNvSpPr>
          <p:nvPr>
            <p:ph type="title"/>
          </p:nvPr>
        </p:nvSpPr>
        <p:spPr>
          <a:xfrm>
            <a:off x="5106502" y="348518"/>
            <a:ext cx="5155149" cy="1325563"/>
          </a:xfrm>
        </p:spPr>
        <p:txBody>
          <a:bodyPr>
            <a:normAutofit fontScale="90000"/>
          </a:bodyPr>
          <a:lstStyle/>
          <a:p>
            <a:pPr algn="ctr"/>
            <a:r>
              <a:rPr lang="en-US" sz="4800" b="1" dirty="0"/>
              <a:t>Game Review and Summary</a:t>
            </a:r>
          </a:p>
        </p:txBody>
      </p:sp>
      <p:sp>
        <p:nvSpPr>
          <p:cNvPr id="3" name="Content Placeholder 2">
            <a:extLst>
              <a:ext uri="{FF2B5EF4-FFF2-40B4-BE49-F238E27FC236}">
                <a16:creationId xmlns:a16="http://schemas.microsoft.com/office/drawing/2014/main" id="{58869131-7A10-4E50-93A3-8AAE641D4668}"/>
              </a:ext>
            </a:extLst>
          </p:cNvPr>
          <p:cNvSpPr>
            <a:spLocks noGrp="1"/>
          </p:cNvSpPr>
          <p:nvPr>
            <p:ph idx="1"/>
          </p:nvPr>
        </p:nvSpPr>
        <p:spPr>
          <a:xfrm>
            <a:off x="838201" y="2245621"/>
            <a:ext cx="5013959" cy="4300145"/>
          </a:xfrm>
        </p:spPr>
        <p:txBody>
          <a:bodyPr>
            <a:noAutofit/>
          </a:bodyPr>
          <a:lstStyle/>
          <a:p>
            <a:r>
              <a:rPr lang="en-US" sz="1600" dirty="0"/>
              <a:t>Worth purchasing?</a:t>
            </a:r>
          </a:p>
          <a:p>
            <a:pPr lvl="1"/>
            <a:r>
              <a:rPr lang="en-US" sz="1200" dirty="0"/>
              <a:t>Absolutely.  $10 on Steam, Android, iOS</a:t>
            </a:r>
          </a:p>
          <a:p>
            <a:pPr lvl="1"/>
            <a:r>
              <a:rPr lang="en-US" sz="1200" dirty="0"/>
              <a:t>Maybe a bit easier to stomach on mobile, feels a bit graphically weak for a PC game</a:t>
            </a:r>
          </a:p>
          <a:p>
            <a:r>
              <a:rPr lang="en-US" sz="1600" dirty="0"/>
              <a:t>How could it be improved?</a:t>
            </a:r>
          </a:p>
          <a:p>
            <a:pPr lvl="1"/>
            <a:r>
              <a:rPr lang="en-US" sz="1200" dirty="0"/>
              <a:t>Fast Travel</a:t>
            </a:r>
          </a:p>
          <a:p>
            <a:pPr lvl="1"/>
            <a:r>
              <a:rPr lang="en-US" sz="1200"/>
              <a:t>Grey choices</a:t>
            </a:r>
            <a:endParaRPr lang="en-US" sz="1200" dirty="0"/>
          </a:p>
        </p:txBody>
      </p:sp>
      <p:pic>
        <p:nvPicPr>
          <p:cNvPr id="4" name="Picture 3">
            <a:extLst>
              <a:ext uri="{FF2B5EF4-FFF2-40B4-BE49-F238E27FC236}">
                <a16:creationId xmlns:a16="http://schemas.microsoft.com/office/drawing/2014/main" id="{1538CA12-FE84-4BEE-B29B-F71C063E4F9D}"/>
              </a:ext>
            </a:extLst>
          </p:cNvPr>
          <p:cNvPicPr>
            <a:picLocks noChangeAspect="1"/>
          </p:cNvPicPr>
          <p:nvPr/>
        </p:nvPicPr>
        <p:blipFill>
          <a:blip r:embed="rId3"/>
          <a:stretch>
            <a:fillRect/>
          </a:stretch>
        </p:blipFill>
        <p:spPr>
          <a:xfrm>
            <a:off x="0" y="-12637"/>
            <a:ext cx="4381500" cy="2047875"/>
          </a:xfrm>
          <a:prstGeom prst="rect">
            <a:avLst/>
          </a:prstGeom>
        </p:spPr>
      </p:pic>
      <p:sp>
        <p:nvSpPr>
          <p:cNvPr id="12" name="Content Placeholder 2">
            <a:extLst>
              <a:ext uri="{FF2B5EF4-FFF2-40B4-BE49-F238E27FC236}">
                <a16:creationId xmlns:a16="http://schemas.microsoft.com/office/drawing/2014/main" id="{4CC1F741-6600-4B11-818F-AEDE2A1F6394}"/>
              </a:ext>
            </a:extLst>
          </p:cNvPr>
          <p:cNvSpPr txBox="1">
            <a:spLocks/>
          </p:cNvSpPr>
          <p:nvPr/>
        </p:nvSpPr>
        <p:spPr>
          <a:xfrm>
            <a:off x="6312477" y="2245621"/>
            <a:ext cx="5013959" cy="4154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C094660-713E-47C2-B29E-739ABD464FFD}"/>
              </a:ext>
            </a:extLst>
          </p:cNvPr>
          <p:cNvSpPr txBox="1"/>
          <p:nvPr/>
        </p:nvSpPr>
        <p:spPr>
          <a:xfrm>
            <a:off x="0" y="2017161"/>
            <a:ext cx="243406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Image:  KOTOR Store Page on Steam</a:t>
            </a:r>
          </a:p>
        </p:txBody>
      </p:sp>
      <p:sp>
        <p:nvSpPr>
          <p:cNvPr id="10" name="Content Placeholder 2">
            <a:extLst>
              <a:ext uri="{FF2B5EF4-FFF2-40B4-BE49-F238E27FC236}">
                <a16:creationId xmlns:a16="http://schemas.microsoft.com/office/drawing/2014/main" id="{4F5BC59F-3E0A-4056-A485-413B423FC77F}"/>
              </a:ext>
            </a:extLst>
          </p:cNvPr>
          <p:cNvSpPr txBox="1">
            <a:spLocks/>
          </p:cNvSpPr>
          <p:nvPr/>
        </p:nvSpPr>
        <p:spPr>
          <a:xfrm>
            <a:off x="6380748" y="2237601"/>
            <a:ext cx="5013959" cy="4300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19681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BCF3022-378C-4E03-8E9B-BD3F4F0A3C39}"/>
              </a:ext>
            </a:extLst>
          </p:cNvPr>
          <p:cNvSpPr>
            <a:spLocks noGrp="1"/>
          </p:cNvSpPr>
          <p:nvPr>
            <p:ph type="title"/>
          </p:nvPr>
        </p:nvSpPr>
        <p:spPr>
          <a:xfrm>
            <a:off x="5106502" y="348518"/>
            <a:ext cx="5155149" cy="1325563"/>
          </a:xfrm>
        </p:spPr>
        <p:txBody>
          <a:bodyPr>
            <a:normAutofit/>
          </a:bodyPr>
          <a:lstStyle/>
          <a:p>
            <a:pPr algn="ctr"/>
            <a:r>
              <a:rPr lang="en-US" sz="4800" b="1" dirty="0"/>
              <a:t>Basic Information</a:t>
            </a:r>
          </a:p>
        </p:txBody>
      </p:sp>
      <p:sp>
        <p:nvSpPr>
          <p:cNvPr id="3" name="Content Placeholder 2">
            <a:extLst>
              <a:ext uri="{FF2B5EF4-FFF2-40B4-BE49-F238E27FC236}">
                <a16:creationId xmlns:a16="http://schemas.microsoft.com/office/drawing/2014/main" id="{58869131-7A10-4E50-93A3-8AAE641D4668}"/>
              </a:ext>
            </a:extLst>
          </p:cNvPr>
          <p:cNvSpPr>
            <a:spLocks noGrp="1"/>
          </p:cNvSpPr>
          <p:nvPr>
            <p:ph idx="1"/>
          </p:nvPr>
        </p:nvSpPr>
        <p:spPr>
          <a:xfrm>
            <a:off x="838201" y="2245621"/>
            <a:ext cx="5013959" cy="4154361"/>
          </a:xfrm>
        </p:spPr>
        <p:txBody>
          <a:bodyPr>
            <a:normAutofit lnSpcReduction="10000"/>
          </a:bodyPr>
          <a:lstStyle/>
          <a:p>
            <a:r>
              <a:rPr lang="en-US" sz="2000" dirty="0"/>
              <a:t>Company:  </a:t>
            </a:r>
            <a:r>
              <a:rPr lang="en-US" sz="2000" dirty="0" err="1"/>
              <a:t>BioWare</a:t>
            </a:r>
            <a:r>
              <a:rPr lang="en-US" sz="2000" dirty="0"/>
              <a:t> Edmonton</a:t>
            </a:r>
          </a:p>
          <a:p>
            <a:r>
              <a:rPr lang="en-US" sz="2000" dirty="0"/>
              <a:t>Writer:  Drew </a:t>
            </a:r>
            <a:r>
              <a:rPr lang="en-US" sz="2000" dirty="0" err="1"/>
              <a:t>Karpyshyn</a:t>
            </a:r>
            <a:endParaRPr lang="en-US" sz="2000" dirty="0"/>
          </a:p>
          <a:p>
            <a:r>
              <a:rPr lang="en-US" sz="2000" dirty="0"/>
              <a:t>Type of game:  Role-playing</a:t>
            </a:r>
          </a:p>
          <a:p>
            <a:r>
              <a:rPr lang="en-US" sz="2000" dirty="0"/>
              <a:t>Price at Debut:  $49.99</a:t>
            </a:r>
          </a:p>
          <a:p>
            <a:r>
              <a:rPr lang="en-US" sz="2000" dirty="0"/>
              <a:t>PC / Xbox / Android / iOS</a:t>
            </a:r>
          </a:p>
          <a:p>
            <a:r>
              <a:rPr lang="en-US" sz="2000" dirty="0"/>
              <a:t>Minimum HW </a:t>
            </a:r>
            <a:r>
              <a:rPr lang="en-US" sz="2000" dirty="0" err="1"/>
              <a:t>Reqs</a:t>
            </a:r>
            <a:r>
              <a:rPr lang="en-US" sz="2000" dirty="0"/>
              <a:t> (PC):</a:t>
            </a:r>
          </a:p>
          <a:p>
            <a:pPr lvl="1"/>
            <a:r>
              <a:rPr lang="en-US" sz="1600" dirty="0"/>
              <a:t>CPU:  Pentium III or Athlon, 1 GHz</a:t>
            </a:r>
          </a:p>
          <a:p>
            <a:pPr lvl="1"/>
            <a:r>
              <a:rPr lang="en-US" sz="1600" dirty="0"/>
              <a:t>RAM:  256 MB</a:t>
            </a:r>
          </a:p>
          <a:p>
            <a:pPr lvl="1"/>
            <a:r>
              <a:rPr lang="en-US" sz="1600" dirty="0"/>
              <a:t>OS:  Windows 98SE/ME/2000/XP</a:t>
            </a:r>
          </a:p>
          <a:p>
            <a:pPr lvl="1"/>
            <a:r>
              <a:rPr lang="en-US" sz="1600" dirty="0"/>
              <a:t>Video Card:  32 MB OpenGL 1.4 AGP w/ HW T&amp;L</a:t>
            </a:r>
          </a:p>
          <a:p>
            <a:pPr lvl="1"/>
            <a:r>
              <a:rPr lang="en-US" sz="1600" dirty="0"/>
              <a:t>DirectX 9.0b</a:t>
            </a:r>
          </a:p>
          <a:p>
            <a:pPr lvl="1"/>
            <a:r>
              <a:rPr lang="en-US" sz="1600" dirty="0"/>
              <a:t>Sound Card</a:t>
            </a:r>
          </a:p>
          <a:p>
            <a:pPr lvl="1"/>
            <a:r>
              <a:rPr lang="en-US" sz="1600" dirty="0"/>
              <a:t>4X CD/DVD-ROM</a:t>
            </a:r>
          </a:p>
          <a:p>
            <a:pPr lvl="1"/>
            <a:endParaRPr lang="en-US" sz="1600" dirty="0"/>
          </a:p>
          <a:p>
            <a:endParaRPr lang="en-US" sz="2000" dirty="0"/>
          </a:p>
          <a:p>
            <a:endParaRPr lang="en-US" sz="2000" dirty="0"/>
          </a:p>
          <a:p>
            <a:endParaRPr lang="en-US" sz="2000" dirty="0"/>
          </a:p>
        </p:txBody>
      </p:sp>
      <p:pic>
        <p:nvPicPr>
          <p:cNvPr id="4" name="Picture 3">
            <a:extLst>
              <a:ext uri="{FF2B5EF4-FFF2-40B4-BE49-F238E27FC236}">
                <a16:creationId xmlns:a16="http://schemas.microsoft.com/office/drawing/2014/main" id="{1538CA12-FE84-4BEE-B29B-F71C063E4F9D}"/>
              </a:ext>
            </a:extLst>
          </p:cNvPr>
          <p:cNvPicPr>
            <a:picLocks noChangeAspect="1"/>
          </p:cNvPicPr>
          <p:nvPr/>
        </p:nvPicPr>
        <p:blipFill>
          <a:blip r:embed="rId3"/>
          <a:stretch>
            <a:fillRect/>
          </a:stretch>
        </p:blipFill>
        <p:spPr>
          <a:xfrm>
            <a:off x="0" y="-12637"/>
            <a:ext cx="4381500" cy="2047875"/>
          </a:xfrm>
          <a:prstGeom prst="rect">
            <a:avLst/>
          </a:prstGeom>
        </p:spPr>
      </p:pic>
      <p:sp>
        <p:nvSpPr>
          <p:cNvPr id="12" name="Content Placeholder 2">
            <a:extLst>
              <a:ext uri="{FF2B5EF4-FFF2-40B4-BE49-F238E27FC236}">
                <a16:creationId xmlns:a16="http://schemas.microsoft.com/office/drawing/2014/main" id="{4CC1F741-6600-4B11-818F-AEDE2A1F6394}"/>
              </a:ext>
            </a:extLst>
          </p:cNvPr>
          <p:cNvSpPr txBox="1">
            <a:spLocks/>
          </p:cNvSpPr>
          <p:nvPr/>
        </p:nvSpPr>
        <p:spPr>
          <a:xfrm>
            <a:off x="6312477" y="2245621"/>
            <a:ext cx="5013959" cy="4154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Minimum Android </a:t>
            </a:r>
            <a:r>
              <a:rPr lang="en-US" sz="1600" dirty="0" err="1"/>
              <a:t>Reqs</a:t>
            </a:r>
            <a:r>
              <a:rPr lang="en-US" sz="1600" dirty="0"/>
              <a:t>:</a:t>
            </a:r>
          </a:p>
          <a:p>
            <a:pPr lvl="1"/>
            <a:r>
              <a:rPr lang="en-US" sz="1200" dirty="0"/>
              <a:t>OS:  Android 4.1+</a:t>
            </a:r>
          </a:p>
          <a:p>
            <a:r>
              <a:rPr lang="en-US" sz="1600" dirty="0"/>
              <a:t>Minimum iOS </a:t>
            </a:r>
            <a:r>
              <a:rPr lang="en-US" sz="1600" dirty="0" err="1"/>
              <a:t>Reqs</a:t>
            </a:r>
            <a:r>
              <a:rPr lang="en-US" sz="1600" dirty="0"/>
              <a:t>:</a:t>
            </a:r>
          </a:p>
          <a:p>
            <a:pPr lvl="1"/>
            <a:r>
              <a:rPr lang="en-US" sz="1200" dirty="0"/>
              <a:t>OS:  iOS 6.0+</a:t>
            </a:r>
          </a:p>
          <a:p>
            <a:pPr lvl="1"/>
            <a:r>
              <a:rPr lang="en-US" sz="1200" dirty="0"/>
              <a:t>Device iPhone / iPad / iPod Touch</a:t>
            </a:r>
          </a:p>
          <a:p>
            <a:r>
              <a:rPr lang="en-US" sz="1600" dirty="0"/>
              <a:t>Recommended HW </a:t>
            </a:r>
            <a:r>
              <a:rPr lang="en-US" sz="1600" dirty="0" err="1"/>
              <a:t>Reqs</a:t>
            </a:r>
            <a:r>
              <a:rPr lang="en-US" sz="1600" dirty="0"/>
              <a:t> (PC):</a:t>
            </a:r>
          </a:p>
          <a:p>
            <a:pPr lvl="1"/>
            <a:r>
              <a:rPr lang="en-US" sz="1600" dirty="0"/>
              <a:t>CPU:  Pentium III or Athlon, 1.6 GHz</a:t>
            </a:r>
          </a:p>
          <a:p>
            <a:pPr lvl="1"/>
            <a:r>
              <a:rPr lang="en-US" sz="1600" dirty="0"/>
              <a:t>RAM:  512 MB</a:t>
            </a:r>
          </a:p>
          <a:p>
            <a:pPr lvl="1"/>
            <a:r>
              <a:rPr lang="en-US" sz="1600" dirty="0"/>
              <a:t>OS:  Windows 2000/XP</a:t>
            </a:r>
          </a:p>
          <a:p>
            <a:pPr lvl="1"/>
            <a:r>
              <a:rPr lang="en-US" sz="1600" dirty="0"/>
              <a:t>64 MB OpenGL 1.4 AGP w/ HW T&amp;L (GeForce4 </a:t>
            </a:r>
            <a:r>
              <a:rPr lang="en-US" sz="1600" dirty="0" err="1"/>
              <a:t>Ti</a:t>
            </a:r>
            <a:r>
              <a:rPr lang="en-US" sz="1600" dirty="0"/>
              <a:t>+ / Radeon 9200+)</a:t>
            </a:r>
          </a:p>
          <a:p>
            <a:pPr lvl="1"/>
            <a:r>
              <a:rPr lang="en-US" sz="1600" dirty="0"/>
              <a:t>DirectX 9.0b</a:t>
            </a:r>
          </a:p>
          <a:p>
            <a:pPr lvl="1"/>
            <a:r>
              <a:rPr lang="en-US" sz="1600" dirty="0"/>
              <a:t>Sound Card</a:t>
            </a:r>
          </a:p>
          <a:p>
            <a:pPr lvl="1"/>
            <a:r>
              <a:rPr lang="en-US" sz="1600" dirty="0"/>
              <a:t>16X CD/DVD-ROM</a:t>
            </a:r>
          </a:p>
          <a:p>
            <a:endParaRPr lang="en-US" sz="2000" dirty="0"/>
          </a:p>
          <a:p>
            <a:pPr lvl="1"/>
            <a:endParaRPr lang="en-US" sz="1600" dirty="0"/>
          </a:p>
          <a:p>
            <a:endParaRPr lang="en-US" sz="1600" dirty="0"/>
          </a:p>
          <a:p>
            <a:endParaRPr lang="en-US" sz="1600" dirty="0"/>
          </a:p>
          <a:p>
            <a:endParaRPr lang="en-US" sz="1600" dirty="0"/>
          </a:p>
        </p:txBody>
      </p:sp>
      <p:sp>
        <p:nvSpPr>
          <p:cNvPr id="7" name="TextBox 6">
            <a:extLst>
              <a:ext uri="{FF2B5EF4-FFF2-40B4-BE49-F238E27FC236}">
                <a16:creationId xmlns:a16="http://schemas.microsoft.com/office/drawing/2014/main" id="{32363692-05DD-422D-A2D2-EDEC4E122AA9}"/>
              </a:ext>
            </a:extLst>
          </p:cNvPr>
          <p:cNvSpPr txBox="1"/>
          <p:nvPr/>
        </p:nvSpPr>
        <p:spPr>
          <a:xfrm>
            <a:off x="0" y="2017161"/>
            <a:ext cx="2434064" cy="276999"/>
          </a:xfrm>
          <a:prstGeom prst="rect">
            <a:avLst/>
          </a:prstGeom>
          <a:noFill/>
        </p:spPr>
        <p:txBody>
          <a:bodyPr wrap="none" rtlCol="0">
            <a:spAutoFit/>
          </a:bodyPr>
          <a:lstStyle/>
          <a:p>
            <a:r>
              <a:rPr lang="en-US" sz="1200" dirty="0"/>
              <a:t>Image:  KOTOR Store Page on Steam</a:t>
            </a:r>
          </a:p>
        </p:txBody>
      </p:sp>
    </p:spTree>
    <p:extLst>
      <p:ext uri="{BB962C8B-B14F-4D97-AF65-F5344CB8AC3E}">
        <p14:creationId xmlns:p14="http://schemas.microsoft.com/office/powerpoint/2010/main" val="12387740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CF3022-378C-4E03-8E9B-BD3F4F0A3C39}"/>
              </a:ext>
            </a:extLst>
          </p:cNvPr>
          <p:cNvSpPr>
            <a:spLocks noGrp="1"/>
          </p:cNvSpPr>
          <p:nvPr>
            <p:ph type="title"/>
          </p:nvPr>
        </p:nvSpPr>
        <p:spPr>
          <a:xfrm>
            <a:off x="5106502" y="348518"/>
            <a:ext cx="5155149" cy="1325563"/>
          </a:xfrm>
        </p:spPr>
        <p:txBody>
          <a:bodyPr>
            <a:normAutofit/>
          </a:bodyPr>
          <a:lstStyle/>
          <a:p>
            <a:pPr algn="ctr"/>
            <a:r>
              <a:rPr lang="en-US" sz="4800" b="1" dirty="0"/>
              <a:t>Game Summary</a:t>
            </a:r>
          </a:p>
        </p:txBody>
      </p:sp>
      <p:sp>
        <p:nvSpPr>
          <p:cNvPr id="3" name="Content Placeholder 2">
            <a:extLst>
              <a:ext uri="{FF2B5EF4-FFF2-40B4-BE49-F238E27FC236}">
                <a16:creationId xmlns:a16="http://schemas.microsoft.com/office/drawing/2014/main" id="{58869131-7A10-4E50-93A3-8AAE641D4668}"/>
              </a:ext>
            </a:extLst>
          </p:cNvPr>
          <p:cNvSpPr>
            <a:spLocks noGrp="1"/>
          </p:cNvSpPr>
          <p:nvPr>
            <p:ph idx="1"/>
          </p:nvPr>
        </p:nvSpPr>
        <p:spPr>
          <a:xfrm>
            <a:off x="838201" y="2245621"/>
            <a:ext cx="5013959" cy="4300145"/>
          </a:xfrm>
        </p:spPr>
        <p:txBody>
          <a:bodyPr>
            <a:noAutofit/>
          </a:bodyPr>
          <a:lstStyle/>
          <a:p>
            <a:r>
              <a:rPr lang="en-US" sz="1600" dirty="0"/>
              <a:t>3d RPG with </a:t>
            </a:r>
            <a:r>
              <a:rPr lang="en-US" sz="1600" dirty="0" err="1"/>
              <a:t>realtime</a:t>
            </a:r>
            <a:r>
              <a:rPr lang="en-US" sz="1600" dirty="0"/>
              <a:t> exploration and </a:t>
            </a:r>
            <a:r>
              <a:rPr lang="en-US" sz="1600" dirty="0" err="1"/>
              <a:t>pausable</a:t>
            </a:r>
            <a:r>
              <a:rPr lang="en-US" sz="1600" dirty="0"/>
              <a:t>, tactical combat.</a:t>
            </a:r>
          </a:p>
          <a:p>
            <a:r>
              <a:rPr lang="en-US" sz="1600" dirty="0"/>
              <a:t>Heavily story-based</a:t>
            </a:r>
          </a:p>
          <a:p>
            <a:r>
              <a:rPr lang="en-US" sz="1600" dirty="0"/>
              <a:t>Star Wars!!!!!!!!!!!!!!!!!!!!!!!11eleven</a:t>
            </a:r>
          </a:p>
          <a:p>
            <a:r>
              <a:rPr lang="en-US" sz="1600" dirty="0"/>
              <a:t>Pre</a:t>
            </a:r>
            <a:r>
              <a:rPr lang="en-US" sz="1600" baseline="-25000" dirty="0"/>
              <a:t>1</a:t>
            </a:r>
            <a:r>
              <a:rPr lang="en-US" sz="1600" dirty="0"/>
              <a:t> + Pre</a:t>
            </a:r>
            <a:r>
              <a:rPr lang="en-US" sz="1600" baseline="-25000" dirty="0"/>
              <a:t>2</a:t>
            </a:r>
            <a:r>
              <a:rPr lang="en-US" sz="1600" dirty="0"/>
              <a:t> + Pre</a:t>
            </a:r>
            <a:r>
              <a:rPr lang="en-US" sz="1600" baseline="-25000" dirty="0"/>
              <a:t>3</a:t>
            </a:r>
            <a:r>
              <a:rPr lang="en-US" sz="1600" dirty="0"/>
              <a:t> + …. + </a:t>
            </a:r>
            <a:r>
              <a:rPr lang="en-US" sz="1600" dirty="0" err="1"/>
              <a:t>Pre</a:t>
            </a:r>
            <a:r>
              <a:rPr lang="en-US" sz="1600" baseline="-25000" dirty="0" err="1"/>
              <a:t>n</a:t>
            </a:r>
            <a:r>
              <a:rPr lang="en-US" sz="1600" dirty="0"/>
              <a:t> </a:t>
            </a:r>
            <a:r>
              <a:rPr lang="en-US" sz="1600" dirty="0" err="1"/>
              <a:t>quel</a:t>
            </a:r>
            <a:r>
              <a:rPr lang="en-US" sz="1600" dirty="0"/>
              <a:t> (3951 years BBY)</a:t>
            </a:r>
          </a:p>
          <a:p>
            <a:r>
              <a:rPr lang="en-US" sz="1600" dirty="0"/>
              <a:t>3</a:t>
            </a:r>
            <a:r>
              <a:rPr lang="en-US" sz="1600" baseline="30000" dirty="0"/>
              <a:t>rd</a:t>
            </a:r>
            <a:r>
              <a:rPr lang="en-US" sz="1600" dirty="0"/>
              <a:t> person (for the most part)</a:t>
            </a:r>
          </a:p>
          <a:p>
            <a:r>
              <a:rPr lang="en-US" sz="1600" dirty="0"/>
              <a:t>Multiple minigames</a:t>
            </a:r>
          </a:p>
          <a:p>
            <a:pPr lvl="1"/>
            <a:r>
              <a:rPr lang="en-US" sz="1200" dirty="0" err="1"/>
              <a:t>Pazaak</a:t>
            </a:r>
            <a:r>
              <a:rPr lang="en-US" sz="1200" dirty="0"/>
              <a:t>, Ebon Hawk space dogfighting, Puzzles</a:t>
            </a:r>
          </a:p>
          <a:p>
            <a:r>
              <a:rPr lang="en-US" sz="1600" dirty="0"/>
              <a:t>Stats-based (</a:t>
            </a:r>
            <a:r>
              <a:rPr lang="en-US" sz="1600" dirty="0" err="1"/>
              <a:t>DnD</a:t>
            </a:r>
            <a:r>
              <a:rPr lang="en-US" sz="1600" dirty="0"/>
              <a:t>)</a:t>
            </a:r>
          </a:p>
          <a:p>
            <a:pPr lvl="1"/>
            <a:r>
              <a:rPr lang="en-US" sz="1200" dirty="0"/>
              <a:t>Item-based</a:t>
            </a:r>
          </a:p>
          <a:p>
            <a:r>
              <a:rPr lang="en-US" sz="1600" dirty="0"/>
              <a:t>Open but not open world (point of no return events)</a:t>
            </a:r>
          </a:p>
          <a:p>
            <a:r>
              <a:rPr lang="en-US" sz="1600" dirty="0"/>
              <a:t>Alignment system (Light/Dark)</a:t>
            </a:r>
          </a:p>
          <a:p>
            <a:r>
              <a:rPr lang="en-US" sz="1600" dirty="0"/>
              <a:t>Class system (Soldier/Scout/Scoundrel, Jedi Guardian/Consular/Sentinel)</a:t>
            </a:r>
          </a:p>
          <a:p>
            <a:endParaRPr lang="en-US" sz="1600" dirty="0"/>
          </a:p>
          <a:p>
            <a:endParaRPr lang="en-US" sz="1600" dirty="0"/>
          </a:p>
        </p:txBody>
      </p:sp>
      <p:pic>
        <p:nvPicPr>
          <p:cNvPr id="4" name="Picture 3">
            <a:extLst>
              <a:ext uri="{FF2B5EF4-FFF2-40B4-BE49-F238E27FC236}">
                <a16:creationId xmlns:a16="http://schemas.microsoft.com/office/drawing/2014/main" id="{1538CA12-FE84-4BEE-B29B-F71C063E4F9D}"/>
              </a:ext>
            </a:extLst>
          </p:cNvPr>
          <p:cNvPicPr>
            <a:picLocks noChangeAspect="1"/>
          </p:cNvPicPr>
          <p:nvPr/>
        </p:nvPicPr>
        <p:blipFill>
          <a:blip r:embed="rId3"/>
          <a:stretch>
            <a:fillRect/>
          </a:stretch>
        </p:blipFill>
        <p:spPr>
          <a:xfrm>
            <a:off x="0" y="-12637"/>
            <a:ext cx="4381500" cy="2047875"/>
          </a:xfrm>
          <a:prstGeom prst="rect">
            <a:avLst/>
          </a:prstGeom>
        </p:spPr>
      </p:pic>
      <p:sp>
        <p:nvSpPr>
          <p:cNvPr id="12" name="Content Placeholder 2">
            <a:extLst>
              <a:ext uri="{FF2B5EF4-FFF2-40B4-BE49-F238E27FC236}">
                <a16:creationId xmlns:a16="http://schemas.microsoft.com/office/drawing/2014/main" id="{4CC1F741-6600-4B11-818F-AEDE2A1F6394}"/>
              </a:ext>
            </a:extLst>
          </p:cNvPr>
          <p:cNvSpPr txBox="1">
            <a:spLocks/>
          </p:cNvSpPr>
          <p:nvPr/>
        </p:nvSpPr>
        <p:spPr>
          <a:xfrm>
            <a:off x="6312477" y="2245621"/>
            <a:ext cx="5013959" cy="4154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C094660-713E-47C2-B29E-739ABD464FFD}"/>
              </a:ext>
            </a:extLst>
          </p:cNvPr>
          <p:cNvSpPr txBox="1"/>
          <p:nvPr/>
        </p:nvSpPr>
        <p:spPr>
          <a:xfrm>
            <a:off x="0" y="2017161"/>
            <a:ext cx="2434064" cy="276999"/>
          </a:xfrm>
          <a:prstGeom prst="rect">
            <a:avLst/>
          </a:prstGeom>
          <a:noFill/>
        </p:spPr>
        <p:txBody>
          <a:bodyPr wrap="none" rtlCol="0">
            <a:spAutoFit/>
          </a:bodyPr>
          <a:lstStyle/>
          <a:p>
            <a:r>
              <a:rPr lang="en-US" sz="1200" dirty="0"/>
              <a:t>Image:  KOTOR Store Page on Steam</a:t>
            </a:r>
          </a:p>
        </p:txBody>
      </p:sp>
    </p:spTree>
    <p:extLst>
      <p:ext uri="{BB962C8B-B14F-4D97-AF65-F5344CB8AC3E}">
        <p14:creationId xmlns:p14="http://schemas.microsoft.com/office/powerpoint/2010/main" val="45765498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CF3022-378C-4E03-8E9B-BD3F4F0A3C39}"/>
              </a:ext>
            </a:extLst>
          </p:cNvPr>
          <p:cNvSpPr>
            <a:spLocks noGrp="1"/>
          </p:cNvSpPr>
          <p:nvPr>
            <p:ph type="title"/>
          </p:nvPr>
        </p:nvSpPr>
        <p:spPr>
          <a:xfrm>
            <a:off x="5106502" y="348518"/>
            <a:ext cx="5155149" cy="1325563"/>
          </a:xfrm>
        </p:spPr>
        <p:txBody>
          <a:bodyPr>
            <a:normAutofit/>
          </a:bodyPr>
          <a:lstStyle/>
          <a:p>
            <a:pPr algn="ctr"/>
            <a:r>
              <a:rPr lang="en-US" sz="4800" b="1" dirty="0"/>
              <a:t>Game Summary</a:t>
            </a:r>
          </a:p>
        </p:txBody>
      </p:sp>
      <p:sp>
        <p:nvSpPr>
          <p:cNvPr id="3" name="Content Placeholder 2">
            <a:extLst>
              <a:ext uri="{FF2B5EF4-FFF2-40B4-BE49-F238E27FC236}">
                <a16:creationId xmlns:a16="http://schemas.microsoft.com/office/drawing/2014/main" id="{58869131-7A10-4E50-93A3-8AAE641D4668}"/>
              </a:ext>
            </a:extLst>
          </p:cNvPr>
          <p:cNvSpPr>
            <a:spLocks noGrp="1"/>
          </p:cNvSpPr>
          <p:nvPr>
            <p:ph idx="1"/>
          </p:nvPr>
        </p:nvSpPr>
        <p:spPr>
          <a:xfrm>
            <a:off x="92543" y="2361508"/>
            <a:ext cx="5013959" cy="4154361"/>
          </a:xfrm>
        </p:spPr>
        <p:txBody>
          <a:bodyPr>
            <a:noAutofit/>
          </a:bodyPr>
          <a:lstStyle/>
          <a:p>
            <a:r>
              <a:rPr lang="en-US" sz="1600" dirty="0"/>
              <a:t>Player’s Role</a:t>
            </a:r>
          </a:p>
          <a:p>
            <a:r>
              <a:rPr lang="en-US" sz="1600" dirty="0"/>
              <a:t>Story</a:t>
            </a:r>
          </a:p>
        </p:txBody>
      </p:sp>
      <p:pic>
        <p:nvPicPr>
          <p:cNvPr id="4" name="Picture 3">
            <a:extLst>
              <a:ext uri="{FF2B5EF4-FFF2-40B4-BE49-F238E27FC236}">
                <a16:creationId xmlns:a16="http://schemas.microsoft.com/office/drawing/2014/main" id="{1538CA12-FE84-4BEE-B29B-F71C063E4F9D}"/>
              </a:ext>
            </a:extLst>
          </p:cNvPr>
          <p:cNvPicPr>
            <a:picLocks noChangeAspect="1"/>
          </p:cNvPicPr>
          <p:nvPr/>
        </p:nvPicPr>
        <p:blipFill>
          <a:blip r:embed="rId3"/>
          <a:stretch>
            <a:fillRect/>
          </a:stretch>
        </p:blipFill>
        <p:spPr>
          <a:xfrm>
            <a:off x="0" y="-12637"/>
            <a:ext cx="4381500" cy="2047875"/>
          </a:xfrm>
          <a:prstGeom prst="rect">
            <a:avLst/>
          </a:prstGeom>
        </p:spPr>
      </p:pic>
      <p:sp>
        <p:nvSpPr>
          <p:cNvPr id="12" name="Content Placeholder 2">
            <a:extLst>
              <a:ext uri="{FF2B5EF4-FFF2-40B4-BE49-F238E27FC236}">
                <a16:creationId xmlns:a16="http://schemas.microsoft.com/office/drawing/2014/main" id="{4CC1F741-6600-4B11-818F-AEDE2A1F6394}"/>
              </a:ext>
            </a:extLst>
          </p:cNvPr>
          <p:cNvSpPr txBox="1">
            <a:spLocks/>
          </p:cNvSpPr>
          <p:nvPr/>
        </p:nvSpPr>
        <p:spPr>
          <a:xfrm>
            <a:off x="6312477" y="2245621"/>
            <a:ext cx="5013959" cy="4154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1C23334-E75A-4C24-9C61-6F9862C7504B}"/>
              </a:ext>
            </a:extLst>
          </p:cNvPr>
          <p:cNvSpPr txBox="1"/>
          <p:nvPr/>
        </p:nvSpPr>
        <p:spPr>
          <a:xfrm>
            <a:off x="0" y="2017161"/>
            <a:ext cx="2434064" cy="276999"/>
          </a:xfrm>
          <a:prstGeom prst="rect">
            <a:avLst/>
          </a:prstGeom>
          <a:noFill/>
        </p:spPr>
        <p:txBody>
          <a:bodyPr wrap="none" rtlCol="0">
            <a:spAutoFit/>
          </a:bodyPr>
          <a:lstStyle/>
          <a:p>
            <a:r>
              <a:rPr lang="en-US" sz="1200" dirty="0"/>
              <a:t>Image:  KOTOR Store Page on Steam</a:t>
            </a:r>
          </a:p>
        </p:txBody>
      </p:sp>
      <p:pic>
        <p:nvPicPr>
          <p:cNvPr id="6" name="Picture 5" descr="A close up of a person&#10;&#10;Description generated with high confidence">
            <a:extLst>
              <a:ext uri="{FF2B5EF4-FFF2-40B4-BE49-F238E27FC236}">
                <a16:creationId xmlns:a16="http://schemas.microsoft.com/office/drawing/2014/main" id="{42190461-88D2-4A8A-B37D-A39B5F73D3DD}"/>
              </a:ext>
            </a:extLst>
          </p:cNvPr>
          <p:cNvPicPr>
            <a:picLocks noChangeAspect="1"/>
          </p:cNvPicPr>
          <p:nvPr/>
        </p:nvPicPr>
        <p:blipFill>
          <a:blip r:embed="rId4"/>
          <a:stretch>
            <a:fillRect/>
          </a:stretch>
        </p:blipFill>
        <p:spPr>
          <a:xfrm>
            <a:off x="5277317" y="2361508"/>
            <a:ext cx="6712060" cy="3774547"/>
          </a:xfrm>
          <a:prstGeom prst="rect">
            <a:avLst/>
          </a:prstGeom>
        </p:spPr>
      </p:pic>
      <p:sp>
        <p:nvSpPr>
          <p:cNvPr id="14" name="TextBox 13">
            <a:extLst>
              <a:ext uri="{FF2B5EF4-FFF2-40B4-BE49-F238E27FC236}">
                <a16:creationId xmlns:a16="http://schemas.microsoft.com/office/drawing/2014/main" id="{5E01DBF2-974A-467C-B115-6263026D291E}"/>
              </a:ext>
            </a:extLst>
          </p:cNvPr>
          <p:cNvSpPr txBox="1"/>
          <p:nvPr/>
        </p:nvSpPr>
        <p:spPr>
          <a:xfrm>
            <a:off x="6624463" y="6162614"/>
            <a:ext cx="4017767" cy="369332"/>
          </a:xfrm>
          <a:prstGeom prst="rect">
            <a:avLst/>
          </a:prstGeom>
          <a:noFill/>
        </p:spPr>
        <p:txBody>
          <a:bodyPr wrap="none" rtlCol="0">
            <a:spAutoFit/>
          </a:bodyPr>
          <a:lstStyle/>
          <a:p>
            <a:r>
              <a:rPr lang="en-US" dirty="0"/>
              <a:t>Image:  Darth Malak (</a:t>
            </a:r>
            <a:r>
              <a:rPr lang="en-US" dirty="0" err="1"/>
              <a:t>Wookieepedia</a:t>
            </a:r>
            <a:r>
              <a:rPr lang="en-US" dirty="0"/>
              <a:t> site)</a:t>
            </a:r>
          </a:p>
        </p:txBody>
      </p:sp>
    </p:spTree>
    <p:extLst>
      <p:ext uri="{BB962C8B-B14F-4D97-AF65-F5344CB8AC3E}">
        <p14:creationId xmlns:p14="http://schemas.microsoft.com/office/powerpoint/2010/main" val="250721787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CF3022-378C-4E03-8E9B-BD3F4F0A3C39}"/>
              </a:ext>
            </a:extLst>
          </p:cNvPr>
          <p:cNvSpPr>
            <a:spLocks noGrp="1"/>
          </p:cNvSpPr>
          <p:nvPr>
            <p:ph type="title"/>
          </p:nvPr>
        </p:nvSpPr>
        <p:spPr>
          <a:xfrm>
            <a:off x="5893377" y="457343"/>
            <a:ext cx="5155149" cy="1325563"/>
          </a:xfrm>
        </p:spPr>
        <p:txBody>
          <a:bodyPr>
            <a:normAutofit/>
          </a:bodyPr>
          <a:lstStyle/>
          <a:p>
            <a:pPr algn="ctr"/>
            <a:r>
              <a:rPr lang="en-US" sz="4800" b="1" dirty="0"/>
              <a:t>Game Summary</a:t>
            </a:r>
          </a:p>
        </p:txBody>
      </p:sp>
      <p:sp>
        <p:nvSpPr>
          <p:cNvPr id="3" name="Content Placeholder 2">
            <a:extLst>
              <a:ext uri="{FF2B5EF4-FFF2-40B4-BE49-F238E27FC236}">
                <a16:creationId xmlns:a16="http://schemas.microsoft.com/office/drawing/2014/main" id="{58869131-7A10-4E50-93A3-8AAE641D4668}"/>
              </a:ext>
            </a:extLst>
          </p:cNvPr>
          <p:cNvSpPr>
            <a:spLocks noGrp="1"/>
          </p:cNvSpPr>
          <p:nvPr>
            <p:ph idx="1"/>
          </p:nvPr>
        </p:nvSpPr>
        <p:spPr>
          <a:xfrm>
            <a:off x="92544" y="2361508"/>
            <a:ext cx="4401398" cy="4154361"/>
          </a:xfrm>
        </p:spPr>
        <p:txBody>
          <a:bodyPr>
            <a:noAutofit/>
          </a:bodyPr>
          <a:lstStyle/>
          <a:p>
            <a:r>
              <a:rPr lang="en-US" sz="1600" dirty="0"/>
              <a:t>Installation:</a:t>
            </a:r>
          </a:p>
          <a:p>
            <a:pPr lvl="1"/>
            <a:r>
              <a:rPr lang="en-US" sz="1200" dirty="0"/>
              <a:t>Xbox – None!</a:t>
            </a:r>
          </a:p>
          <a:p>
            <a:pPr lvl="1"/>
            <a:r>
              <a:rPr lang="en-US" sz="1200" dirty="0"/>
              <a:t>PC – Installed through Steam (Great UX, select, click Install, click Next a few times and you’re good)</a:t>
            </a:r>
          </a:p>
          <a:p>
            <a:pPr lvl="1"/>
            <a:r>
              <a:rPr lang="en-US" sz="1200" dirty="0"/>
              <a:t>Android – Installed via Google Play Store</a:t>
            </a:r>
          </a:p>
          <a:p>
            <a:pPr lvl="1"/>
            <a:r>
              <a:rPr lang="en-US" sz="1200" dirty="0"/>
              <a:t>iOS – Installed via App Store</a:t>
            </a:r>
          </a:p>
          <a:p>
            <a:r>
              <a:rPr lang="en-US" sz="1600" dirty="0"/>
              <a:t>User Interface</a:t>
            </a:r>
          </a:p>
          <a:p>
            <a:pPr lvl="1"/>
            <a:endParaRPr lang="en-US" sz="1200" dirty="0"/>
          </a:p>
        </p:txBody>
      </p:sp>
      <p:pic>
        <p:nvPicPr>
          <p:cNvPr id="4" name="Picture 3">
            <a:extLst>
              <a:ext uri="{FF2B5EF4-FFF2-40B4-BE49-F238E27FC236}">
                <a16:creationId xmlns:a16="http://schemas.microsoft.com/office/drawing/2014/main" id="{1538CA12-FE84-4BEE-B29B-F71C063E4F9D}"/>
              </a:ext>
            </a:extLst>
          </p:cNvPr>
          <p:cNvPicPr>
            <a:picLocks noChangeAspect="1"/>
          </p:cNvPicPr>
          <p:nvPr/>
        </p:nvPicPr>
        <p:blipFill>
          <a:blip r:embed="rId3"/>
          <a:stretch>
            <a:fillRect/>
          </a:stretch>
        </p:blipFill>
        <p:spPr>
          <a:xfrm>
            <a:off x="0" y="-12637"/>
            <a:ext cx="4381500" cy="2047875"/>
          </a:xfrm>
          <a:prstGeom prst="rect">
            <a:avLst/>
          </a:prstGeom>
        </p:spPr>
      </p:pic>
      <p:sp>
        <p:nvSpPr>
          <p:cNvPr id="12" name="Content Placeholder 2">
            <a:extLst>
              <a:ext uri="{FF2B5EF4-FFF2-40B4-BE49-F238E27FC236}">
                <a16:creationId xmlns:a16="http://schemas.microsoft.com/office/drawing/2014/main" id="{4CC1F741-6600-4B11-818F-AEDE2A1F6394}"/>
              </a:ext>
            </a:extLst>
          </p:cNvPr>
          <p:cNvSpPr txBox="1">
            <a:spLocks/>
          </p:cNvSpPr>
          <p:nvPr/>
        </p:nvSpPr>
        <p:spPr>
          <a:xfrm>
            <a:off x="6312477" y="2245621"/>
            <a:ext cx="5013959" cy="4154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1C23334-E75A-4C24-9C61-6F9862C7504B}"/>
              </a:ext>
            </a:extLst>
          </p:cNvPr>
          <p:cNvSpPr txBox="1"/>
          <p:nvPr/>
        </p:nvSpPr>
        <p:spPr>
          <a:xfrm>
            <a:off x="0" y="2017161"/>
            <a:ext cx="243406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Image:  KOTOR Store Page on Steam</a:t>
            </a:r>
          </a:p>
        </p:txBody>
      </p:sp>
      <p:pic>
        <p:nvPicPr>
          <p:cNvPr id="5" name="Picture 4">
            <a:extLst>
              <a:ext uri="{FF2B5EF4-FFF2-40B4-BE49-F238E27FC236}">
                <a16:creationId xmlns:a16="http://schemas.microsoft.com/office/drawing/2014/main" id="{9C8994B1-9A35-4B82-9B9C-76B1FD5A8EBF}"/>
              </a:ext>
            </a:extLst>
          </p:cNvPr>
          <p:cNvPicPr>
            <a:picLocks noChangeAspect="1"/>
          </p:cNvPicPr>
          <p:nvPr/>
        </p:nvPicPr>
        <p:blipFill>
          <a:blip r:embed="rId4"/>
          <a:stretch>
            <a:fillRect/>
          </a:stretch>
        </p:blipFill>
        <p:spPr>
          <a:xfrm>
            <a:off x="5434319" y="1940638"/>
            <a:ext cx="6352435" cy="4764326"/>
          </a:xfrm>
          <a:prstGeom prst="rect">
            <a:avLst/>
          </a:prstGeom>
        </p:spPr>
      </p:pic>
      <p:sp>
        <p:nvSpPr>
          <p:cNvPr id="16" name="TextBox 15">
            <a:extLst>
              <a:ext uri="{FF2B5EF4-FFF2-40B4-BE49-F238E27FC236}">
                <a16:creationId xmlns:a16="http://schemas.microsoft.com/office/drawing/2014/main" id="{0EC08080-0CE5-4BBE-B73C-5B8FC2298A31}"/>
              </a:ext>
            </a:extLst>
          </p:cNvPr>
          <p:cNvSpPr txBox="1"/>
          <p:nvPr/>
        </p:nvSpPr>
        <p:spPr>
          <a:xfrm>
            <a:off x="5822945" y="1571306"/>
            <a:ext cx="5575181" cy="369332"/>
          </a:xfrm>
          <a:prstGeom prst="rect">
            <a:avLst/>
          </a:prstGeom>
          <a:noFill/>
        </p:spPr>
        <p:txBody>
          <a:bodyPr wrap="none" rtlCol="0">
            <a:spAutoFit/>
          </a:bodyPr>
          <a:lstStyle/>
          <a:p>
            <a:r>
              <a:rPr lang="en-US" dirty="0"/>
              <a:t>Image:  Fight against </a:t>
            </a:r>
            <a:r>
              <a:rPr lang="en-US" dirty="0" err="1"/>
              <a:t>Bastila</a:t>
            </a:r>
            <a:r>
              <a:rPr lang="en-US" dirty="0"/>
              <a:t> (Screenshot from </a:t>
            </a:r>
            <a:r>
              <a:rPr lang="en-US" dirty="0" err="1"/>
              <a:t>Neoseeker</a:t>
            </a:r>
            <a:r>
              <a:rPr lang="en-US" dirty="0"/>
              <a:t>)</a:t>
            </a:r>
          </a:p>
        </p:txBody>
      </p:sp>
    </p:spTree>
    <p:extLst>
      <p:ext uri="{BB962C8B-B14F-4D97-AF65-F5344CB8AC3E}">
        <p14:creationId xmlns:p14="http://schemas.microsoft.com/office/powerpoint/2010/main" val="313531993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CF3022-378C-4E03-8E9B-BD3F4F0A3C39}"/>
              </a:ext>
            </a:extLst>
          </p:cNvPr>
          <p:cNvSpPr>
            <a:spLocks noGrp="1"/>
          </p:cNvSpPr>
          <p:nvPr>
            <p:ph type="title"/>
          </p:nvPr>
        </p:nvSpPr>
        <p:spPr>
          <a:xfrm>
            <a:off x="5106502" y="348518"/>
            <a:ext cx="5155149" cy="1325563"/>
          </a:xfrm>
        </p:spPr>
        <p:txBody>
          <a:bodyPr>
            <a:normAutofit/>
          </a:bodyPr>
          <a:lstStyle/>
          <a:p>
            <a:pPr algn="ctr"/>
            <a:r>
              <a:rPr lang="en-US" sz="4800" b="1" dirty="0"/>
              <a:t>Game Summary</a:t>
            </a:r>
          </a:p>
        </p:txBody>
      </p:sp>
      <p:sp>
        <p:nvSpPr>
          <p:cNvPr id="3" name="Content Placeholder 2">
            <a:extLst>
              <a:ext uri="{FF2B5EF4-FFF2-40B4-BE49-F238E27FC236}">
                <a16:creationId xmlns:a16="http://schemas.microsoft.com/office/drawing/2014/main" id="{58869131-7A10-4E50-93A3-8AAE641D4668}"/>
              </a:ext>
            </a:extLst>
          </p:cNvPr>
          <p:cNvSpPr>
            <a:spLocks noGrp="1"/>
          </p:cNvSpPr>
          <p:nvPr>
            <p:ph idx="1"/>
          </p:nvPr>
        </p:nvSpPr>
        <p:spPr>
          <a:xfrm>
            <a:off x="838201" y="2245621"/>
            <a:ext cx="5013959" cy="4300145"/>
          </a:xfrm>
        </p:spPr>
        <p:txBody>
          <a:bodyPr>
            <a:noAutofit/>
          </a:bodyPr>
          <a:lstStyle/>
          <a:p>
            <a:r>
              <a:rPr lang="en-US" sz="1600" dirty="0"/>
              <a:t>Gameplay</a:t>
            </a:r>
          </a:p>
          <a:p>
            <a:pPr lvl="1"/>
            <a:r>
              <a:rPr lang="en-US" sz="1200" dirty="0"/>
              <a:t>Open area exploration in 3D</a:t>
            </a:r>
          </a:p>
          <a:p>
            <a:pPr lvl="2"/>
            <a:r>
              <a:rPr lang="en-US" sz="800" dirty="0"/>
              <a:t>Several different worlds to travel to, using Ebon Hawk</a:t>
            </a:r>
          </a:p>
          <a:p>
            <a:pPr lvl="2"/>
            <a:r>
              <a:rPr lang="en-US" sz="800" dirty="0"/>
              <a:t>Ebon Hawk itself</a:t>
            </a:r>
          </a:p>
          <a:p>
            <a:pPr lvl="1"/>
            <a:r>
              <a:rPr lang="en-US" sz="1200" dirty="0"/>
              <a:t>Character Progression</a:t>
            </a:r>
          </a:p>
          <a:p>
            <a:pPr lvl="2"/>
            <a:r>
              <a:rPr lang="en-US" sz="800" dirty="0"/>
              <a:t>Experience, leveling up &amp; stats increase based on “quest” outcomes and combat</a:t>
            </a:r>
          </a:p>
          <a:p>
            <a:pPr lvl="1"/>
            <a:r>
              <a:rPr lang="en-US" sz="1200" dirty="0"/>
              <a:t>Minigames</a:t>
            </a:r>
          </a:p>
          <a:p>
            <a:pPr lvl="2"/>
            <a:r>
              <a:rPr lang="en-US" sz="800" dirty="0"/>
              <a:t>Ebon Hawk starship battles</a:t>
            </a:r>
          </a:p>
          <a:p>
            <a:pPr lvl="2"/>
            <a:r>
              <a:rPr lang="en-US" sz="800" dirty="0" err="1"/>
              <a:t>Pazaak</a:t>
            </a:r>
            <a:endParaRPr lang="en-US" sz="800" dirty="0"/>
          </a:p>
          <a:p>
            <a:pPr lvl="1"/>
            <a:r>
              <a:rPr lang="en-US" sz="1200" dirty="0"/>
              <a:t>Puzzles</a:t>
            </a:r>
          </a:p>
          <a:p>
            <a:pPr lvl="2"/>
            <a:r>
              <a:rPr lang="en-US" sz="800" dirty="0"/>
              <a:t>Tower of Hanoi</a:t>
            </a:r>
          </a:p>
          <a:p>
            <a:pPr lvl="1"/>
            <a:r>
              <a:rPr lang="en-US" sz="1200" dirty="0"/>
              <a:t>Dialogue “scenes” that influence your stats and are in turn influenced by your stats</a:t>
            </a:r>
          </a:p>
          <a:p>
            <a:pPr lvl="2"/>
            <a:r>
              <a:rPr lang="en-US" sz="800" dirty="0"/>
              <a:t>Base Stats (</a:t>
            </a:r>
            <a:r>
              <a:rPr lang="en-US" sz="800" dirty="0" err="1"/>
              <a:t>Str</a:t>
            </a:r>
            <a:r>
              <a:rPr lang="en-US" sz="800" dirty="0"/>
              <a:t>/</a:t>
            </a:r>
            <a:r>
              <a:rPr lang="en-US" sz="800" dirty="0" err="1"/>
              <a:t>Dex</a:t>
            </a:r>
            <a:r>
              <a:rPr lang="en-US" sz="800" dirty="0"/>
              <a:t>/Con/</a:t>
            </a:r>
            <a:r>
              <a:rPr lang="en-US" sz="800" dirty="0" err="1"/>
              <a:t>Wis</a:t>
            </a:r>
            <a:r>
              <a:rPr lang="en-US" sz="800" dirty="0"/>
              <a:t>/</a:t>
            </a:r>
            <a:r>
              <a:rPr lang="en-US" sz="800" dirty="0" err="1"/>
              <a:t>Int</a:t>
            </a:r>
            <a:r>
              <a:rPr lang="en-US" sz="800" dirty="0"/>
              <a:t>/Cha)</a:t>
            </a:r>
          </a:p>
          <a:p>
            <a:pPr lvl="2"/>
            <a:r>
              <a:rPr lang="en-US" sz="800" dirty="0"/>
              <a:t>Non-combat Skills</a:t>
            </a:r>
          </a:p>
          <a:p>
            <a:pPr lvl="2"/>
            <a:r>
              <a:rPr lang="en-US" sz="800" dirty="0"/>
              <a:t>Non-combat Force Powers</a:t>
            </a:r>
          </a:p>
          <a:p>
            <a:pPr lvl="1"/>
            <a:r>
              <a:rPr lang="en-US" sz="1200" dirty="0"/>
              <a:t>Round-based combat, </a:t>
            </a:r>
            <a:r>
              <a:rPr lang="en-US" sz="1200" dirty="0" err="1"/>
              <a:t>pausable</a:t>
            </a:r>
            <a:r>
              <a:rPr lang="en-US" sz="1200" dirty="0"/>
              <a:t>, multi-character (up to 3)</a:t>
            </a:r>
          </a:p>
          <a:p>
            <a:pPr lvl="2"/>
            <a:r>
              <a:rPr lang="en-US" sz="800" dirty="0"/>
              <a:t>Combat Skills</a:t>
            </a:r>
          </a:p>
          <a:p>
            <a:pPr lvl="2"/>
            <a:r>
              <a:rPr lang="en-US" sz="800" dirty="0"/>
              <a:t>Combat Force Powers</a:t>
            </a:r>
          </a:p>
          <a:p>
            <a:pPr lvl="2"/>
            <a:r>
              <a:rPr lang="en-US" sz="800" dirty="0"/>
              <a:t>Auto Attack</a:t>
            </a:r>
          </a:p>
          <a:p>
            <a:pPr lvl="2"/>
            <a:r>
              <a:rPr lang="en-US" sz="800" dirty="0"/>
              <a:t>2h Ranged Weapons / 1H &amp; Dual Wield Ranged Weapons</a:t>
            </a:r>
          </a:p>
          <a:p>
            <a:pPr lvl="2"/>
            <a:r>
              <a:rPr lang="en-US" sz="800" dirty="0"/>
              <a:t>2h Melee Weapons / 1h &amp; Dual Wield Melee Weapons</a:t>
            </a:r>
          </a:p>
          <a:p>
            <a:pPr lvl="1"/>
            <a:endParaRPr lang="en-US" sz="1200" dirty="0"/>
          </a:p>
          <a:p>
            <a:endParaRPr lang="en-US" sz="1600" dirty="0"/>
          </a:p>
        </p:txBody>
      </p:sp>
      <p:pic>
        <p:nvPicPr>
          <p:cNvPr id="4" name="Picture 3">
            <a:extLst>
              <a:ext uri="{FF2B5EF4-FFF2-40B4-BE49-F238E27FC236}">
                <a16:creationId xmlns:a16="http://schemas.microsoft.com/office/drawing/2014/main" id="{1538CA12-FE84-4BEE-B29B-F71C063E4F9D}"/>
              </a:ext>
            </a:extLst>
          </p:cNvPr>
          <p:cNvPicPr>
            <a:picLocks noChangeAspect="1"/>
          </p:cNvPicPr>
          <p:nvPr/>
        </p:nvPicPr>
        <p:blipFill>
          <a:blip r:embed="rId3"/>
          <a:stretch>
            <a:fillRect/>
          </a:stretch>
        </p:blipFill>
        <p:spPr>
          <a:xfrm>
            <a:off x="0" y="-12637"/>
            <a:ext cx="4381500" cy="2047875"/>
          </a:xfrm>
          <a:prstGeom prst="rect">
            <a:avLst/>
          </a:prstGeom>
        </p:spPr>
      </p:pic>
      <p:sp>
        <p:nvSpPr>
          <p:cNvPr id="12" name="Content Placeholder 2">
            <a:extLst>
              <a:ext uri="{FF2B5EF4-FFF2-40B4-BE49-F238E27FC236}">
                <a16:creationId xmlns:a16="http://schemas.microsoft.com/office/drawing/2014/main" id="{4CC1F741-6600-4B11-818F-AEDE2A1F6394}"/>
              </a:ext>
            </a:extLst>
          </p:cNvPr>
          <p:cNvSpPr txBox="1">
            <a:spLocks/>
          </p:cNvSpPr>
          <p:nvPr/>
        </p:nvSpPr>
        <p:spPr>
          <a:xfrm>
            <a:off x="6312477" y="2245621"/>
            <a:ext cx="5013959" cy="4154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C094660-713E-47C2-B29E-739ABD464FFD}"/>
              </a:ext>
            </a:extLst>
          </p:cNvPr>
          <p:cNvSpPr txBox="1"/>
          <p:nvPr/>
        </p:nvSpPr>
        <p:spPr>
          <a:xfrm>
            <a:off x="0" y="2017161"/>
            <a:ext cx="243406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Image:  KOTOR Store Page on Steam</a:t>
            </a:r>
          </a:p>
        </p:txBody>
      </p:sp>
    </p:spTree>
    <p:extLst>
      <p:ext uri="{BB962C8B-B14F-4D97-AF65-F5344CB8AC3E}">
        <p14:creationId xmlns:p14="http://schemas.microsoft.com/office/powerpoint/2010/main" val="184576934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CF3022-378C-4E03-8E9B-BD3F4F0A3C39}"/>
              </a:ext>
            </a:extLst>
          </p:cNvPr>
          <p:cNvSpPr>
            <a:spLocks noGrp="1"/>
          </p:cNvSpPr>
          <p:nvPr>
            <p:ph type="title"/>
          </p:nvPr>
        </p:nvSpPr>
        <p:spPr>
          <a:xfrm>
            <a:off x="5106502" y="348518"/>
            <a:ext cx="5155149" cy="1325563"/>
          </a:xfrm>
        </p:spPr>
        <p:txBody>
          <a:bodyPr>
            <a:normAutofit/>
          </a:bodyPr>
          <a:lstStyle/>
          <a:p>
            <a:pPr algn="ctr"/>
            <a:r>
              <a:rPr lang="en-US" sz="4800" b="1" dirty="0"/>
              <a:t>Game Summary</a:t>
            </a:r>
          </a:p>
        </p:txBody>
      </p:sp>
      <p:sp>
        <p:nvSpPr>
          <p:cNvPr id="3" name="Content Placeholder 2">
            <a:extLst>
              <a:ext uri="{FF2B5EF4-FFF2-40B4-BE49-F238E27FC236}">
                <a16:creationId xmlns:a16="http://schemas.microsoft.com/office/drawing/2014/main" id="{58869131-7A10-4E50-93A3-8AAE641D4668}"/>
              </a:ext>
            </a:extLst>
          </p:cNvPr>
          <p:cNvSpPr>
            <a:spLocks noGrp="1"/>
          </p:cNvSpPr>
          <p:nvPr>
            <p:ph idx="1"/>
          </p:nvPr>
        </p:nvSpPr>
        <p:spPr>
          <a:xfrm>
            <a:off x="838201" y="2245621"/>
            <a:ext cx="1927301" cy="4300145"/>
          </a:xfrm>
        </p:spPr>
        <p:txBody>
          <a:bodyPr>
            <a:noAutofit/>
          </a:bodyPr>
          <a:lstStyle/>
          <a:p>
            <a:endParaRPr lang="en-US" sz="1600" dirty="0"/>
          </a:p>
          <a:p>
            <a:r>
              <a:rPr lang="en-US" sz="1600" dirty="0"/>
              <a:t>Artwork</a:t>
            </a:r>
          </a:p>
          <a:p>
            <a:pPr lvl="1"/>
            <a:r>
              <a:rPr lang="en-US" sz="1200" dirty="0"/>
              <a:t>3d models</a:t>
            </a:r>
          </a:p>
          <a:p>
            <a:pPr lvl="1"/>
            <a:r>
              <a:rPr lang="en-US" sz="1200" dirty="0"/>
              <a:t>2d textures</a:t>
            </a:r>
          </a:p>
          <a:p>
            <a:pPr lvl="1"/>
            <a:r>
              <a:rPr lang="en-US" sz="1200" dirty="0"/>
              <a:t>Particle effects</a:t>
            </a:r>
          </a:p>
          <a:p>
            <a:pPr lvl="1"/>
            <a:endParaRPr lang="en-US" sz="1200" dirty="0"/>
          </a:p>
        </p:txBody>
      </p:sp>
      <p:pic>
        <p:nvPicPr>
          <p:cNvPr id="4" name="Picture 3">
            <a:extLst>
              <a:ext uri="{FF2B5EF4-FFF2-40B4-BE49-F238E27FC236}">
                <a16:creationId xmlns:a16="http://schemas.microsoft.com/office/drawing/2014/main" id="{1538CA12-FE84-4BEE-B29B-F71C063E4F9D}"/>
              </a:ext>
            </a:extLst>
          </p:cNvPr>
          <p:cNvPicPr>
            <a:picLocks noChangeAspect="1"/>
          </p:cNvPicPr>
          <p:nvPr/>
        </p:nvPicPr>
        <p:blipFill>
          <a:blip r:embed="rId3"/>
          <a:stretch>
            <a:fillRect/>
          </a:stretch>
        </p:blipFill>
        <p:spPr>
          <a:xfrm>
            <a:off x="0" y="-12637"/>
            <a:ext cx="4381500" cy="2047875"/>
          </a:xfrm>
          <a:prstGeom prst="rect">
            <a:avLst/>
          </a:prstGeom>
        </p:spPr>
      </p:pic>
      <p:sp>
        <p:nvSpPr>
          <p:cNvPr id="9" name="TextBox 8">
            <a:extLst>
              <a:ext uri="{FF2B5EF4-FFF2-40B4-BE49-F238E27FC236}">
                <a16:creationId xmlns:a16="http://schemas.microsoft.com/office/drawing/2014/main" id="{7C094660-713E-47C2-B29E-739ABD464FFD}"/>
              </a:ext>
            </a:extLst>
          </p:cNvPr>
          <p:cNvSpPr txBox="1"/>
          <p:nvPr/>
        </p:nvSpPr>
        <p:spPr>
          <a:xfrm>
            <a:off x="0" y="2017161"/>
            <a:ext cx="243406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Image:  KOTOR Store Page on Steam</a:t>
            </a:r>
          </a:p>
        </p:txBody>
      </p:sp>
      <p:pic>
        <p:nvPicPr>
          <p:cNvPr id="6" name="Picture 5" descr="A group of people standing on top of a mountain&#10;&#10;Description generated with high confidence">
            <a:extLst>
              <a:ext uri="{FF2B5EF4-FFF2-40B4-BE49-F238E27FC236}">
                <a16:creationId xmlns:a16="http://schemas.microsoft.com/office/drawing/2014/main" id="{144C5FA3-0612-4952-A78C-9D11F08D0794}"/>
              </a:ext>
            </a:extLst>
          </p:cNvPr>
          <p:cNvPicPr>
            <a:picLocks noChangeAspect="1"/>
          </p:cNvPicPr>
          <p:nvPr/>
        </p:nvPicPr>
        <p:blipFill>
          <a:blip r:embed="rId4"/>
          <a:stretch>
            <a:fillRect/>
          </a:stretch>
        </p:blipFill>
        <p:spPr>
          <a:xfrm>
            <a:off x="4609157" y="2016611"/>
            <a:ext cx="6149839" cy="4612379"/>
          </a:xfrm>
          <a:prstGeom prst="rect">
            <a:avLst/>
          </a:prstGeom>
        </p:spPr>
      </p:pic>
      <p:sp>
        <p:nvSpPr>
          <p:cNvPr id="7" name="Rectangle 6">
            <a:extLst>
              <a:ext uri="{FF2B5EF4-FFF2-40B4-BE49-F238E27FC236}">
                <a16:creationId xmlns:a16="http://schemas.microsoft.com/office/drawing/2014/main" id="{94AD81BB-354C-424E-8B56-F0E7B2A9E3D2}"/>
              </a:ext>
            </a:extLst>
          </p:cNvPr>
          <p:cNvSpPr/>
          <p:nvPr/>
        </p:nvSpPr>
        <p:spPr>
          <a:xfrm>
            <a:off x="4493908" y="1556015"/>
            <a:ext cx="6380336" cy="369332"/>
          </a:xfrm>
          <a:prstGeom prst="rect">
            <a:avLst/>
          </a:prstGeom>
        </p:spPr>
        <p:txBody>
          <a:bodyPr wrap="none">
            <a:spAutoFit/>
          </a:bodyPr>
          <a:lstStyle/>
          <a:p>
            <a:r>
              <a:rPr lang="en-US" dirty="0"/>
              <a:t>Image:  </a:t>
            </a:r>
            <a:r>
              <a:rPr lang="en-US" dirty="0" err="1"/>
              <a:t>Korriban</a:t>
            </a:r>
            <a:r>
              <a:rPr lang="en-US" dirty="0"/>
              <a:t> (</a:t>
            </a:r>
            <a:r>
              <a:rPr lang="en-US" dirty="0" err="1"/>
              <a:t>Sith</a:t>
            </a:r>
            <a:r>
              <a:rPr lang="en-US" dirty="0"/>
              <a:t> Headquarters and Ancient Dark Side Haven)</a:t>
            </a:r>
          </a:p>
        </p:txBody>
      </p:sp>
    </p:spTree>
    <p:extLst>
      <p:ext uri="{BB962C8B-B14F-4D97-AF65-F5344CB8AC3E}">
        <p14:creationId xmlns:p14="http://schemas.microsoft.com/office/powerpoint/2010/main" val="305042149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CF3022-378C-4E03-8E9B-BD3F4F0A3C39}"/>
              </a:ext>
            </a:extLst>
          </p:cNvPr>
          <p:cNvSpPr>
            <a:spLocks noGrp="1"/>
          </p:cNvSpPr>
          <p:nvPr>
            <p:ph type="title"/>
          </p:nvPr>
        </p:nvSpPr>
        <p:spPr>
          <a:xfrm>
            <a:off x="5106502" y="348518"/>
            <a:ext cx="5155149" cy="1325563"/>
          </a:xfrm>
        </p:spPr>
        <p:txBody>
          <a:bodyPr>
            <a:normAutofit/>
          </a:bodyPr>
          <a:lstStyle/>
          <a:p>
            <a:pPr algn="ctr"/>
            <a:r>
              <a:rPr lang="en-US" sz="4800" b="1" dirty="0"/>
              <a:t>Game Summary</a:t>
            </a:r>
          </a:p>
        </p:txBody>
      </p:sp>
      <p:sp>
        <p:nvSpPr>
          <p:cNvPr id="3" name="Content Placeholder 2">
            <a:extLst>
              <a:ext uri="{FF2B5EF4-FFF2-40B4-BE49-F238E27FC236}">
                <a16:creationId xmlns:a16="http://schemas.microsoft.com/office/drawing/2014/main" id="{58869131-7A10-4E50-93A3-8AAE641D4668}"/>
              </a:ext>
            </a:extLst>
          </p:cNvPr>
          <p:cNvSpPr>
            <a:spLocks noGrp="1"/>
          </p:cNvSpPr>
          <p:nvPr>
            <p:ph idx="1"/>
          </p:nvPr>
        </p:nvSpPr>
        <p:spPr>
          <a:xfrm>
            <a:off x="838201" y="2245621"/>
            <a:ext cx="1927301" cy="4300145"/>
          </a:xfrm>
        </p:spPr>
        <p:txBody>
          <a:bodyPr>
            <a:noAutofit/>
          </a:bodyPr>
          <a:lstStyle/>
          <a:p>
            <a:endParaRPr lang="en-US" sz="1600" dirty="0"/>
          </a:p>
          <a:p>
            <a:r>
              <a:rPr lang="en-US" sz="1600" dirty="0"/>
              <a:t>Artwork</a:t>
            </a:r>
          </a:p>
          <a:p>
            <a:pPr lvl="1"/>
            <a:r>
              <a:rPr lang="en-US" sz="1200" dirty="0"/>
              <a:t>3d models</a:t>
            </a:r>
          </a:p>
          <a:p>
            <a:pPr lvl="1"/>
            <a:r>
              <a:rPr lang="en-US" sz="1200" dirty="0"/>
              <a:t>2d textures</a:t>
            </a:r>
          </a:p>
          <a:p>
            <a:pPr lvl="1"/>
            <a:r>
              <a:rPr lang="en-US" sz="1200" dirty="0"/>
              <a:t>Particle effects</a:t>
            </a:r>
          </a:p>
          <a:p>
            <a:pPr lvl="1"/>
            <a:endParaRPr lang="en-US" sz="1200" dirty="0"/>
          </a:p>
        </p:txBody>
      </p:sp>
      <p:pic>
        <p:nvPicPr>
          <p:cNvPr id="4" name="Picture 3">
            <a:extLst>
              <a:ext uri="{FF2B5EF4-FFF2-40B4-BE49-F238E27FC236}">
                <a16:creationId xmlns:a16="http://schemas.microsoft.com/office/drawing/2014/main" id="{1538CA12-FE84-4BEE-B29B-F71C063E4F9D}"/>
              </a:ext>
            </a:extLst>
          </p:cNvPr>
          <p:cNvPicPr>
            <a:picLocks noChangeAspect="1"/>
          </p:cNvPicPr>
          <p:nvPr/>
        </p:nvPicPr>
        <p:blipFill>
          <a:blip r:embed="rId3"/>
          <a:stretch>
            <a:fillRect/>
          </a:stretch>
        </p:blipFill>
        <p:spPr>
          <a:xfrm>
            <a:off x="0" y="-12637"/>
            <a:ext cx="4381500" cy="2047875"/>
          </a:xfrm>
          <a:prstGeom prst="rect">
            <a:avLst/>
          </a:prstGeom>
        </p:spPr>
      </p:pic>
      <p:sp>
        <p:nvSpPr>
          <p:cNvPr id="9" name="TextBox 8">
            <a:extLst>
              <a:ext uri="{FF2B5EF4-FFF2-40B4-BE49-F238E27FC236}">
                <a16:creationId xmlns:a16="http://schemas.microsoft.com/office/drawing/2014/main" id="{7C094660-713E-47C2-B29E-739ABD464FFD}"/>
              </a:ext>
            </a:extLst>
          </p:cNvPr>
          <p:cNvSpPr txBox="1"/>
          <p:nvPr/>
        </p:nvSpPr>
        <p:spPr>
          <a:xfrm>
            <a:off x="0" y="2017161"/>
            <a:ext cx="243406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Image:  KOTOR Store Page on Steam</a:t>
            </a:r>
          </a:p>
        </p:txBody>
      </p:sp>
      <p:pic>
        <p:nvPicPr>
          <p:cNvPr id="7" name="Picture 6" descr="A picture containing outdoor, sky, tree&#10;&#10;Description generated with very high confidence">
            <a:extLst>
              <a:ext uri="{FF2B5EF4-FFF2-40B4-BE49-F238E27FC236}">
                <a16:creationId xmlns:a16="http://schemas.microsoft.com/office/drawing/2014/main" id="{E09FDE37-B667-4ADB-B360-67B30C19E084}"/>
              </a:ext>
            </a:extLst>
          </p:cNvPr>
          <p:cNvPicPr>
            <a:picLocks noChangeAspect="1"/>
          </p:cNvPicPr>
          <p:nvPr/>
        </p:nvPicPr>
        <p:blipFill>
          <a:blip r:embed="rId4"/>
          <a:stretch>
            <a:fillRect/>
          </a:stretch>
        </p:blipFill>
        <p:spPr>
          <a:xfrm>
            <a:off x="4374660" y="2044551"/>
            <a:ext cx="7614717" cy="4283278"/>
          </a:xfrm>
          <a:prstGeom prst="rect">
            <a:avLst/>
          </a:prstGeom>
        </p:spPr>
      </p:pic>
      <p:sp>
        <p:nvSpPr>
          <p:cNvPr id="8" name="Rectangle 7">
            <a:extLst>
              <a:ext uri="{FF2B5EF4-FFF2-40B4-BE49-F238E27FC236}">
                <a16:creationId xmlns:a16="http://schemas.microsoft.com/office/drawing/2014/main" id="{B7E927A9-84E1-4F9E-871B-C146A82374A3}"/>
              </a:ext>
            </a:extLst>
          </p:cNvPr>
          <p:cNvSpPr/>
          <p:nvPr/>
        </p:nvSpPr>
        <p:spPr>
          <a:xfrm>
            <a:off x="6053255" y="1647829"/>
            <a:ext cx="6096000" cy="369332"/>
          </a:xfrm>
          <a:prstGeom prst="rect">
            <a:avLst/>
          </a:prstGeom>
        </p:spPr>
        <p:txBody>
          <a:bodyPr>
            <a:spAutoFit/>
          </a:bodyPr>
          <a:lstStyle/>
          <a:p>
            <a:r>
              <a:rPr lang="en-US" dirty="0"/>
              <a:t>Image:  </a:t>
            </a:r>
            <a:r>
              <a:rPr lang="en-US" dirty="0" err="1"/>
              <a:t>Lehon</a:t>
            </a:r>
            <a:r>
              <a:rPr lang="en-US" dirty="0"/>
              <a:t> (Home of the </a:t>
            </a:r>
            <a:r>
              <a:rPr lang="en-US" dirty="0" err="1"/>
              <a:t>Rakata</a:t>
            </a:r>
            <a:r>
              <a:rPr lang="en-US" dirty="0"/>
              <a:t>)</a:t>
            </a:r>
          </a:p>
        </p:txBody>
      </p:sp>
    </p:spTree>
    <p:extLst>
      <p:ext uri="{BB962C8B-B14F-4D97-AF65-F5344CB8AC3E}">
        <p14:creationId xmlns:p14="http://schemas.microsoft.com/office/powerpoint/2010/main" val="175379630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CF3022-378C-4E03-8E9B-BD3F4F0A3C39}"/>
              </a:ext>
            </a:extLst>
          </p:cNvPr>
          <p:cNvSpPr>
            <a:spLocks noGrp="1"/>
          </p:cNvSpPr>
          <p:nvPr>
            <p:ph type="title"/>
          </p:nvPr>
        </p:nvSpPr>
        <p:spPr>
          <a:xfrm>
            <a:off x="5106502" y="348518"/>
            <a:ext cx="5155149" cy="1325563"/>
          </a:xfrm>
        </p:spPr>
        <p:txBody>
          <a:bodyPr>
            <a:normAutofit/>
          </a:bodyPr>
          <a:lstStyle/>
          <a:p>
            <a:pPr algn="ctr"/>
            <a:r>
              <a:rPr lang="en-US" sz="4800" b="1" dirty="0"/>
              <a:t>Game Summary</a:t>
            </a:r>
          </a:p>
        </p:txBody>
      </p:sp>
      <p:sp>
        <p:nvSpPr>
          <p:cNvPr id="3" name="Content Placeholder 2">
            <a:extLst>
              <a:ext uri="{FF2B5EF4-FFF2-40B4-BE49-F238E27FC236}">
                <a16:creationId xmlns:a16="http://schemas.microsoft.com/office/drawing/2014/main" id="{58869131-7A10-4E50-93A3-8AAE641D4668}"/>
              </a:ext>
            </a:extLst>
          </p:cNvPr>
          <p:cNvSpPr>
            <a:spLocks noGrp="1"/>
          </p:cNvSpPr>
          <p:nvPr>
            <p:ph idx="1"/>
          </p:nvPr>
        </p:nvSpPr>
        <p:spPr>
          <a:xfrm>
            <a:off x="838201" y="2245621"/>
            <a:ext cx="5013959" cy="4300145"/>
          </a:xfrm>
        </p:spPr>
        <p:txBody>
          <a:bodyPr>
            <a:noAutofit/>
          </a:bodyPr>
          <a:lstStyle/>
          <a:p>
            <a:r>
              <a:rPr lang="en-US" sz="1600" dirty="0"/>
              <a:t>Sound</a:t>
            </a:r>
          </a:p>
          <a:p>
            <a:pPr lvl="1"/>
            <a:r>
              <a:rPr lang="en-US" sz="1200" dirty="0"/>
              <a:t>Many, many voiced characters</a:t>
            </a:r>
          </a:p>
          <a:p>
            <a:pPr lvl="2"/>
            <a:r>
              <a:rPr lang="en-US" sz="800" dirty="0"/>
              <a:t>300, to be exact, with 15,000 lines of dialogue</a:t>
            </a:r>
          </a:p>
          <a:p>
            <a:pPr lvl="1"/>
            <a:r>
              <a:rPr lang="en-US" sz="1200" dirty="0"/>
              <a:t>Jennifer Hale (Mass Effect), Ed Asner, Ethan Phillips</a:t>
            </a:r>
          </a:p>
          <a:p>
            <a:r>
              <a:rPr lang="en-US" sz="1600" dirty="0"/>
              <a:t>Music</a:t>
            </a:r>
          </a:p>
          <a:p>
            <a:pPr lvl="1"/>
            <a:r>
              <a:rPr lang="en-US" sz="1200" dirty="0"/>
              <a:t>Scored by Jeremy Soule (Skyrim and others)</a:t>
            </a:r>
          </a:p>
          <a:p>
            <a:pPr lvl="1"/>
            <a:r>
              <a:rPr lang="en-US" sz="1200" dirty="0">
                <a:hlinkClick r:id="rId3"/>
              </a:rPr>
              <a:t>https://youtu.be/jSKvMyruPTA?list=PL43516D2ACB876976&amp;t=18</a:t>
            </a:r>
            <a:endParaRPr lang="en-US" sz="1200" dirty="0"/>
          </a:p>
          <a:p>
            <a:pPr lvl="1"/>
            <a:endParaRPr lang="en-US" sz="1200" dirty="0"/>
          </a:p>
          <a:p>
            <a:pPr lvl="1"/>
            <a:endParaRPr lang="en-US" sz="1600" dirty="0"/>
          </a:p>
          <a:p>
            <a:endParaRPr lang="en-US" sz="1600" dirty="0"/>
          </a:p>
          <a:p>
            <a:endParaRPr lang="en-US" sz="1600" dirty="0"/>
          </a:p>
        </p:txBody>
      </p:sp>
      <p:pic>
        <p:nvPicPr>
          <p:cNvPr id="4" name="Picture 3">
            <a:extLst>
              <a:ext uri="{FF2B5EF4-FFF2-40B4-BE49-F238E27FC236}">
                <a16:creationId xmlns:a16="http://schemas.microsoft.com/office/drawing/2014/main" id="{1538CA12-FE84-4BEE-B29B-F71C063E4F9D}"/>
              </a:ext>
            </a:extLst>
          </p:cNvPr>
          <p:cNvPicPr>
            <a:picLocks noChangeAspect="1"/>
          </p:cNvPicPr>
          <p:nvPr/>
        </p:nvPicPr>
        <p:blipFill>
          <a:blip r:embed="rId4"/>
          <a:stretch>
            <a:fillRect/>
          </a:stretch>
        </p:blipFill>
        <p:spPr>
          <a:xfrm>
            <a:off x="0" y="-12637"/>
            <a:ext cx="4381500" cy="2047875"/>
          </a:xfrm>
          <a:prstGeom prst="rect">
            <a:avLst/>
          </a:prstGeom>
        </p:spPr>
      </p:pic>
      <p:sp>
        <p:nvSpPr>
          <p:cNvPr id="12" name="Content Placeholder 2">
            <a:extLst>
              <a:ext uri="{FF2B5EF4-FFF2-40B4-BE49-F238E27FC236}">
                <a16:creationId xmlns:a16="http://schemas.microsoft.com/office/drawing/2014/main" id="{4CC1F741-6600-4B11-818F-AEDE2A1F6394}"/>
              </a:ext>
            </a:extLst>
          </p:cNvPr>
          <p:cNvSpPr txBox="1">
            <a:spLocks/>
          </p:cNvSpPr>
          <p:nvPr/>
        </p:nvSpPr>
        <p:spPr>
          <a:xfrm>
            <a:off x="6312477" y="2245621"/>
            <a:ext cx="5013959" cy="4154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C094660-713E-47C2-B29E-739ABD464FFD}"/>
              </a:ext>
            </a:extLst>
          </p:cNvPr>
          <p:cNvSpPr txBox="1"/>
          <p:nvPr/>
        </p:nvSpPr>
        <p:spPr>
          <a:xfrm>
            <a:off x="0" y="2017161"/>
            <a:ext cx="243406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Image:  KOTOR Store Page on Steam</a:t>
            </a:r>
          </a:p>
        </p:txBody>
      </p:sp>
    </p:spTree>
    <p:extLst>
      <p:ext uri="{BB962C8B-B14F-4D97-AF65-F5344CB8AC3E}">
        <p14:creationId xmlns:p14="http://schemas.microsoft.com/office/powerpoint/2010/main" val="371827578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3804</TotalTime>
  <Words>2150</Words>
  <Application>Microsoft Office PowerPoint</Application>
  <PresentationFormat>Widescreen</PresentationFormat>
  <Paragraphs>372</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Star Wars: Knights of the Old Republic</vt:lpstr>
      <vt:lpstr>Basic Information</vt:lpstr>
      <vt:lpstr>Game Summary</vt:lpstr>
      <vt:lpstr>Game Summary</vt:lpstr>
      <vt:lpstr>Game Summary</vt:lpstr>
      <vt:lpstr>Game Summary</vt:lpstr>
      <vt:lpstr>Game Summary</vt:lpstr>
      <vt:lpstr>Game Summary</vt:lpstr>
      <vt:lpstr>Game Summary</vt:lpstr>
      <vt:lpstr>Game Summary</vt:lpstr>
      <vt:lpstr>Game Summary</vt:lpstr>
      <vt:lpstr>Game Summary</vt:lpstr>
      <vt:lpstr>Game Review</vt:lpstr>
      <vt:lpstr>Game Review</vt:lpstr>
      <vt:lpstr>Game Review and Summary</vt:lpstr>
      <vt:lpstr>Game Review and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 wars:  knights of the old republic</dc:title>
  <dc:creator>Erik Johnson</dc:creator>
  <cp:lastModifiedBy>Erik Johnson</cp:lastModifiedBy>
  <cp:revision>41</cp:revision>
  <dcterms:created xsi:type="dcterms:W3CDTF">2017-09-17T22:17:17Z</dcterms:created>
  <dcterms:modified xsi:type="dcterms:W3CDTF">2017-09-20T20:58:56Z</dcterms:modified>
</cp:coreProperties>
</file>