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6" d="100"/>
          <a:sy n="116" d="100"/>
        </p:scale>
        <p:origin x="1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D7AA-FEB7-488A-B4B0-1F01E9C3E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CEB95D-D870-441E-9F32-232249EBF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750BE4-AA7A-42A0-9732-00E16142211E}"/>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5" name="Footer Placeholder 4">
            <a:extLst>
              <a:ext uri="{FF2B5EF4-FFF2-40B4-BE49-F238E27FC236}">
                <a16:creationId xmlns:a16="http://schemas.microsoft.com/office/drawing/2014/main" id="{305DC9F2-1282-46B1-B858-7D38F26D6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A668B-468C-46F1-B9CF-BC63F1E3FB8E}"/>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186940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7DB9-E841-4430-8283-246F6A4457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9DB1A4-DF5D-43D5-8BAE-878B54741A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C1F91-D4C4-4312-907D-065A914E043D}"/>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5" name="Footer Placeholder 4">
            <a:extLst>
              <a:ext uri="{FF2B5EF4-FFF2-40B4-BE49-F238E27FC236}">
                <a16:creationId xmlns:a16="http://schemas.microsoft.com/office/drawing/2014/main" id="{7F8AC474-BDCA-4172-9059-4809E4FA1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3CFF8-B6C2-482D-8640-527B56719340}"/>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154275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D5E4B-BBD5-4A90-8100-A4AB102F59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210F16-0A91-4963-9267-0DE60CD87A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7284D-8B87-4F24-9A98-ACD761CED4EB}"/>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5" name="Footer Placeholder 4">
            <a:extLst>
              <a:ext uri="{FF2B5EF4-FFF2-40B4-BE49-F238E27FC236}">
                <a16:creationId xmlns:a16="http://schemas.microsoft.com/office/drawing/2014/main" id="{8C810884-D04B-43D9-81A8-48D061B26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538A2-49DE-427A-8287-2197DCCD2EA8}"/>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251314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3DE0-D28D-41C3-90F9-2E9B6F31E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A0A34-E812-4C29-A83E-2AC881F9B3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A5C52-6D5F-4E91-8457-5605EFF7805F}"/>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5" name="Footer Placeholder 4">
            <a:extLst>
              <a:ext uri="{FF2B5EF4-FFF2-40B4-BE49-F238E27FC236}">
                <a16:creationId xmlns:a16="http://schemas.microsoft.com/office/drawing/2014/main" id="{D313AA93-3444-4447-B460-F59B6F972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7391E-70D7-4E48-9585-57180F604408}"/>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67336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144B-BABE-4AF9-B9CA-F01EF5EF9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8B894-6E75-4F26-A429-97CA0A92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482B60-0E56-45C5-8FA7-B7222C48C082}"/>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5" name="Footer Placeholder 4">
            <a:extLst>
              <a:ext uri="{FF2B5EF4-FFF2-40B4-BE49-F238E27FC236}">
                <a16:creationId xmlns:a16="http://schemas.microsoft.com/office/drawing/2014/main" id="{F8ACFCFD-6030-4E5E-B867-47001A41C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10BDC-C699-4E3D-B929-6898FD48DFE9}"/>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221178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2F6E-6482-4EC7-8F7B-7C2C49EA2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E92CD-DB49-4C29-AD6B-28395CC5E1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9D88F1-49C3-42B0-BA9B-8EA99D64AC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BB9D9-67B1-4B14-B8BD-0C98F88FDC95}"/>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6" name="Footer Placeholder 5">
            <a:extLst>
              <a:ext uri="{FF2B5EF4-FFF2-40B4-BE49-F238E27FC236}">
                <a16:creationId xmlns:a16="http://schemas.microsoft.com/office/drawing/2014/main" id="{69A9E4C7-0064-4342-BD0C-C7AF063D6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E87EB-0F2E-4F42-BA59-4459BC0B56E3}"/>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75409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A8E7-AAC7-4981-8126-4E8B65871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82B9FA-B92A-4EBC-A66E-8F5E7C4A5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CD635B-3B7D-4567-A8AD-4F2FA862B7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D38DE-213F-4A67-AD57-17A3EE161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51A8A5-3684-44C2-B1FC-3B0BFC218A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E6768-A770-4884-A30A-18702923C4D9}"/>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8" name="Footer Placeholder 7">
            <a:extLst>
              <a:ext uri="{FF2B5EF4-FFF2-40B4-BE49-F238E27FC236}">
                <a16:creationId xmlns:a16="http://schemas.microsoft.com/office/drawing/2014/main" id="{E8A4DCEE-20AC-4BB9-9DEB-0BF8444344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8725B7-33FC-4996-9E26-9EE00C3564B3}"/>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221123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EB41-CAC5-4636-8D0F-7747644C7D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DF7E5-4D80-49C1-B3E2-7010CA16B1DA}"/>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4" name="Footer Placeholder 3">
            <a:extLst>
              <a:ext uri="{FF2B5EF4-FFF2-40B4-BE49-F238E27FC236}">
                <a16:creationId xmlns:a16="http://schemas.microsoft.com/office/drawing/2014/main" id="{BCD9DEEF-24A3-4E00-84BC-6CA6B26A15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4B379-F846-4904-9904-C23036FF286B}"/>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203135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2E3D3E-2F94-4DCE-8EC2-4BCDFEDBF50C}"/>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3" name="Footer Placeholder 2">
            <a:extLst>
              <a:ext uri="{FF2B5EF4-FFF2-40B4-BE49-F238E27FC236}">
                <a16:creationId xmlns:a16="http://schemas.microsoft.com/office/drawing/2014/main" id="{D0E8C9C9-1A64-417C-B1FF-00D4DE7114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373FB6-70FD-4435-A255-AFDE8B1B1DDE}"/>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360425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7B90-E17B-47C9-A23C-DE21BF555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8DF91-9935-459C-A50E-1D5B00A87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06A57C-818A-42A8-BBB6-EAB8E6E70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9FACD8-6D14-41DC-883D-372AF217C193}"/>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6" name="Footer Placeholder 5">
            <a:extLst>
              <a:ext uri="{FF2B5EF4-FFF2-40B4-BE49-F238E27FC236}">
                <a16:creationId xmlns:a16="http://schemas.microsoft.com/office/drawing/2014/main" id="{08482338-29E5-4B1C-A608-9ADAFDDD8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6B5DD-FCAC-4018-92B1-0F18D71E8F1D}"/>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219963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178C-4D6C-439B-A57D-D26FD61D5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64D36-A53E-4BB5-9C5A-FACA7D3FA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948F2-243B-488B-AA02-95A7365E1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A05BAE-5EAD-4FED-936E-D411731B23EF}"/>
              </a:ext>
            </a:extLst>
          </p:cNvPr>
          <p:cNvSpPr>
            <a:spLocks noGrp="1"/>
          </p:cNvSpPr>
          <p:nvPr>
            <p:ph type="dt" sz="half" idx="10"/>
          </p:nvPr>
        </p:nvSpPr>
        <p:spPr/>
        <p:txBody>
          <a:bodyPr/>
          <a:lstStyle/>
          <a:p>
            <a:fld id="{557D266B-5151-4FAE-8F49-85AA3A1C5F66}" type="datetimeFigureOut">
              <a:rPr lang="en-US" smtClean="0"/>
              <a:t>9/20/2017</a:t>
            </a:fld>
            <a:endParaRPr lang="en-US"/>
          </a:p>
        </p:txBody>
      </p:sp>
      <p:sp>
        <p:nvSpPr>
          <p:cNvPr id="6" name="Footer Placeholder 5">
            <a:extLst>
              <a:ext uri="{FF2B5EF4-FFF2-40B4-BE49-F238E27FC236}">
                <a16:creationId xmlns:a16="http://schemas.microsoft.com/office/drawing/2014/main" id="{98D9D4DC-8BB8-4605-84A0-B6FA3216A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FAF42-C9C1-4A91-AAA1-2BA1B9797716}"/>
              </a:ext>
            </a:extLst>
          </p:cNvPr>
          <p:cNvSpPr>
            <a:spLocks noGrp="1"/>
          </p:cNvSpPr>
          <p:nvPr>
            <p:ph type="sldNum" sz="quarter" idx="12"/>
          </p:nvPr>
        </p:nvSpPr>
        <p:spPr/>
        <p:txBody>
          <a:bodyPr/>
          <a:lstStyle/>
          <a:p>
            <a:fld id="{511349B3-FF5F-45F2-8850-B01D4B498395}" type="slidenum">
              <a:rPr lang="en-US" smtClean="0"/>
              <a:t>‹#›</a:t>
            </a:fld>
            <a:endParaRPr lang="en-US"/>
          </a:p>
        </p:txBody>
      </p:sp>
    </p:spTree>
    <p:extLst>
      <p:ext uri="{BB962C8B-B14F-4D97-AF65-F5344CB8AC3E}">
        <p14:creationId xmlns:p14="http://schemas.microsoft.com/office/powerpoint/2010/main" val="402957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3DC38-3242-435D-B47F-06F0B9935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6CC414-4E9B-4B63-9922-C65E451D8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72DF1-38ED-4968-9863-AE8DE98DCF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D266B-5151-4FAE-8F49-85AA3A1C5F66}" type="datetimeFigureOut">
              <a:rPr lang="en-US" smtClean="0"/>
              <a:t>9/20/2017</a:t>
            </a:fld>
            <a:endParaRPr lang="en-US"/>
          </a:p>
        </p:txBody>
      </p:sp>
      <p:sp>
        <p:nvSpPr>
          <p:cNvPr id="5" name="Footer Placeholder 4">
            <a:extLst>
              <a:ext uri="{FF2B5EF4-FFF2-40B4-BE49-F238E27FC236}">
                <a16:creationId xmlns:a16="http://schemas.microsoft.com/office/drawing/2014/main" id="{ACA48E57-D8DA-4809-92E2-816DE6426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D1DA16-569C-4AC6-8333-95EAC1D72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349B3-FF5F-45F2-8850-B01D4B498395}" type="slidenum">
              <a:rPr lang="en-US" smtClean="0"/>
              <a:t>‹#›</a:t>
            </a:fld>
            <a:endParaRPr lang="en-US"/>
          </a:p>
        </p:txBody>
      </p:sp>
    </p:spTree>
    <p:extLst>
      <p:ext uri="{BB962C8B-B14F-4D97-AF65-F5344CB8AC3E}">
        <p14:creationId xmlns:p14="http://schemas.microsoft.com/office/powerpoint/2010/main" val="3407912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ideo" Target="https://www.youtube.com/embed/q1btLIfM6m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oodborne Cover Wallpaper.jpg">
            <a:extLst>
              <a:ext uri="{FF2B5EF4-FFF2-40B4-BE49-F238E27FC236}">
                <a16:creationId xmlns:a16="http://schemas.microsoft.com/office/drawing/2014/main" id="{61B5A019-2003-4E8A-8377-E28BBD3B4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57" r="-2" b="12971"/>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0165D1-A021-496A-93D7-CE90251A4FDF}"/>
              </a:ext>
            </a:extLst>
          </p:cNvPr>
          <p:cNvSpPr>
            <a:spLocks noGrp="1"/>
          </p:cNvSpPr>
          <p:nvPr>
            <p:ph type="ctrTitle"/>
          </p:nvPr>
        </p:nvSpPr>
        <p:spPr>
          <a:xfrm>
            <a:off x="804672" y="2600324"/>
            <a:ext cx="5058370" cy="3320973"/>
          </a:xfrm>
        </p:spPr>
        <p:txBody>
          <a:bodyPr anchor="t">
            <a:normAutofit/>
          </a:bodyPr>
          <a:lstStyle/>
          <a:p>
            <a:r>
              <a:rPr lang="en-US" sz="5400" u="sng" dirty="0"/>
              <a:t/>
            </a:r>
            <a:br>
              <a:rPr lang="en-US" sz="5400" u="sng" dirty="0"/>
            </a:br>
            <a:r>
              <a:rPr lang="en-US" sz="5400" u="sng" dirty="0">
                <a:latin typeface="Times New Roman" panose="02020603050405020304" pitchFamily="18" charset="0"/>
                <a:cs typeface="Times New Roman" panose="02020603050405020304" pitchFamily="18" charset="0"/>
              </a:rPr>
              <a:t>Game Evaluation </a:t>
            </a:r>
            <a:r>
              <a:rPr lang="en-US" sz="5400" dirty="0"/>
              <a:t/>
            </a:r>
            <a:br>
              <a:rPr lang="en-US" sz="5400" dirty="0"/>
            </a:br>
            <a:r>
              <a:rPr lang="en-US" sz="5400" b="1" dirty="0">
                <a:latin typeface="Harrington" panose="04040505050A02020702" pitchFamily="82" charset="0"/>
              </a:rPr>
              <a:t>Bloodborne</a:t>
            </a:r>
          </a:p>
        </p:txBody>
      </p:sp>
      <p:sp>
        <p:nvSpPr>
          <p:cNvPr id="3" name="Subtitle 2">
            <a:extLst>
              <a:ext uri="{FF2B5EF4-FFF2-40B4-BE49-F238E27FC236}">
                <a16:creationId xmlns:a16="http://schemas.microsoft.com/office/drawing/2014/main" id="{481AD49A-D859-4DC7-8945-2112D2805695}"/>
              </a:ext>
            </a:extLst>
          </p:cNvPr>
          <p:cNvSpPr>
            <a:spLocks noGrp="1"/>
          </p:cNvSpPr>
          <p:nvPr>
            <p:ph type="subTitle" idx="1"/>
          </p:nvPr>
        </p:nvSpPr>
        <p:spPr>
          <a:xfrm>
            <a:off x="804672" y="1300450"/>
            <a:ext cx="4167376" cy="1155525"/>
          </a:xfrm>
        </p:spPr>
        <p:txBody>
          <a:bodyPr anchor="b">
            <a:normAutofit fontScale="77500" lnSpcReduction="20000"/>
          </a:bodyPr>
          <a:lstStyle/>
          <a:p>
            <a:pPr algn="l"/>
            <a:endParaRPr lang="en-US" sz="800" dirty="0"/>
          </a:p>
          <a:p>
            <a:pPr algn="l"/>
            <a:endParaRPr lang="en-US" sz="800" dirty="0"/>
          </a:p>
          <a:p>
            <a:pPr algn="l"/>
            <a:endParaRPr lang="en-US" sz="800" dirty="0"/>
          </a:p>
          <a:p>
            <a:pPr algn="l"/>
            <a:r>
              <a:rPr lang="en-US" sz="2100" dirty="0"/>
              <a:t>By: Daniel Hamadeh</a:t>
            </a:r>
          </a:p>
          <a:p>
            <a:pPr algn="l"/>
            <a:r>
              <a:rPr lang="en-US" sz="2100" dirty="0"/>
              <a:t>CIS 487 Game Design</a:t>
            </a:r>
          </a:p>
          <a:p>
            <a:pPr algn="l"/>
            <a:endParaRPr lang="en-US" sz="800" dirty="0"/>
          </a:p>
        </p:txBody>
      </p:sp>
    </p:spTree>
    <p:extLst>
      <p:ext uri="{BB962C8B-B14F-4D97-AF65-F5344CB8AC3E}">
        <p14:creationId xmlns:p14="http://schemas.microsoft.com/office/powerpoint/2010/main" val="40085609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AF8B-383E-4316-8F2C-C5DC236907F7}"/>
              </a:ext>
            </a:extLst>
          </p:cNvPr>
          <p:cNvSpPr>
            <a:spLocks noGrp="1"/>
          </p:cNvSpPr>
          <p:nvPr>
            <p:ph type="title"/>
          </p:nvPr>
        </p:nvSpPr>
        <p:spPr/>
        <p:txBody>
          <a:bodyPr>
            <a:normAutofit/>
          </a:bodyPr>
          <a:lstStyle/>
          <a:p>
            <a:pPr algn="ctr"/>
            <a:r>
              <a:rPr lang="en-US" sz="4800" dirty="0">
                <a:latin typeface="Algerian" panose="04020705040A02060702" pitchFamily="82" charset="0"/>
              </a:rPr>
              <a:t>Basic Information</a:t>
            </a:r>
          </a:p>
        </p:txBody>
      </p:sp>
      <p:sp>
        <p:nvSpPr>
          <p:cNvPr id="3" name="Content Placeholder 2">
            <a:extLst>
              <a:ext uri="{FF2B5EF4-FFF2-40B4-BE49-F238E27FC236}">
                <a16:creationId xmlns:a16="http://schemas.microsoft.com/office/drawing/2014/main" id="{D016379D-81FF-4935-ACFB-CCC10C872DDC}"/>
              </a:ext>
            </a:extLst>
          </p:cNvPr>
          <p:cNvSpPr>
            <a:spLocks noGrp="1"/>
          </p:cNvSpPr>
          <p:nvPr>
            <p:ph idx="1"/>
          </p:nvPr>
        </p:nvSpPr>
        <p:spPr>
          <a:xfrm>
            <a:off x="838200" y="1825625"/>
            <a:ext cx="10515600" cy="4351338"/>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Title: Bloodborne</a:t>
            </a:r>
          </a:p>
          <a:p>
            <a:r>
              <a:rPr lang="en-US" dirty="0">
                <a:latin typeface="Times New Roman" panose="02020603050405020304" pitchFamily="18" charset="0"/>
                <a:cs typeface="Times New Roman" panose="02020603050405020304" pitchFamily="18" charset="0"/>
              </a:rPr>
              <a:t>Developer: FromSoftware</a:t>
            </a:r>
          </a:p>
          <a:p>
            <a:pPr lvl="1"/>
            <a:r>
              <a:rPr lang="en-US" dirty="0">
                <a:latin typeface="Times New Roman" panose="02020603050405020304" pitchFamily="18" charset="0"/>
                <a:cs typeface="Times New Roman" panose="02020603050405020304" pitchFamily="18" charset="0"/>
              </a:rPr>
              <a:t>Known for the Dark/Demon Souls </a:t>
            </a:r>
          </a:p>
          <a:p>
            <a:pPr marL="457200" lvl="1" indent="0">
              <a:buNone/>
            </a:pPr>
            <a:r>
              <a:rPr lang="en-US" dirty="0">
                <a:latin typeface="Times New Roman" panose="02020603050405020304" pitchFamily="18" charset="0"/>
                <a:cs typeface="Times New Roman" panose="02020603050405020304" pitchFamily="18" charset="0"/>
              </a:rPr>
              <a:t>   and Armored Core series.</a:t>
            </a:r>
          </a:p>
          <a:p>
            <a:r>
              <a:rPr lang="en-US" dirty="0">
                <a:latin typeface="Times New Roman" panose="02020603050405020304" pitchFamily="18" charset="0"/>
                <a:cs typeface="Times New Roman" panose="02020603050405020304" pitchFamily="18" charset="0"/>
              </a:rPr>
              <a:t>Publisher: Sony Computer Entertainment</a:t>
            </a:r>
          </a:p>
          <a:p>
            <a:r>
              <a:rPr lang="en-US" dirty="0">
                <a:latin typeface="Times New Roman" panose="02020603050405020304" pitchFamily="18" charset="0"/>
                <a:cs typeface="Times New Roman" panose="02020603050405020304" pitchFamily="18" charset="0"/>
              </a:rPr>
              <a:t>Release Date: March 24, 2015 (US)</a:t>
            </a:r>
          </a:p>
          <a:p>
            <a:r>
              <a:rPr lang="en-US" dirty="0">
                <a:latin typeface="Times New Roman" panose="02020603050405020304" pitchFamily="18" charset="0"/>
                <a:cs typeface="Times New Roman" panose="02020603050405020304" pitchFamily="18" charset="0"/>
              </a:rPr>
              <a:t>Release Prices:</a:t>
            </a:r>
          </a:p>
          <a:p>
            <a:pPr lvl="1"/>
            <a:r>
              <a:rPr lang="en-US" dirty="0">
                <a:latin typeface="Times New Roman" panose="02020603050405020304" pitchFamily="18" charset="0"/>
                <a:cs typeface="Times New Roman" panose="02020603050405020304" pitchFamily="18" charset="0"/>
              </a:rPr>
              <a:t>Standard Edition: $59.99</a:t>
            </a:r>
          </a:p>
          <a:p>
            <a:pPr lvl="1"/>
            <a:r>
              <a:rPr lang="en-US" dirty="0">
                <a:latin typeface="Times New Roman" panose="02020603050405020304" pitchFamily="18" charset="0"/>
                <a:cs typeface="Times New Roman" panose="02020603050405020304" pitchFamily="18" charset="0"/>
              </a:rPr>
              <a:t>Collectors Edition: $79.99</a:t>
            </a:r>
          </a:p>
          <a:p>
            <a:r>
              <a:rPr lang="en-US" dirty="0">
                <a:latin typeface="Times New Roman" panose="02020603050405020304" pitchFamily="18" charset="0"/>
                <a:cs typeface="Times New Roman" panose="02020603050405020304" pitchFamily="18" charset="0"/>
              </a:rPr>
              <a:t>Minimum Hardware Requirements: N/A</a:t>
            </a:r>
          </a:p>
          <a:p>
            <a:pPr lvl="1"/>
            <a:r>
              <a:rPr lang="en-US" dirty="0">
                <a:latin typeface="Times New Roman" panose="02020603050405020304" pitchFamily="18" charset="0"/>
                <a:cs typeface="Times New Roman" panose="02020603050405020304" pitchFamily="18" charset="0"/>
              </a:rPr>
              <a:t>Bloodborne is a PlayStation 4 exclusive title.</a:t>
            </a:r>
          </a:p>
          <a:p>
            <a:r>
              <a:rPr lang="en-US" dirty="0">
                <a:latin typeface="Times New Roman" panose="02020603050405020304" pitchFamily="18" charset="0"/>
                <a:cs typeface="Times New Roman" panose="02020603050405020304" pitchFamily="18" charset="0"/>
              </a:rPr>
              <a:t>Required Hardware: PlayStation 4 System</a:t>
            </a:r>
          </a:p>
        </p:txBody>
      </p:sp>
      <p:pic>
        <p:nvPicPr>
          <p:cNvPr id="4" name="Picture 3">
            <a:extLst>
              <a:ext uri="{FF2B5EF4-FFF2-40B4-BE49-F238E27FC236}">
                <a16:creationId xmlns:a16="http://schemas.microsoft.com/office/drawing/2014/main" id="{D8B57657-35C4-4F91-A0F4-3155906EBF83}"/>
              </a:ext>
            </a:extLst>
          </p:cNvPr>
          <p:cNvPicPr>
            <a:picLocks noChangeAspect="1"/>
          </p:cNvPicPr>
          <p:nvPr/>
        </p:nvPicPr>
        <p:blipFill>
          <a:blip r:embed="rId2"/>
          <a:stretch>
            <a:fillRect/>
          </a:stretch>
        </p:blipFill>
        <p:spPr>
          <a:xfrm>
            <a:off x="7869042" y="1825625"/>
            <a:ext cx="3484758" cy="4351338"/>
          </a:xfrm>
          <a:prstGeom prst="rect">
            <a:avLst/>
          </a:prstGeom>
        </p:spPr>
      </p:pic>
    </p:spTree>
    <p:extLst>
      <p:ext uri="{BB962C8B-B14F-4D97-AF65-F5344CB8AC3E}">
        <p14:creationId xmlns:p14="http://schemas.microsoft.com/office/powerpoint/2010/main" val="244009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AF8B-383E-4316-8F2C-C5DC236907F7}"/>
              </a:ext>
            </a:extLst>
          </p:cNvPr>
          <p:cNvSpPr>
            <a:spLocks noGrp="1"/>
          </p:cNvSpPr>
          <p:nvPr>
            <p:ph type="title"/>
          </p:nvPr>
        </p:nvSpPr>
        <p:spPr>
          <a:xfrm>
            <a:off x="838199" y="61224"/>
            <a:ext cx="10515600" cy="1325563"/>
          </a:xfrm>
        </p:spPr>
        <p:txBody>
          <a:bodyPr>
            <a:normAutofit/>
          </a:bodyPr>
          <a:lstStyle/>
          <a:p>
            <a:pPr algn="ctr"/>
            <a:r>
              <a:rPr lang="en-US" dirty="0">
                <a:latin typeface="Algerian" panose="04020705040A02060702" pitchFamily="82" charset="0"/>
              </a:rPr>
              <a:t>                                 Game Summary</a:t>
            </a:r>
          </a:p>
        </p:txBody>
      </p:sp>
      <p:sp>
        <p:nvSpPr>
          <p:cNvPr id="13" name="Rectangle 12">
            <a:extLst>
              <a:ext uri="{FF2B5EF4-FFF2-40B4-BE49-F238E27FC236}">
                <a16:creationId xmlns:a16="http://schemas.microsoft.com/office/drawing/2014/main" id="{5A3E14B7-2BBF-40A7-9513-8FE5E2DFB8EF}"/>
              </a:ext>
            </a:extLst>
          </p:cNvPr>
          <p:cNvSpPr/>
          <p:nvPr/>
        </p:nvSpPr>
        <p:spPr>
          <a:xfrm>
            <a:off x="6222995" y="1256214"/>
            <a:ext cx="4351866" cy="482285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373E73-B4D4-41E8-A2E8-723DA17C7D52}"/>
              </a:ext>
            </a:extLst>
          </p:cNvPr>
          <p:cNvSpPr/>
          <p:nvPr/>
        </p:nvSpPr>
        <p:spPr>
          <a:xfrm>
            <a:off x="4927107" y="1651248"/>
            <a:ext cx="6915705" cy="3986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52878EA-DCB5-4A67-BBF7-E8397B70B8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6898" y="1905287"/>
            <a:ext cx="6164061" cy="3460123"/>
          </a:xfrm>
        </p:spPr>
      </p:pic>
      <p:sp>
        <p:nvSpPr>
          <p:cNvPr id="12" name="TextBox 11">
            <a:extLst>
              <a:ext uri="{FF2B5EF4-FFF2-40B4-BE49-F238E27FC236}">
                <a16:creationId xmlns:a16="http://schemas.microsoft.com/office/drawing/2014/main" id="{6CC74748-1F93-4879-B1D4-A1FA7EBCB6CE}"/>
              </a:ext>
            </a:extLst>
          </p:cNvPr>
          <p:cNvSpPr txBox="1"/>
          <p:nvPr/>
        </p:nvSpPr>
        <p:spPr>
          <a:xfrm>
            <a:off x="305044" y="330919"/>
            <a:ext cx="4478702" cy="7017306"/>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Brutally Difficult</a:t>
            </a:r>
            <a:r>
              <a:rPr lang="en-US" sz="2400" dirty="0">
                <a:latin typeface="Times New Roman" panose="02020603050405020304" pitchFamily="18" charset="0"/>
                <a:cs typeface="Times New Roman" panose="02020603050405020304" pitchFamily="18" charset="0"/>
              </a:rPr>
              <a:t> Action RPG</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Gameplay consists of world exploration and fast paced combat. The player can customize the protagonist as they wish.</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different types of weapons, items, and abilities the player can find and use to their advantage as they level up.</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Story &amp; artwork is heavily inspired by H.P. Lovecraft and Bram Stoker. Has a Victorian Era feel.</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Soundtrack is a huge part of the game, performed by a 65 piece orchestra &amp; 32 piece choir.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976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89AE-E83C-47B2-82A5-339087D92BC5}"/>
              </a:ext>
            </a:extLst>
          </p:cNvPr>
          <p:cNvSpPr>
            <a:spLocks noGrp="1"/>
          </p:cNvSpPr>
          <p:nvPr>
            <p:ph type="title"/>
          </p:nvPr>
        </p:nvSpPr>
        <p:spPr/>
        <p:txBody>
          <a:bodyPr/>
          <a:lstStyle/>
          <a:p>
            <a:pPr algn="ctr"/>
            <a:r>
              <a:rPr lang="en-US" dirty="0">
                <a:latin typeface="Algerian" panose="04020705040A02060702" pitchFamily="82" charset="0"/>
              </a:rPr>
              <a:t> Game Summary – Cont.</a:t>
            </a:r>
            <a:endParaRPr lang="en-US" dirty="0"/>
          </a:p>
        </p:txBody>
      </p:sp>
      <p:sp>
        <p:nvSpPr>
          <p:cNvPr id="3" name="Content Placeholder 2">
            <a:extLst>
              <a:ext uri="{FF2B5EF4-FFF2-40B4-BE49-F238E27FC236}">
                <a16:creationId xmlns:a16="http://schemas.microsoft.com/office/drawing/2014/main" id="{DBA2B3BC-07A9-4A5B-B6BD-E20910259175}"/>
              </a:ext>
            </a:extLst>
          </p:cNvPr>
          <p:cNvSpPr>
            <a:spLocks noGrp="1"/>
          </p:cNvSpPr>
          <p:nvPr>
            <p:ph sz="half" idx="1"/>
          </p:nvPr>
        </p:nvSpPr>
        <p:spPr>
          <a:xfrm>
            <a:off x="6868358" y="1589104"/>
            <a:ext cx="5181600" cy="5499717"/>
          </a:xfrm>
        </p:spPr>
        <p:txBody>
          <a:bodyPr>
            <a:normAutofit/>
          </a:bodyPr>
          <a:lstStyle/>
          <a:p>
            <a:r>
              <a:rPr lang="en-US" sz="2000" dirty="0"/>
              <a:t>Story</a:t>
            </a:r>
          </a:p>
          <a:p>
            <a:pPr lvl="1"/>
            <a:r>
              <a:rPr lang="en-US" sz="1600" dirty="0"/>
              <a:t>Has plenty of lore built into the game, but the developers tell the story in a vague way.</a:t>
            </a:r>
          </a:p>
          <a:p>
            <a:pPr lvl="1"/>
            <a:r>
              <a:rPr lang="en-US" sz="1600" dirty="0"/>
              <a:t>Much of the backstory/lore is explained through the different items/weapons/gear you obtain throughout the game while the actual story is explained through minimal context and few cutscenes. It’s the players responsibility to seek out the full story if they wish.</a:t>
            </a:r>
            <a:endParaRPr lang="en-US" sz="1800" dirty="0"/>
          </a:p>
          <a:p>
            <a:r>
              <a:rPr lang="en-US" sz="2000" dirty="0"/>
              <a:t>Players Role</a:t>
            </a:r>
          </a:p>
          <a:p>
            <a:pPr lvl="1"/>
            <a:r>
              <a:rPr lang="en-US" sz="1600" dirty="0"/>
              <a:t>The player creates his/her own “hunter” in the game. It’s the players job to hunt and kill anything infected by the blood plague.</a:t>
            </a:r>
          </a:p>
          <a:p>
            <a:r>
              <a:rPr lang="en-US" sz="2000" dirty="0"/>
              <a:t>Other stuff</a:t>
            </a:r>
          </a:p>
          <a:p>
            <a:pPr lvl="1"/>
            <a:r>
              <a:rPr lang="en-US" sz="1600" dirty="0"/>
              <a:t>No scoring system</a:t>
            </a:r>
          </a:p>
          <a:p>
            <a:pPr lvl="1"/>
            <a:r>
              <a:rPr lang="en-US" sz="1600" dirty="0"/>
              <a:t>There were a few major/minor bugs at launch. Most if not all have been patched out at this point.</a:t>
            </a:r>
          </a:p>
          <a:p>
            <a:pPr lvl="1"/>
            <a:r>
              <a:rPr lang="en-US" sz="1600" dirty="0"/>
              <a:t>The game features a unique trial and error system for player deaths.</a:t>
            </a:r>
          </a:p>
          <a:p>
            <a:pPr lvl="1"/>
            <a:endParaRPr lang="en-US" sz="1600" dirty="0"/>
          </a:p>
          <a:p>
            <a:endParaRPr lang="en-US" sz="2000" dirty="0"/>
          </a:p>
        </p:txBody>
      </p:sp>
      <p:sp>
        <p:nvSpPr>
          <p:cNvPr id="7" name="Rectangle 6">
            <a:extLst>
              <a:ext uri="{FF2B5EF4-FFF2-40B4-BE49-F238E27FC236}">
                <a16:creationId xmlns:a16="http://schemas.microsoft.com/office/drawing/2014/main" id="{4D368721-953C-4639-B685-6D188EA4DEBD}"/>
              </a:ext>
            </a:extLst>
          </p:cNvPr>
          <p:cNvSpPr/>
          <p:nvPr/>
        </p:nvSpPr>
        <p:spPr>
          <a:xfrm>
            <a:off x="292963" y="1589104"/>
            <a:ext cx="6493276" cy="37108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A67A2A8-B2F5-487F-BEE4-71105E3745E1}"/>
              </a:ext>
            </a:extLst>
          </p:cNvPr>
          <p:cNvPicPr>
            <a:picLocks noGrp="1" noChangeAspect="1"/>
          </p:cNvPicPr>
          <p:nvPr>
            <p:ph sz="half" idx="2"/>
          </p:nvPr>
        </p:nvPicPr>
        <p:blipFill>
          <a:blip r:embed="rId2"/>
          <a:stretch>
            <a:fillRect/>
          </a:stretch>
        </p:blipFill>
        <p:spPr>
          <a:xfrm>
            <a:off x="375082" y="1690688"/>
            <a:ext cx="6304581" cy="3529382"/>
          </a:xfrm>
          <a:prstGeom prst="rect">
            <a:avLst/>
          </a:prstGeom>
        </p:spPr>
      </p:pic>
      <p:sp>
        <p:nvSpPr>
          <p:cNvPr id="8" name="TextBox 7">
            <a:extLst>
              <a:ext uri="{FF2B5EF4-FFF2-40B4-BE49-F238E27FC236}">
                <a16:creationId xmlns:a16="http://schemas.microsoft.com/office/drawing/2014/main" id="{92384E26-D902-4B9D-B70E-192E987077CC}"/>
              </a:ext>
            </a:extLst>
          </p:cNvPr>
          <p:cNvSpPr txBox="1"/>
          <p:nvPr/>
        </p:nvSpPr>
        <p:spPr>
          <a:xfrm>
            <a:off x="292963" y="5401554"/>
            <a:ext cx="6001305" cy="1354217"/>
          </a:xfrm>
          <a:prstGeom prst="rect">
            <a:avLst/>
          </a:prstGeom>
          <a:noFill/>
        </p:spPr>
        <p:txBody>
          <a:bodyPr wrap="square" rtlCol="0">
            <a:spAutoFit/>
          </a:bodyPr>
          <a:lstStyle/>
          <a:p>
            <a:pPr marL="285750" indent="-285750">
              <a:buFont typeface="Arial" panose="020B0604020202020204" pitchFamily="34" charset="0"/>
              <a:buChar char="•"/>
            </a:pPr>
            <a:r>
              <a:rPr lang="en-US" dirty="0"/>
              <a:t>Interface</a:t>
            </a:r>
          </a:p>
          <a:p>
            <a:pPr marL="742950" lvl="1" indent="-285750">
              <a:buFont typeface="Arial" panose="020B0604020202020204" pitchFamily="34" charset="0"/>
              <a:buChar char="•"/>
            </a:pPr>
            <a:r>
              <a:rPr lang="en-US" sz="1600" dirty="0"/>
              <a:t>Consists of a health Bar, stamina Bar, blood vials (health potions), silver bullets, current equipped item, status effects, blood echoes (currency/experience) and insight (currency/ world effect).</a:t>
            </a:r>
          </a:p>
        </p:txBody>
      </p:sp>
    </p:spTree>
    <p:extLst>
      <p:ext uri="{BB962C8B-B14F-4D97-AF65-F5344CB8AC3E}">
        <p14:creationId xmlns:p14="http://schemas.microsoft.com/office/powerpoint/2010/main" val="420430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89AE-E83C-47B2-82A5-339087D92BC5}"/>
              </a:ext>
            </a:extLst>
          </p:cNvPr>
          <p:cNvSpPr>
            <a:spLocks noGrp="1"/>
          </p:cNvSpPr>
          <p:nvPr>
            <p:ph type="title"/>
          </p:nvPr>
        </p:nvSpPr>
        <p:spPr>
          <a:xfrm>
            <a:off x="873710" y="98796"/>
            <a:ext cx="10515600" cy="771798"/>
          </a:xfrm>
        </p:spPr>
        <p:txBody>
          <a:bodyPr/>
          <a:lstStyle/>
          <a:p>
            <a:pPr algn="ctr"/>
            <a:r>
              <a:rPr lang="en-US" dirty="0">
                <a:latin typeface="Algerian" panose="04020705040A02060702" pitchFamily="82" charset="0"/>
              </a:rPr>
              <a:t> My Review</a:t>
            </a:r>
            <a:endParaRPr lang="en-US" dirty="0"/>
          </a:p>
        </p:txBody>
      </p:sp>
      <p:sp>
        <p:nvSpPr>
          <p:cNvPr id="3" name="Content Placeholder 2">
            <a:extLst>
              <a:ext uri="{FF2B5EF4-FFF2-40B4-BE49-F238E27FC236}">
                <a16:creationId xmlns:a16="http://schemas.microsoft.com/office/drawing/2014/main" id="{DBA2B3BC-07A9-4A5B-B6BD-E20910259175}"/>
              </a:ext>
            </a:extLst>
          </p:cNvPr>
          <p:cNvSpPr>
            <a:spLocks noGrp="1"/>
          </p:cNvSpPr>
          <p:nvPr>
            <p:ph sz="half" idx="1"/>
          </p:nvPr>
        </p:nvSpPr>
        <p:spPr>
          <a:xfrm>
            <a:off x="5901801" y="870594"/>
            <a:ext cx="5817832" cy="5499717"/>
          </a:xfrm>
        </p:spPr>
        <p:txBody>
          <a:bodyPr>
            <a:normAutofit/>
          </a:bodyPr>
          <a:lstStyle/>
          <a:p>
            <a:pPr lvl="1"/>
            <a:r>
              <a:rPr lang="en-US" sz="1800" dirty="0"/>
              <a:t>What was not fun/bad</a:t>
            </a:r>
          </a:p>
          <a:p>
            <a:pPr lvl="2"/>
            <a:r>
              <a:rPr lang="en-US" sz="1600" dirty="0"/>
              <a:t>Fewer weapon variety compared to other souls games.</a:t>
            </a:r>
          </a:p>
          <a:p>
            <a:pPr lvl="2"/>
            <a:r>
              <a:rPr lang="en-US" sz="1600" dirty="0"/>
              <a:t>Steep Learning curve</a:t>
            </a:r>
          </a:p>
          <a:p>
            <a:pPr lvl="3"/>
            <a:r>
              <a:rPr lang="en-US" sz="1600" dirty="0"/>
              <a:t>Unless you are familiar with the Dark Souls/Demon Souls series it can be hard to adjust to.</a:t>
            </a:r>
          </a:p>
          <a:p>
            <a:pPr lvl="2"/>
            <a:r>
              <a:rPr lang="en-US" sz="1600" dirty="0"/>
              <a:t>Story issues</a:t>
            </a:r>
          </a:p>
          <a:p>
            <a:pPr lvl="3"/>
            <a:r>
              <a:rPr lang="en-US" sz="1600" dirty="0"/>
              <a:t>The story itself is great but requires too much work on the players end to obtain certain plot points or understand it.</a:t>
            </a:r>
          </a:p>
        </p:txBody>
      </p:sp>
      <p:sp>
        <p:nvSpPr>
          <p:cNvPr id="8" name="TextBox 7">
            <a:extLst>
              <a:ext uri="{FF2B5EF4-FFF2-40B4-BE49-F238E27FC236}">
                <a16:creationId xmlns:a16="http://schemas.microsoft.com/office/drawing/2014/main" id="{92384E26-D902-4B9D-B70E-192E987077CC}"/>
              </a:ext>
            </a:extLst>
          </p:cNvPr>
          <p:cNvSpPr txBox="1"/>
          <p:nvPr/>
        </p:nvSpPr>
        <p:spPr>
          <a:xfrm>
            <a:off x="230819" y="870594"/>
            <a:ext cx="6001305" cy="6278642"/>
          </a:xfrm>
          <a:prstGeom prst="rect">
            <a:avLst/>
          </a:prstGeom>
          <a:noFill/>
        </p:spPr>
        <p:txBody>
          <a:bodyPr wrap="square" rtlCol="0">
            <a:spAutoFit/>
          </a:bodyPr>
          <a:lstStyle/>
          <a:p>
            <a:pPr marL="285750" indent="-285750">
              <a:buFont typeface="Arial" panose="020B0604020202020204" pitchFamily="34" charset="0"/>
              <a:buChar char="•"/>
            </a:pPr>
            <a:r>
              <a:rPr lang="en-US" dirty="0"/>
              <a:t>What was fun/good</a:t>
            </a:r>
          </a:p>
          <a:p>
            <a:pPr marL="742950" lvl="1" indent="-285750">
              <a:buFont typeface="Arial" panose="020B0604020202020204" pitchFamily="34" charset="0"/>
              <a:buChar char="•"/>
            </a:pPr>
            <a:r>
              <a:rPr lang="en-US" sz="1600" dirty="0"/>
              <a:t>Multiplayer</a:t>
            </a:r>
          </a:p>
          <a:p>
            <a:pPr marL="1200150" lvl="2" indent="-285750">
              <a:buFont typeface="Arial" panose="020B0604020202020204" pitchFamily="34" charset="0"/>
              <a:buChar char="•"/>
            </a:pPr>
            <a:r>
              <a:rPr lang="en-US" sz="1600" dirty="0"/>
              <a:t>Bloodborne was the first game to implement the multiplayer aspect of the game perfectly.</a:t>
            </a:r>
          </a:p>
          <a:p>
            <a:pPr marL="1200150" lvl="2" indent="-285750">
              <a:buFont typeface="Arial" panose="020B0604020202020204" pitchFamily="34" charset="0"/>
              <a:buChar char="•"/>
            </a:pPr>
            <a:r>
              <a:rPr lang="en-US" sz="1600" dirty="0"/>
              <a:t>Previous souls games did a poor job of implementing multiplayer (poor connections, bugs).</a:t>
            </a:r>
          </a:p>
          <a:p>
            <a:pPr marL="742950" lvl="1" indent="-285750">
              <a:buFont typeface="Arial" panose="020B0604020202020204" pitchFamily="34" charset="0"/>
              <a:buChar char="•"/>
            </a:pPr>
            <a:r>
              <a:rPr lang="en-US" sz="1600" dirty="0"/>
              <a:t>Replay ability</a:t>
            </a:r>
          </a:p>
          <a:p>
            <a:pPr marL="1200150" lvl="2" indent="-285750">
              <a:buFont typeface="Arial" panose="020B0604020202020204" pitchFamily="34" charset="0"/>
              <a:buChar char="•"/>
            </a:pPr>
            <a:r>
              <a:rPr lang="en-US" sz="1600" dirty="0"/>
              <a:t>The game has extra content even after completing the story</a:t>
            </a:r>
          </a:p>
          <a:p>
            <a:pPr marL="1200150" lvl="2" indent="-285750">
              <a:buFont typeface="Arial" panose="020B0604020202020204" pitchFamily="34" charset="0"/>
              <a:buChar char="•"/>
            </a:pPr>
            <a:r>
              <a:rPr lang="en-US" sz="1600" dirty="0"/>
              <a:t>You can replay through the story again (new game+), difficulty ramps up each time.</a:t>
            </a:r>
          </a:p>
          <a:p>
            <a:pPr marL="742950" lvl="1" indent="-285750">
              <a:buFont typeface="Arial" panose="020B0604020202020204" pitchFamily="34" charset="0"/>
              <a:buChar char="•"/>
            </a:pPr>
            <a:r>
              <a:rPr lang="en-US" sz="1600" dirty="0"/>
              <a:t>Combat </a:t>
            </a:r>
          </a:p>
          <a:p>
            <a:pPr marL="1200150" lvl="2" indent="-285750">
              <a:buFont typeface="Arial" panose="020B0604020202020204" pitchFamily="34" charset="0"/>
              <a:buChar char="•"/>
            </a:pPr>
            <a:r>
              <a:rPr lang="en-US" sz="1600" dirty="0"/>
              <a:t>Quick, responsive and satisfying</a:t>
            </a:r>
          </a:p>
          <a:p>
            <a:pPr marL="1200150" lvl="2" indent="-285750">
              <a:buFont typeface="Arial" panose="020B0604020202020204" pitchFamily="34" charset="0"/>
              <a:buChar char="•"/>
            </a:pPr>
            <a:r>
              <a:rPr lang="en-US" sz="1600" dirty="0"/>
              <a:t>Precise hitboxes (important for a difficult game)</a:t>
            </a:r>
          </a:p>
          <a:p>
            <a:pPr marL="742950" lvl="1" indent="-285750">
              <a:buFont typeface="Arial" panose="020B0604020202020204" pitchFamily="34" charset="0"/>
              <a:buChar char="•"/>
            </a:pPr>
            <a:r>
              <a:rPr lang="en-US" sz="1600" dirty="0"/>
              <a:t>Challenge of both the normal enemies and bosses</a:t>
            </a:r>
          </a:p>
          <a:p>
            <a:pPr marL="1200150" lvl="2" indent="-285750">
              <a:buFont typeface="Arial" panose="020B0604020202020204" pitchFamily="34" charset="0"/>
              <a:buChar char="•"/>
            </a:pPr>
            <a:r>
              <a:rPr lang="en-US" sz="1600" dirty="0"/>
              <a:t>The game gives you a great sense of accomplishment when you defeat such tough enemies.</a:t>
            </a:r>
          </a:p>
          <a:p>
            <a:pPr marL="742950" lvl="1" indent="-285750">
              <a:buFont typeface="Arial" panose="020B0604020202020204" pitchFamily="34" charset="0"/>
              <a:buChar char="•"/>
            </a:pPr>
            <a:r>
              <a:rPr lang="en-US" sz="1600" dirty="0"/>
              <a:t>Artwork </a:t>
            </a:r>
          </a:p>
          <a:p>
            <a:pPr marL="1200150" lvl="2" indent="-285750">
              <a:buFont typeface="Arial" panose="020B0604020202020204" pitchFamily="34" charset="0"/>
              <a:buChar char="•"/>
            </a:pPr>
            <a:r>
              <a:rPr lang="en-US" sz="1600" dirty="0"/>
              <a:t>The enemy models</a:t>
            </a:r>
          </a:p>
          <a:p>
            <a:pPr marL="1200150" lvl="2" indent="-285750">
              <a:buFont typeface="Arial" panose="020B0604020202020204" pitchFamily="34" charset="0"/>
              <a:buChar char="•"/>
            </a:pPr>
            <a:r>
              <a:rPr lang="en-US" sz="1600" dirty="0"/>
              <a:t>Design of the city</a:t>
            </a:r>
          </a:p>
          <a:p>
            <a:pPr marL="742950" lvl="1" indent="-285750">
              <a:buFont typeface="Arial" panose="020B0604020202020204" pitchFamily="34" charset="0"/>
              <a:buChar char="•"/>
            </a:pPr>
            <a:r>
              <a:rPr lang="en-US" sz="1600" dirty="0"/>
              <a:t>Soundtrack was amazing</a:t>
            </a:r>
          </a:p>
          <a:p>
            <a:pPr marL="1200150" lvl="2" indent="-285750">
              <a:buFont typeface="Arial" panose="020B0604020202020204" pitchFamily="34" charset="0"/>
              <a:buChar char="•"/>
            </a:pPr>
            <a:r>
              <a:rPr lang="en-US" sz="1600" dirty="0"/>
              <a:t>Each boss and most areas have a unique soundtrack that fits very well</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p:txBody>
      </p:sp>
      <p:sp>
        <p:nvSpPr>
          <p:cNvPr id="5" name="TextBox 4">
            <a:extLst>
              <a:ext uri="{FF2B5EF4-FFF2-40B4-BE49-F238E27FC236}">
                <a16:creationId xmlns:a16="http://schemas.microsoft.com/office/drawing/2014/main" id="{6DA208A9-90D5-43F8-BA24-DA86EC06A8FA}"/>
              </a:ext>
            </a:extLst>
          </p:cNvPr>
          <p:cNvSpPr txBox="1"/>
          <p:nvPr/>
        </p:nvSpPr>
        <p:spPr>
          <a:xfrm>
            <a:off x="6232124" y="3895659"/>
            <a:ext cx="5761607" cy="3354765"/>
          </a:xfrm>
          <a:prstGeom prst="rect">
            <a:avLst/>
          </a:prstGeom>
          <a:noFill/>
        </p:spPr>
        <p:txBody>
          <a:bodyPr wrap="square" rtlCol="0">
            <a:spAutoFit/>
          </a:bodyPr>
          <a:lstStyle/>
          <a:p>
            <a:pPr marL="285750" indent="-285750">
              <a:buFont typeface="Arial" panose="020B0604020202020204" pitchFamily="34" charset="0"/>
              <a:buChar char="•"/>
            </a:pPr>
            <a:r>
              <a:rPr lang="en-US" sz="1600" dirty="0"/>
              <a:t>Bloodborne is rated M for mature and it definitely deserves it as it contains a large amount of graphic violence and presents a much more mature storyline.</a:t>
            </a:r>
          </a:p>
          <a:p>
            <a:pPr marL="285750" indent="-285750">
              <a:buFont typeface="Arial" panose="020B0604020202020204" pitchFamily="34" charset="0"/>
              <a:buChar char="•"/>
            </a:pPr>
            <a:r>
              <a:rPr lang="en-US" sz="1600" dirty="0"/>
              <a:t>I don’t believe there are any present design mistakes, everything was implemented well.</a:t>
            </a:r>
          </a:p>
          <a:p>
            <a:pPr marL="285750" indent="-285750">
              <a:buFont typeface="Arial" panose="020B0604020202020204" pitchFamily="34" charset="0"/>
              <a:buChar char="•"/>
            </a:pPr>
            <a:r>
              <a:rPr lang="en-US" sz="1600" dirty="0"/>
              <a:t>Bloodborne is my currently my favorite out of the souls series and other games similar to it.</a:t>
            </a:r>
          </a:p>
          <a:p>
            <a:pPr marL="742950" lvl="1" indent="-285750">
              <a:buFont typeface="Arial" panose="020B0604020202020204" pitchFamily="34" charset="0"/>
              <a:buChar char="•"/>
            </a:pPr>
            <a:r>
              <a:rPr lang="en-US" sz="1600" dirty="0"/>
              <a:t>I consider it to be the best out of the any of the souls series due to its tight controls and fast paced combat. It also has my favorite setting and has the best atmospheric presentation.</a:t>
            </a:r>
          </a:p>
          <a:p>
            <a:pPr lvl="1"/>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8053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89AE-E83C-47B2-82A5-339087D92BC5}"/>
              </a:ext>
            </a:extLst>
          </p:cNvPr>
          <p:cNvSpPr>
            <a:spLocks noGrp="1"/>
          </p:cNvSpPr>
          <p:nvPr>
            <p:ph type="title"/>
          </p:nvPr>
        </p:nvSpPr>
        <p:spPr>
          <a:xfrm>
            <a:off x="784934" y="205328"/>
            <a:ext cx="10515600" cy="842238"/>
          </a:xfrm>
        </p:spPr>
        <p:txBody>
          <a:bodyPr/>
          <a:lstStyle/>
          <a:p>
            <a:pPr algn="ctr"/>
            <a:r>
              <a:rPr lang="en-US" dirty="0">
                <a:latin typeface="Algerian" panose="04020705040A02060702" pitchFamily="82" charset="0"/>
              </a:rPr>
              <a:t>MY Summary</a:t>
            </a:r>
            <a:endParaRPr lang="en-US" dirty="0"/>
          </a:p>
        </p:txBody>
      </p:sp>
      <p:sp>
        <p:nvSpPr>
          <p:cNvPr id="8" name="TextBox 7">
            <a:extLst>
              <a:ext uri="{FF2B5EF4-FFF2-40B4-BE49-F238E27FC236}">
                <a16:creationId xmlns:a16="http://schemas.microsoft.com/office/drawing/2014/main" id="{92384E26-D902-4B9D-B70E-192E987077CC}"/>
              </a:ext>
            </a:extLst>
          </p:cNvPr>
          <p:cNvSpPr txBox="1"/>
          <p:nvPr/>
        </p:nvSpPr>
        <p:spPr>
          <a:xfrm>
            <a:off x="2815108" y="2267654"/>
            <a:ext cx="6001305" cy="1200329"/>
          </a:xfrm>
          <a:prstGeom prst="rect">
            <a:avLst/>
          </a:prstGeom>
          <a:noFill/>
        </p:spPr>
        <p:txBody>
          <a:bodyPr wrap="square" rtlCol="0">
            <a:spAutoFit/>
          </a:bodyPr>
          <a:lstStyle/>
          <a:p>
            <a:pPr lvl="1" algn="ctr"/>
            <a:r>
              <a:rPr lang="en-US" sz="2000" dirty="0"/>
              <a:t>I would personally give the game 4.5/5 stars</a:t>
            </a:r>
          </a:p>
          <a:p>
            <a:pPr lvl="1" algn="ctr"/>
            <a:r>
              <a:rPr lang="en-US" sz="2000" dirty="0"/>
              <a:t>The game has a few flaws but overall its fantastic</a:t>
            </a:r>
          </a:p>
          <a:p>
            <a:pPr lvl="1" algn="ctr"/>
            <a:endParaRPr lang="en-US" sz="1600" dirty="0"/>
          </a:p>
          <a:p>
            <a:pPr lvl="1" algn="ctr"/>
            <a:endParaRPr lang="en-US" sz="1600" dirty="0"/>
          </a:p>
        </p:txBody>
      </p:sp>
      <p:pic>
        <p:nvPicPr>
          <p:cNvPr id="4" name="Picture 3">
            <a:extLst>
              <a:ext uri="{FF2B5EF4-FFF2-40B4-BE49-F238E27FC236}">
                <a16:creationId xmlns:a16="http://schemas.microsoft.com/office/drawing/2014/main" id="{F843809E-799D-4FCD-BC85-B267B7082734}"/>
              </a:ext>
            </a:extLst>
          </p:cNvPr>
          <p:cNvPicPr>
            <a:picLocks noChangeAspect="1"/>
          </p:cNvPicPr>
          <p:nvPr/>
        </p:nvPicPr>
        <p:blipFill>
          <a:blip r:embed="rId2"/>
          <a:stretch>
            <a:fillRect/>
          </a:stretch>
        </p:blipFill>
        <p:spPr>
          <a:xfrm>
            <a:off x="3637671" y="1112854"/>
            <a:ext cx="4810125" cy="952500"/>
          </a:xfrm>
          <a:prstGeom prst="rect">
            <a:avLst/>
          </a:prstGeom>
        </p:spPr>
      </p:pic>
      <p:sp>
        <p:nvSpPr>
          <p:cNvPr id="6" name="TextBox 5">
            <a:extLst>
              <a:ext uri="{FF2B5EF4-FFF2-40B4-BE49-F238E27FC236}">
                <a16:creationId xmlns:a16="http://schemas.microsoft.com/office/drawing/2014/main" id="{9BA69DBD-2C43-4045-A6E5-8DF592CBC0FE}"/>
              </a:ext>
            </a:extLst>
          </p:cNvPr>
          <p:cNvSpPr txBox="1"/>
          <p:nvPr/>
        </p:nvSpPr>
        <p:spPr>
          <a:xfrm>
            <a:off x="273235" y="3149599"/>
            <a:ext cx="3992880" cy="2616101"/>
          </a:xfrm>
          <a:prstGeom prst="rect">
            <a:avLst/>
          </a:prstGeom>
          <a:noFill/>
        </p:spPr>
        <p:txBody>
          <a:bodyPr wrap="square" rtlCol="0">
            <a:spAutoFit/>
          </a:bodyPr>
          <a:lstStyle/>
          <a:p>
            <a:pPr algn="ctr"/>
            <a:r>
              <a:rPr lang="en-US" sz="2000" b="1" u="sng" dirty="0"/>
              <a:t>Strengths</a:t>
            </a:r>
          </a:p>
          <a:p>
            <a:pPr marL="285750" indent="-285750" algn="ctr">
              <a:buFont typeface="Arial" panose="020B0604020202020204" pitchFamily="34" charset="0"/>
              <a:buChar char="•"/>
            </a:pPr>
            <a:r>
              <a:rPr lang="en-US" dirty="0"/>
              <a:t>Great Soundtrack</a:t>
            </a:r>
          </a:p>
          <a:p>
            <a:pPr marL="285750" indent="-285750" algn="ctr">
              <a:buFont typeface="Arial" panose="020B0604020202020204" pitchFamily="34" charset="0"/>
              <a:buChar char="•"/>
            </a:pPr>
            <a:r>
              <a:rPr lang="en-US" dirty="0"/>
              <a:t>Great atmospheric presentation and artwork</a:t>
            </a:r>
          </a:p>
          <a:p>
            <a:pPr marL="285750" indent="-285750" algn="ctr">
              <a:buFont typeface="Arial" panose="020B0604020202020204" pitchFamily="34" charset="0"/>
              <a:buChar char="•"/>
            </a:pPr>
            <a:r>
              <a:rPr lang="en-US" dirty="0"/>
              <a:t>Fast paced combat</a:t>
            </a:r>
          </a:p>
          <a:p>
            <a:pPr marL="285750" indent="-285750" algn="ctr">
              <a:buFont typeface="Arial" panose="020B0604020202020204" pitchFamily="34" charset="0"/>
              <a:buChar char="•"/>
            </a:pPr>
            <a:r>
              <a:rPr lang="en-US" dirty="0"/>
              <a:t>Difficulty makes the game satisfying to progress through</a:t>
            </a:r>
          </a:p>
          <a:p>
            <a:pPr marL="285750" indent="-285750" algn="ctr">
              <a:buFont typeface="Arial" panose="020B0604020202020204" pitchFamily="34" charset="0"/>
              <a:buChar char="•"/>
            </a:pPr>
            <a:r>
              <a:rPr lang="en-US" dirty="0"/>
              <a:t>Lots of replay-ability</a:t>
            </a:r>
          </a:p>
          <a:p>
            <a:pPr marL="285750" indent="-285750" algn="ctr">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E8949CCD-4307-47C1-B80B-CDCBC948C7D1}"/>
              </a:ext>
            </a:extLst>
          </p:cNvPr>
          <p:cNvSpPr txBox="1"/>
          <p:nvPr/>
        </p:nvSpPr>
        <p:spPr>
          <a:xfrm>
            <a:off x="7908819" y="3149599"/>
            <a:ext cx="3992880" cy="1508105"/>
          </a:xfrm>
          <a:prstGeom prst="rect">
            <a:avLst/>
          </a:prstGeom>
          <a:noFill/>
        </p:spPr>
        <p:txBody>
          <a:bodyPr wrap="square" rtlCol="0">
            <a:spAutoFit/>
          </a:bodyPr>
          <a:lstStyle/>
          <a:p>
            <a:pPr algn="ctr"/>
            <a:r>
              <a:rPr lang="en-US" sz="2000" b="1" u="sng" dirty="0"/>
              <a:t>Weaknesses</a:t>
            </a:r>
          </a:p>
          <a:p>
            <a:pPr marL="285750" indent="-285750" algn="ctr">
              <a:buFont typeface="Arial" panose="020B0604020202020204" pitchFamily="34" charset="0"/>
              <a:buChar char="•"/>
            </a:pPr>
            <a:r>
              <a:rPr lang="en-US" dirty="0"/>
              <a:t>Poor story-telling</a:t>
            </a:r>
          </a:p>
          <a:p>
            <a:pPr marL="285750" indent="-285750" algn="ctr">
              <a:buFont typeface="Arial" panose="020B0604020202020204" pitchFamily="34" charset="0"/>
              <a:buChar char="•"/>
            </a:pPr>
            <a:r>
              <a:rPr lang="en-US" dirty="0"/>
              <a:t>Steep learning curve can make it difficult for new players to get into the game</a:t>
            </a:r>
          </a:p>
        </p:txBody>
      </p:sp>
      <p:sp>
        <p:nvSpPr>
          <p:cNvPr id="9" name="TextBox 8">
            <a:extLst>
              <a:ext uri="{FF2B5EF4-FFF2-40B4-BE49-F238E27FC236}">
                <a16:creationId xmlns:a16="http://schemas.microsoft.com/office/drawing/2014/main" id="{C9D889EE-F4D8-4257-9C21-4D4F4C89D1B6}"/>
              </a:ext>
            </a:extLst>
          </p:cNvPr>
          <p:cNvSpPr txBox="1"/>
          <p:nvPr/>
        </p:nvSpPr>
        <p:spPr>
          <a:xfrm>
            <a:off x="4091027" y="4457649"/>
            <a:ext cx="3992880" cy="1231106"/>
          </a:xfrm>
          <a:prstGeom prst="rect">
            <a:avLst/>
          </a:prstGeom>
          <a:noFill/>
        </p:spPr>
        <p:txBody>
          <a:bodyPr wrap="square" rtlCol="0">
            <a:spAutoFit/>
          </a:bodyPr>
          <a:lstStyle/>
          <a:p>
            <a:pPr algn="ctr"/>
            <a:r>
              <a:rPr lang="en-US" sz="2000" b="1" u="sng" dirty="0"/>
              <a:t>Improvements</a:t>
            </a:r>
          </a:p>
          <a:p>
            <a:pPr marL="285750" indent="-285750" algn="ctr">
              <a:buFont typeface="Arial" panose="020B0604020202020204" pitchFamily="34" charset="0"/>
              <a:buChar char="•"/>
            </a:pPr>
            <a:r>
              <a:rPr lang="en-US" dirty="0"/>
              <a:t>Present the story in a much more straightforward manner</a:t>
            </a:r>
          </a:p>
          <a:p>
            <a:pPr marL="285750" indent="-285750" algn="ctr">
              <a:buFont typeface="Arial" panose="020B0604020202020204" pitchFamily="34" charset="0"/>
              <a:buChar char="•"/>
            </a:pPr>
            <a:r>
              <a:rPr lang="en-US" dirty="0"/>
              <a:t>Increase the weapon variety</a:t>
            </a:r>
          </a:p>
        </p:txBody>
      </p:sp>
    </p:spTree>
    <p:extLst>
      <p:ext uri="{BB962C8B-B14F-4D97-AF65-F5344CB8AC3E}">
        <p14:creationId xmlns:p14="http://schemas.microsoft.com/office/powerpoint/2010/main" val="307469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0B13-448C-47DC-87BE-B84CF5E56679}"/>
              </a:ext>
            </a:extLst>
          </p:cNvPr>
          <p:cNvSpPr>
            <a:spLocks noGrp="1"/>
          </p:cNvSpPr>
          <p:nvPr>
            <p:ph type="title"/>
          </p:nvPr>
        </p:nvSpPr>
        <p:spPr>
          <a:xfrm>
            <a:off x="2362571" y="94865"/>
            <a:ext cx="7357367" cy="553205"/>
          </a:xfrm>
        </p:spPr>
        <p:txBody>
          <a:bodyPr>
            <a:normAutofit fontScale="90000"/>
          </a:bodyPr>
          <a:lstStyle/>
          <a:p>
            <a:pPr algn="ctr"/>
            <a:r>
              <a:rPr lang="en-US" dirty="0">
                <a:latin typeface="Algerian" panose="04020705040A02060702" pitchFamily="82" charset="0"/>
              </a:rPr>
              <a:t>Gameplay Demo</a:t>
            </a:r>
            <a:endParaRPr lang="en-US" dirty="0"/>
          </a:p>
        </p:txBody>
      </p:sp>
      <p:pic>
        <p:nvPicPr>
          <p:cNvPr id="4" name="Online Media ^0 3">
            <a:hlinkClick r:id="" action="ppaction://media"/>
            <a:extLst>
              <a:ext uri="{FF2B5EF4-FFF2-40B4-BE49-F238E27FC236}">
                <a16:creationId xmlns:a16="http://schemas.microsoft.com/office/drawing/2014/main" id="{39E07848-41F7-4C20-A83D-B4B83E5C68D9}"/>
              </a:ext>
            </a:extLst>
          </p:cNvPr>
          <p:cNvPicPr>
            <a:picLocks noRot="1" noChangeAspect="1"/>
          </p:cNvPicPr>
          <p:nvPr>
            <a:videoFile r:link="rId1"/>
          </p:nvPr>
        </p:nvPicPr>
        <p:blipFill>
          <a:blip r:embed="rId3"/>
          <a:stretch>
            <a:fillRect/>
          </a:stretch>
        </p:blipFill>
        <p:spPr>
          <a:xfrm>
            <a:off x="2037424" y="648070"/>
            <a:ext cx="8007659" cy="6005744"/>
          </a:xfrm>
          <a:prstGeom prst="rect">
            <a:avLst/>
          </a:prstGeom>
        </p:spPr>
      </p:pic>
    </p:spTree>
    <p:extLst>
      <p:ext uri="{BB962C8B-B14F-4D97-AF65-F5344CB8AC3E}">
        <p14:creationId xmlns:p14="http://schemas.microsoft.com/office/powerpoint/2010/main" val="326846010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800000"/>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TotalTime>
  <Words>706</Words>
  <Application>Microsoft Office PowerPoint</Application>
  <PresentationFormat>Widescreen</PresentationFormat>
  <Paragraphs>81</Paragraphs>
  <Slides>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Arial</vt:lpstr>
      <vt:lpstr>Calibri</vt:lpstr>
      <vt:lpstr>Calibri Light</vt:lpstr>
      <vt:lpstr>Harrington</vt:lpstr>
      <vt:lpstr>Times New Roman</vt:lpstr>
      <vt:lpstr>Office Theme</vt:lpstr>
      <vt:lpstr> Game Evaluation  Bloodborne</vt:lpstr>
      <vt:lpstr>Basic Information</vt:lpstr>
      <vt:lpstr>                                 Game Summary</vt:lpstr>
      <vt:lpstr> Game Summary – Cont.</vt:lpstr>
      <vt:lpstr> My Review</vt:lpstr>
      <vt:lpstr>MY Summary</vt:lpstr>
      <vt:lpstr>Gameplay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Evaluation  Bloodborne</dc:title>
  <dc:creator>Daniel Hamadeh</dc:creator>
  <cp:lastModifiedBy>Administrator</cp:lastModifiedBy>
  <cp:revision>46</cp:revision>
  <dcterms:created xsi:type="dcterms:W3CDTF">2017-09-14T18:08:54Z</dcterms:created>
  <dcterms:modified xsi:type="dcterms:W3CDTF">2017-09-20T16:15:02Z</dcterms:modified>
</cp:coreProperties>
</file>