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2" r:id="rId6"/>
    <p:sldId id="265" r:id="rId7"/>
    <p:sldId id="266" r:id="rId8"/>
    <p:sldId id="268" r:id="rId9"/>
    <p:sldId id="267" r:id="rId10"/>
    <p:sldId id="263" r:id="rId11"/>
    <p:sldId id="270" r:id="rId12"/>
    <p:sldId id="271" r:id="rId13"/>
    <p:sldId id="272" r:id="rId14"/>
    <p:sldId id="274" r:id="rId15"/>
    <p:sldId id="273"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254411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9AFD3C-7712-4899-B582-47452BA1CB65}"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193894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158815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696756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81653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424055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94094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73014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94384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151808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9AFD3C-7712-4899-B582-47452BA1CB65}"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11048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AFD3C-7712-4899-B582-47452BA1CB65}"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8943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AFD3C-7712-4899-B582-47452BA1CB65}"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40584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AFD3C-7712-4899-B582-47452BA1CB65}"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14492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AFD3C-7712-4899-B582-47452BA1CB65}"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90688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9AFD3C-7712-4899-B582-47452BA1CB65}"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218625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719AFD3C-7712-4899-B582-47452BA1CB65}" type="datetimeFigureOut">
              <a:rPr lang="en-US" smtClean="0"/>
              <a:t>9/20/2017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D8477A5-603D-48CD-AC34-09C3629469CC}" type="slidenum">
              <a:rPr lang="en-US" smtClean="0"/>
              <a:t>‹#›</a:t>
            </a:fld>
            <a:endParaRPr lang="en-US"/>
          </a:p>
        </p:txBody>
      </p:sp>
    </p:spTree>
    <p:extLst>
      <p:ext uri="{BB962C8B-B14F-4D97-AF65-F5344CB8AC3E}">
        <p14:creationId xmlns:p14="http://schemas.microsoft.com/office/powerpoint/2010/main" val="337588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19AFD3C-7712-4899-B582-47452BA1CB65}" type="datetimeFigureOut">
              <a:rPr lang="en-US" smtClean="0"/>
              <a:t>9/20/2017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D8477A5-603D-48CD-AC34-09C3629469CC}" type="slidenum">
              <a:rPr lang="en-US" smtClean="0"/>
              <a:t>‹#›</a:t>
            </a:fld>
            <a:endParaRPr lang="en-US"/>
          </a:p>
        </p:txBody>
      </p:sp>
    </p:spTree>
    <p:extLst>
      <p:ext uri="{BB962C8B-B14F-4D97-AF65-F5344CB8AC3E}">
        <p14:creationId xmlns:p14="http://schemas.microsoft.com/office/powerpoint/2010/main" val="442626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dDCNeAWEw8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XsWojNNqFT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cKXVo_fYd4" TargetMode="External"/><Relationship Id="rId2" Type="http://schemas.openxmlformats.org/officeDocument/2006/relationships/hyperlink" Target="https://www.youtube.com/watch?v=4YsLixfHh6M" TargetMode="External"/><Relationship Id="rId1" Type="http://schemas.openxmlformats.org/officeDocument/2006/relationships/slideLayout" Target="../slideLayouts/slideLayout2.xml"/><Relationship Id="rId4" Type="http://schemas.openxmlformats.org/officeDocument/2006/relationships/hyperlink" Target="https://www.youtube.com/watch?v=8eKOZOT_t-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5FBBA-7839-4888-9819-4D15560CF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51" y="1955199"/>
            <a:ext cx="4411363" cy="2085058"/>
          </a:xfrm>
          <a:prstGeom prst="rect">
            <a:avLst/>
          </a:prstGeom>
        </p:spPr>
      </p:pic>
      <p:sp>
        <p:nvSpPr>
          <p:cNvPr id="5" name="Rectangle 4">
            <a:extLst>
              <a:ext uri="{FF2B5EF4-FFF2-40B4-BE49-F238E27FC236}">
                <a16:creationId xmlns:a16="http://schemas.microsoft.com/office/drawing/2014/main" id="{BDEAE33D-1B2B-4B0C-8207-4F238C84D7A3}"/>
              </a:ext>
            </a:extLst>
          </p:cNvPr>
          <p:cNvSpPr/>
          <p:nvPr/>
        </p:nvSpPr>
        <p:spPr>
          <a:xfrm>
            <a:off x="9023395" y="6080308"/>
            <a:ext cx="3278333" cy="677108"/>
          </a:xfrm>
          <a:prstGeom prst="rect">
            <a:avLst/>
          </a:prstGeom>
        </p:spPr>
        <p:txBody>
          <a:bodyPr wrap="square">
            <a:spAutoFit/>
          </a:bodyPr>
          <a:lstStyle/>
          <a:p>
            <a:pPr algn="ctr"/>
            <a:r>
              <a:rPr lang="en-US" sz="1900" b="1" dirty="0"/>
              <a:t>Review By: Ayah Hamad</a:t>
            </a:r>
            <a:br>
              <a:rPr lang="en-US" sz="1900" b="1" dirty="0"/>
            </a:br>
            <a:r>
              <a:rPr lang="en-US" sz="1900" b="1" dirty="0"/>
              <a:t>CIS 487 – 9/20/2017</a:t>
            </a:r>
          </a:p>
        </p:txBody>
      </p:sp>
    </p:spTree>
    <p:extLst>
      <p:ext uri="{BB962C8B-B14F-4D97-AF65-F5344CB8AC3E}">
        <p14:creationId xmlns:p14="http://schemas.microsoft.com/office/powerpoint/2010/main" val="256322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7A97-BA46-4047-88DC-CD70F9C16142}"/>
              </a:ext>
            </a:extLst>
          </p:cNvPr>
          <p:cNvSpPr>
            <a:spLocks noGrp="1"/>
          </p:cNvSpPr>
          <p:nvPr>
            <p:ph type="title"/>
          </p:nvPr>
        </p:nvSpPr>
        <p:spPr>
          <a:xfrm>
            <a:off x="952446" y="582967"/>
            <a:ext cx="9905998" cy="730928"/>
          </a:xfrm>
        </p:spPr>
        <p:txBody>
          <a:bodyPr/>
          <a:lstStyle/>
          <a:p>
            <a:r>
              <a:rPr lang="en-US" dirty="0"/>
              <a:t>Bugs and Glitches</a:t>
            </a:r>
          </a:p>
        </p:txBody>
      </p:sp>
      <p:sp>
        <p:nvSpPr>
          <p:cNvPr id="3" name="Content Placeholder 2">
            <a:extLst>
              <a:ext uri="{FF2B5EF4-FFF2-40B4-BE49-F238E27FC236}">
                <a16:creationId xmlns:a16="http://schemas.microsoft.com/office/drawing/2014/main" id="{F87E76DD-F425-46CD-A38D-B02A1375A31F}"/>
              </a:ext>
            </a:extLst>
          </p:cNvPr>
          <p:cNvSpPr>
            <a:spLocks noGrp="1"/>
          </p:cNvSpPr>
          <p:nvPr>
            <p:ph idx="1"/>
          </p:nvPr>
        </p:nvSpPr>
        <p:spPr>
          <a:xfrm>
            <a:off x="603682" y="1464817"/>
            <a:ext cx="10644326" cy="4714041"/>
          </a:xfrm>
        </p:spPr>
        <p:txBody>
          <a:bodyPr>
            <a:normAutofit/>
          </a:bodyPr>
          <a:lstStyle/>
          <a:p>
            <a:pPr marL="0" indent="0">
              <a:buNone/>
            </a:pPr>
            <a:r>
              <a:rPr lang="en-US" dirty="0"/>
              <a:t>Video demonstrating common glitches: </a:t>
            </a:r>
            <a:r>
              <a:rPr lang="en-US" dirty="0">
                <a:hlinkClick r:id="rId2"/>
              </a:rPr>
              <a:t>https://www.youtube.com/watch?v=dDCNeAWEw84</a:t>
            </a:r>
            <a:endParaRPr lang="en-US" dirty="0"/>
          </a:p>
          <a:p>
            <a:r>
              <a:rPr lang="en-US" dirty="0"/>
              <a:t>graphics and gameplay bugs - various glitches throughout gameplay:</a:t>
            </a:r>
          </a:p>
          <a:p>
            <a:pPr lvl="1"/>
            <a:r>
              <a:rPr lang="en-US" dirty="0"/>
              <a:t>First demonstrated is a gameplay bug preventing death by fall</a:t>
            </a:r>
          </a:p>
          <a:p>
            <a:pPr lvl="1"/>
            <a:r>
              <a:rPr lang="en-US" dirty="0"/>
              <a:t>Next 4 demonstrations are of visual glitches where NPC held items remained floating in mid air</a:t>
            </a:r>
          </a:p>
          <a:p>
            <a:r>
              <a:rPr lang="en-US" dirty="0"/>
              <a:t>Environment glitches: animation failure of buildings and environment</a:t>
            </a:r>
          </a:p>
          <a:p>
            <a:endParaRPr lang="en-US" dirty="0"/>
          </a:p>
          <a:p>
            <a:pPr marL="0" indent="0">
              <a:buNone/>
            </a:pPr>
            <a:r>
              <a:rPr lang="en-US" dirty="0"/>
              <a:t>- Most glitches have been patched and reworked soon after the game was released</a:t>
            </a:r>
          </a:p>
        </p:txBody>
      </p:sp>
    </p:spTree>
    <p:extLst>
      <p:ext uri="{BB962C8B-B14F-4D97-AF65-F5344CB8AC3E}">
        <p14:creationId xmlns:p14="http://schemas.microsoft.com/office/powerpoint/2010/main" val="178203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915A-DA67-40B1-A4EF-AC221D445163}"/>
              </a:ext>
            </a:extLst>
          </p:cNvPr>
          <p:cNvSpPr>
            <a:spLocks noGrp="1"/>
          </p:cNvSpPr>
          <p:nvPr>
            <p:ph type="title"/>
          </p:nvPr>
        </p:nvSpPr>
        <p:spPr>
          <a:xfrm>
            <a:off x="532660" y="192350"/>
            <a:ext cx="9905998" cy="864094"/>
          </a:xfrm>
        </p:spPr>
        <p:txBody>
          <a:bodyPr>
            <a:normAutofit/>
          </a:bodyPr>
          <a:lstStyle/>
          <a:p>
            <a:pPr marL="0" indent="0" algn="ctr"/>
            <a:r>
              <a:rPr lang="en-US" dirty="0"/>
              <a:t>Game Review</a:t>
            </a:r>
          </a:p>
        </p:txBody>
      </p:sp>
      <p:sp>
        <p:nvSpPr>
          <p:cNvPr id="3" name="Content Placeholder 2">
            <a:extLst>
              <a:ext uri="{FF2B5EF4-FFF2-40B4-BE49-F238E27FC236}">
                <a16:creationId xmlns:a16="http://schemas.microsoft.com/office/drawing/2014/main" id="{4E271C01-9092-4A2C-869A-A6BD340893FC}"/>
              </a:ext>
            </a:extLst>
          </p:cNvPr>
          <p:cNvSpPr>
            <a:spLocks noGrp="1"/>
          </p:cNvSpPr>
          <p:nvPr>
            <p:ph idx="1"/>
          </p:nvPr>
        </p:nvSpPr>
        <p:spPr>
          <a:xfrm>
            <a:off x="317060" y="932156"/>
            <a:ext cx="11463608" cy="5592932"/>
          </a:xfrm>
        </p:spPr>
        <p:txBody>
          <a:bodyPr>
            <a:normAutofit lnSpcReduction="10000"/>
          </a:bodyPr>
          <a:lstStyle/>
          <a:p>
            <a:pPr marL="0" indent="0">
              <a:buNone/>
            </a:pPr>
            <a:r>
              <a:rPr lang="en-US" sz="2400" dirty="0"/>
              <a:t>Things I liked about the game:</a:t>
            </a:r>
          </a:p>
          <a:p>
            <a:pPr lvl="1"/>
            <a:r>
              <a:rPr lang="en-US" sz="2000" dirty="0"/>
              <a:t>Engaging storyline with dimensional characters </a:t>
            </a:r>
          </a:p>
          <a:p>
            <a:pPr lvl="1"/>
            <a:r>
              <a:rPr lang="en-US" sz="2000" dirty="0"/>
              <a:t>Combat system is easy to learn, with various weapons and melee attacks available</a:t>
            </a:r>
          </a:p>
          <a:p>
            <a:pPr lvl="1"/>
            <a:r>
              <a:rPr lang="en-US" sz="2000" dirty="0"/>
              <a:t>Intuitive Learning curve, tutorials are short and to the point</a:t>
            </a:r>
          </a:p>
          <a:p>
            <a:pPr lvl="1"/>
            <a:r>
              <a:rPr lang="en-US" sz="2000" dirty="0"/>
              <a:t>Environment art and music provide immersive atmosphere for player</a:t>
            </a:r>
          </a:p>
          <a:p>
            <a:pPr lvl="1"/>
            <a:r>
              <a:rPr lang="en-US" sz="2000" dirty="0"/>
              <a:t>Capability to travel to earlier areas helps players achieve full completion and achievements. </a:t>
            </a:r>
          </a:p>
          <a:p>
            <a:pPr marL="0" indent="0">
              <a:buNone/>
            </a:pPr>
            <a:r>
              <a:rPr lang="en-US" sz="2400" dirty="0"/>
              <a:t>Things I didn’t liked about the game:</a:t>
            </a:r>
          </a:p>
          <a:p>
            <a:pPr lvl="1"/>
            <a:r>
              <a:rPr lang="en-US" sz="2000" dirty="0"/>
              <a:t>Lacks in character or skill customization, which is more available in other games in the genre</a:t>
            </a:r>
          </a:p>
          <a:p>
            <a:pPr lvl="1"/>
            <a:r>
              <a:rPr lang="en-US" sz="2000" dirty="0"/>
              <a:t>Too many QTE sequences in the beginning </a:t>
            </a:r>
          </a:p>
          <a:p>
            <a:pPr lvl="1"/>
            <a:r>
              <a:rPr lang="en-US" sz="2000" dirty="0"/>
              <a:t>Not much replay value due to linear storyline</a:t>
            </a:r>
          </a:p>
          <a:p>
            <a:pPr lvl="1"/>
            <a:r>
              <a:rPr lang="en-US" sz="2000" dirty="0"/>
              <a:t>No co-op mode for storyline, limited to only online arena</a:t>
            </a:r>
          </a:p>
          <a:p>
            <a:pPr lvl="1"/>
            <a:r>
              <a:rPr lang="en-US" sz="2000" dirty="0"/>
              <a:t>Less Puzzles than expected for a Tomb Raider game</a:t>
            </a:r>
          </a:p>
        </p:txBody>
      </p:sp>
    </p:spTree>
    <p:extLst>
      <p:ext uri="{BB962C8B-B14F-4D97-AF65-F5344CB8AC3E}">
        <p14:creationId xmlns:p14="http://schemas.microsoft.com/office/powerpoint/2010/main" val="7490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A016-FDD6-406B-AEE5-FF20FCBC10D8}"/>
              </a:ext>
            </a:extLst>
          </p:cNvPr>
          <p:cNvSpPr>
            <a:spLocks noGrp="1"/>
          </p:cNvSpPr>
          <p:nvPr>
            <p:ph type="title"/>
          </p:nvPr>
        </p:nvSpPr>
        <p:spPr>
          <a:xfrm>
            <a:off x="1141413" y="520823"/>
            <a:ext cx="9905998" cy="659907"/>
          </a:xfrm>
        </p:spPr>
        <p:txBody>
          <a:bodyPr/>
          <a:lstStyle/>
          <a:p>
            <a:r>
              <a:rPr lang="en-US" dirty="0"/>
              <a:t>Comparisons to similar Games in the Genre</a:t>
            </a:r>
          </a:p>
        </p:txBody>
      </p:sp>
      <p:sp>
        <p:nvSpPr>
          <p:cNvPr id="3" name="Content Placeholder 2">
            <a:extLst>
              <a:ext uri="{FF2B5EF4-FFF2-40B4-BE49-F238E27FC236}">
                <a16:creationId xmlns:a16="http://schemas.microsoft.com/office/drawing/2014/main" id="{D14EC344-A9A9-4222-ACB7-E97D0C061E4E}"/>
              </a:ext>
            </a:extLst>
          </p:cNvPr>
          <p:cNvSpPr>
            <a:spLocks noGrp="1"/>
          </p:cNvSpPr>
          <p:nvPr>
            <p:ph idx="1"/>
          </p:nvPr>
        </p:nvSpPr>
        <p:spPr>
          <a:xfrm>
            <a:off x="639192" y="1464815"/>
            <a:ext cx="10990556" cy="5060271"/>
          </a:xfrm>
        </p:spPr>
        <p:txBody>
          <a:bodyPr>
            <a:normAutofit lnSpcReduction="10000"/>
          </a:bodyPr>
          <a:lstStyle/>
          <a:p>
            <a:pPr marL="0" indent="0">
              <a:buNone/>
            </a:pPr>
            <a:r>
              <a:rPr lang="en-US" sz="2100" dirty="0"/>
              <a:t>Batman: </a:t>
            </a:r>
            <a:r>
              <a:rPr lang="en-US" sz="2100" dirty="0" err="1"/>
              <a:t>Arkham</a:t>
            </a:r>
            <a:r>
              <a:rPr lang="en-US" sz="2100" dirty="0"/>
              <a:t> City</a:t>
            </a:r>
          </a:p>
          <a:p>
            <a:r>
              <a:rPr lang="en-US" dirty="0"/>
              <a:t>The games share several aspects, including being third person, The player can only play with the main character in a linear storyline, similar mechanics (both have use of ropes and ziplining, traps, and stealth in combat). </a:t>
            </a:r>
            <a:r>
              <a:rPr lang="en-US" dirty="0" err="1"/>
              <a:t>Arkham</a:t>
            </a:r>
            <a:r>
              <a:rPr lang="en-US" dirty="0"/>
              <a:t> City however has more emphasis on puzzles and exploration, but has an easier combat system since Batman is overpowered, and Lara Croft lacks brute strength</a:t>
            </a:r>
          </a:p>
          <a:p>
            <a:pPr marL="0" indent="0">
              <a:buNone/>
            </a:pPr>
            <a:r>
              <a:rPr lang="en-US" sz="2100" dirty="0"/>
              <a:t>Uncharted</a:t>
            </a:r>
          </a:p>
          <a:p>
            <a:r>
              <a:rPr lang="en-US" dirty="0"/>
              <a:t>These two games are always compared as they share many story elements, with both main characters on a quest to find relics. The mechanics of both games are similar in terms of climbing and moving along cliffs, gun combat, and emphasis on puzzles. Tomb Raider is more non-linear, allowing players to travel back, which isn’t the case in uncharted. Uncharted also has a storyline co-op mode, allowing up to three players to assist each other with missions, unlike Tomb Raider which is strictly single-player in story mode. The biggest difference is that Uncharted is a PS exclusive, while Tomb Raider can be played on multiple platforms. </a:t>
            </a:r>
          </a:p>
          <a:p>
            <a:pPr marL="0" indent="0">
              <a:buNone/>
            </a:pPr>
            <a:endParaRPr lang="en-US" dirty="0"/>
          </a:p>
        </p:txBody>
      </p:sp>
    </p:spTree>
    <p:extLst>
      <p:ext uri="{BB962C8B-B14F-4D97-AF65-F5344CB8AC3E}">
        <p14:creationId xmlns:p14="http://schemas.microsoft.com/office/powerpoint/2010/main" val="260035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6124-3C8D-417B-9AC3-9B418D1679D1}"/>
              </a:ext>
            </a:extLst>
          </p:cNvPr>
          <p:cNvSpPr>
            <a:spLocks noGrp="1"/>
          </p:cNvSpPr>
          <p:nvPr>
            <p:ph type="title"/>
          </p:nvPr>
        </p:nvSpPr>
        <p:spPr/>
        <p:txBody>
          <a:bodyPr/>
          <a:lstStyle/>
          <a:p>
            <a:r>
              <a:rPr lang="en-US" dirty="0"/>
              <a:t>Intended Audience </a:t>
            </a:r>
          </a:p>
        </p:txBody>
      </p:sp>
      <p:sp>
        <p:nvSpPr>
          <p:cNvPr id="3" name="Content Placeholder 2">
            <a:extLst>
              <a:ext uri="{FF2B5EF4-FFF2-40B4-BE49-F238E27FC236}">
                <a16:creationId xmlns:a16="http://schemas.microsoft.com/office/drawing/2014/main" id="{274803EA-EF5C-414B-B72A-CF533ED2F4A6}"/>
              </a:ext>
            </a:extLst>
          </p:cNvPr>
          <p:cNvSpPr>
            <a:spLocks noGrp="1"/>
          </p:cNvSpPr>
          <p:nvPr>
            <p:ph idx="1"/>
          </p:nvPr>
        </p:nvSpPr>
        <p:spPr>
          <a:xfrm>
            <a:off x="1141413" y="2356281"/>
            <a:ext cx="9905998" cy="3124201"/>
          </a:xfrm>
        </p:spPr>
        <p:txBody>
          <a:bodyPr>
            <a:normAutofit/>
          </a:bodyPr>
          <a:lstStyle/>
          <a:p>
            <a:r>
              <a:rPr lang="en-US" sz="2400" dirty="0"/>
              <a:t>With the reboot, Tomb Raider(2013) was able to engage a fresh new audience, as well as build on the success of the original games and draw in older fans of the franchise. </a:t>
            </a:r>
          </a:p>
          <a:p>
            <a:r>
              <a:rPr lang="en-US" sz="2400" dirty="0"/>
              <a:t>Due to the M17+ rating, the game limits its audience to those who are mature enough to handle the intense themes of gore, violence and adult language.  </a:t>
            </a:r>
          </a:p>
        </p:txBody>
      </p:sp>
    </p:spTree>
    <p:extLst>
      <p:ext uri="{BB962C8B-B14F-4D97-AF65-F5344CB8AC3E}">
        <p14:creationId xmlns:p14="http://schemas.microsoft.com/office/powerpoint/2010/main" val="214582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CAFF-DBC9-49B4-80CE-8B35F840AEB3}"/>
              </a:ext>
            </a:extLst>
          </p:cNvPr>
          <p:cNvSpPr>
            <a:spLocks noGrp="1"/>
          </p:cNvSpPr>
          <p:nvPr>
            <p:ph type="title"/>
          </p:nvPr>
        </p:nvSpPr>
        <p:spPr/>
        <p:txBody>
          <a:bodyPr/>
          <a:lstStyle/>
          <a:p>
            <a:r>
              <a:rPr lang="en-US" dirty="0"/>
              <a:t>Success of the Tomb Raider Reboot</a:t>
            </a:r>
          </a:p>
        </p:txBody>
      </p:sp>
      <p:sp>
        <p:nvSpPr>
          <p:cNvPr id="3" name="Content Placeholder 2">
            <a:extLst>
              <a:ext uri="{FF2B5EF4-FFF2-40B4-BE49-F238E27FC236}">
                <a16:creationId xmlns:a16="http://schemas.microsoft.com/office/drawing/2014/main" id="{DE842C63-3AA4-47C5-AF01-55C08F44A940}"/>
              </a:ext>
            </a:extLst>
          </p:cNvPr>
          <p:cNvSpPr>
            <a:spLocks noGrp="1"/>
          </p:cNvSpPr>
          <p:nvPr>
            <p:ph idx="1"/>
          </p:nvPr>
        </p:nvSpPr>
        <p:spPr>
          <a:xfrm>
            <a:off x="1141413" y="2445057"/>
            <a:ext cx="9905998" cy="3124201"/>
          </a:xfrm>
        </p:spPr>
        <p:txBody>
          <a:bodyPr/>
          <a:lstStyle/>
          <a:p>
            <a:pPr marL="0" indent="0">
              <a:buNone/>
            </a:pPr>
            <a:r>
              <a:rPr lang="en-US" sz="2400" dirty="0"/>
              <a:t>Tomb Raider sold 1 million copies in its first 48 Hours after release, and over 8.5 million copies within the first year. It has also been nominated and won many awards, and has provided enough success for two sequels: Rise of the Tomb Raider and a third unnamed game still in development. </a:t>
            </a:r>
          </a:p>
          <a:p>
            <a:pPr marL="0" indent="0">
              <a:buNone/>
            </a:pPr>
            <a:endParaRPr lang="en-US" dirty="0"/>
          </a:p>
        </p:txBody>
      </p:sp>
    </p:spTree>
    <p:extLst>
      <p:ext uri="{BB962C8B-B14F-4D97-AF65-F5344CB8AC3E}">
        <p14:creationId xmlns:p14="http://schemas.microsoft.com/office/powerpoint/2010/main" val="397998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70ED-5043-4D5A-AF1A-0D2B1C9E1C80}"/>
              </a:ext>
            </a:extLst>
          </p:cNvPr>
          <p:cNvSpPr>
            <a:spLocks noGrp="1"/>
          </p:cNvSpPr>
          <p:nvPr>
            <p:ph type="title"/>
          </p:nvPr>
        </p:nvSpPr>
        <p:spPr>
          <a:xfrm>
            <a:off x="564366" y="396535"/>
            <a:ext cx="9905998" cy="588885"/>
          </a:xfrm>
        </p:spPr>
        <p:txBody>
          <a:bodyPr/>
          <a:lstStyle/>
          <a:p>
            <a:r>
              <a:rPr lang="en-US" dirty="0"/>
              <a:t>Summary </a:t>
            </a:r>
          </a:p>
        </p:txBody>
      </p:sp>
      <p:sp>
        <p:nvSpPr>
          <p:cNvPr id="3" name="Content Placeholder 2">
            <a:extLst>
              <a:ext uri="{FF2B5EF4-FFF2-40B4-BE49-F238E27FC236}">
                <a16:creationId xmlns:a16="http://schemas.microsoft.com/office/drawing/2014/main" id="{AA8390FF-FCDA-443C-8619-104FE27CA7EA}"/>
              </a:ext>
            </a:extLst>
          </p:cNvPr>
          <p:cNvSpPr>
            <a:spLocks noGrp="1"/>
          </p:cNvSpPr>
          <p:nvPr>
            <p:ph idx="1"/>
          </p:nvPr>
        </p:nvSpPr>
        <p:spPr>
          <a:xfrm>
            <a:off x="426128" y="1056443"/>
            <a:ext cx="11363418" cy="5477523"/>
          </a:xfrm>
        </p:spPr>
        <p:txBody>
          <a:bodyPr>
            <a:normAutofit lnSpcReduction="10000"/>
          </a:bodyPr>
          <a:lstStyle/>
          <a:p>
            <a:r>
              <a:rPr lang="en-US" sz="2400" dirty="0"/>
              <a:t>Overall, Tomb Raider does an excellent job at building on people’s nostalgia for the original games, while also introducing a whole new experience. Though fans of the franchise will notice a lack of puzzles, The story’s reboot provides a fresh outlook on the origin of Lara Croft, giving the player a more relatable character who is still finding her strength and courage. The improved and modernized combat system, alongside the beautifully designed environment gives players an engaging and unique game that is worthy of competing in today’s market. </a:t>
            </a:r>
          </a:p>
          <a:p>
            <a:r>
              <a:rPr lang="en-US" sz="2400" dirty="0"/>
              <a:t>Rating: 8.5/10</a:t>
            </a:r>
          </a:p>
          <a:p>
            <a:r>
              <a:rPr lang="en-US" sz="2400" dirty="0"/>
              <a:t>This is a game I’d highly recommend, especially since the definitive edition is available with all the DLC for half the release price. The only improvements I’d suggest are adding a new game+ system that allows players to go through the storyline again with their acquired skills and gear, and adding a storyline co-op mode, as these changes would add more replay value to the game. </a:t>
            </a:r>
          </a:p>
        </p:txBody>
      </p:sp>
    </p:spTree>
    <p:extLst>
      <p:ext uri="{BB962C8B-B14F-4D97-AF65-F5344CB8AC3E}">
        <p14:creationId xmlns:p14="http://schemas.microsoft.com/office/powerpoint/2010/main" val="396192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02A4E-7EDC-410C-BD53-0CD2AE587A3F}"/>
              </a:ext>
            </a:extLst>
          </p:cNvPr>
          <p:cNvSpPr>
            <a:spLocks noGrp="1"/>
          </p:cNvSpPr>
          <p:nvPr>
            <p:ph idx="1"/>
          </p:nvPr>
        </p:nvSpPr>
        <p:spPr>
          <a:xfrm>
            <a:off x="972737" y="2134338"/>
            <a:ext cx="9905998" cy="3124201"/>
          </a:xfrm>
        </p:spPr>
        <p:txBody>
          <a:bodyPr/>
          <a:lstStyle/>
          <a:p>
            <a:r>
              <a:rPr lang="en-US" dirty="0"/>
              <a:t>Common Tags: Third Person, Adventure, Action, Puzzle, Atmospheric, Story Rich, Character Progression, Thriller, Origin Story, Third Person Shooter, Stealth, Single Player, Female Protagonist, Exploration, Cinematic</a:t>
            </a:r>
          </a:p>
          <a:p>
            <a:endParaRPr lang="en-US" dirty="0"/>
          </a:p>
          <a:p>
            <a:r>
              <a:rPr lang="en-US" dirty="0"/>
              <a:t>Tomb Raider – Survivor Trailer: </a:t>
            </a:r>
            <a:r>
              <a:rPr lang="en-US" dirty="0">
                <a:hlinkClick r:id="rId2"/>
              </a:rPr>
              <a:t>https://www.youtube.com/watch?v=XsWojNNqFTg</a:t>
            </a:r>
            <a:endParaRPr lang="en-US" dirty="0"/>
          </a:p>
          <a:p>
            <a:pPr marL="0" indent="0">
              <a:buNone/>
            </a:pPr>
            <a:endParaRPr lang="en-US" dirty="0"/>
          </a:p>
        </p:txBody>
      </p:sp>
      <p:sp>
        <p:nvSpPr>
          <p:cNvPr id="4" name="Title 1">
            <a:extLst>
              <a:ext uri="{FF2B5EF4-FFF2-40B4-BE49-F238E27FC236}">
                <a16:creationId xmlns:a16="http://schemas.microsoft.com/office/drawing/2014/main" id="{2B7C54D2-6FC1-4FFF-8C55-1BFF22E094D5}"/>
              </a:ext>
            </a:extLst>
          </p:cNvPr>
          <p:cNvSpPr>
            <a:spLocks noGrp="1"/>
          </p:cNvSpPr>
          <p:nvPr>
            <p:ph type="title"/>
          </p:nvPr>
        </p:nvSpPr>
        <p:spPr>
          <a:xfrm>
            <a:off x="866207" y="698375"/>
            <a:ext cx="9905998" cy="588885"/>
          </a:xfrm>
        </p:spPr>
        <p:txBody>
          <a:bodyPr/>
          <a:lstStyle/>
          <a:p>
            <a:r>
              <a:rPr lang="en-US" dirty="0"/>
              <a:t>Extra</a:t>
            </a:r>
          </a:p>
        </p:txBody>
      </p:sp>
    </p:spTree>
    <p:extLst>
      <p:ext uri="{BB962C8B-B14F-4D97-AF65-F5344CB8AC3E}">
        <p14:creationId xmlns:p14="http://schemas.microsoft.com/office/powerpoint/2010/main" val="167853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35CE-38E4-4737-9F98-D29C4DE40F56}"/>
              </a:ext>
            </a:extLst>
          </p:cNvPr>
          <p:cNvSpPr>
            <a:spLocks noGrp="1"/>
          </p:cNvSpPr>
          <p:nvPr>
            <p:ph type="title"/>
          </p:nvPr>
        </p:nvSpPr>
        <p:spPr>
          <a:xfrm>
            <a:off x="795184" y="281125"/>
            <a:ext cx="9905998" cy="1164336"/>
          </a:xfrm>
        </p:spPr>
        <p:txBody>
          <a:bodyPr/>
          <a:lstStyle/>
          <a:p>
            <a:r>
              <a:rPr lang="en-US" dirty="0"/>
              <a:t>General Information</a:t>
            </a:r>
          </a:p>
        </p:txBody>
      </p:sp>
      <p:sp>
        <p:nvSpPr>
          <p:cNvPr id="3" name="Content Placeholder 2">
            <a:extLst>
              <a:ext uri="{FF2B5EF4-FFF2-40B4-BE49-F238E27FC236}">
                <a16:creationId xmlns:a16="http://schemas.microsoft.com/office/drawing/2014/main" id="{E1A02A4E-7EDC-410C-BD53-0CD2AE587A3F}"/>
              </a:ext>
            </a:extLst>
          </p:cNvPr>
          <p:cNvSpPr>
            <a:spLocks noGrp="1"/>
          </p:cNvSpPr>
          <p:nvPr>
            <p:ph idx="1"/>
          </p:nvPr>
        </p:nvSpPr>
        <p:spPr>
          <a:xfrm>
            <a:off x="692458" y="1445461"/>
            <a:ext cx="10354953" cy="4726739"/>
          </a:xfrm>
        </p:spPr>
        <p:txBody>
          <a:bodyPr>
            <a:normAutofit lnSpcReduction="10000"/>
          </a:bodyPr>
          <a:lstStyle/>
          <a:p>
            <a:r>
              <a:rPr lang="en-US" sz="2400" dirty="0"/>
              <a:t>Title: Tomb Raider</a:t>
            </a:r>
          </a:p>
          <a:p>
            <a:r>
              <a:rPr lang="en-US" sz="2400" dirty="0"/>
              <a:t>Release Date: 3/5/2013 </a:t>
            </a:r>
          </a:p>
          <a:p>
            <a:r>
              <a:rPr lang="en-US" sz="2400" dirty="0"/>
              <a:t>Game Developer: Crystal Dynamics (PC), Feral Interactive (Mac &amp; Linux)</a:t>
            </a:r>
          </a:p>
          <a:p>
            <a:r>
              <a:rPr lang="en-US" sz="2400" dirty="0"/>
              <a:t>Publisher: Square </a:t>
            </a:r>
            <a:r>
              <a:rPr lang="en-US" sz="2400" dirty="0" err="1"/>
              <a:t>Enix</a:t>
            </a:r>
            <a:r>
              <a:rPr lang="en-US" sz="2400" dirty="0"/>
              <a:t> (PC), Feral Interactive (Mac &amp; Linux)</a:t>
            </a:r>
          </a:p>
          <a:p>
            <a:r>
              <a:rPr lang="en-US" sz="2400" dirty="0"/>
              <a:t>Genre: Action-Adventure, Puzzle, Third Person Shooter</a:t>
            </a:r>
          </a:p>
          <a:p>
            <a:r>
              <a:rPr lang="en-US" sz="2400" dirty="0"/>
              <a:t>Rating: Mature (17+)</a:t>
            </a:r>
          </a:p>
          <a:p>
            <a:r>
              <a:rPr lang="en-US" sz="2400" dirty="0"/>
              <a:t>Price: </a:t>
            </a:r>
          </a:p>
          <a:p>
            <a:pPr lvl="1"/>
            <a:r>
              <a:rPr lang="en-US" sz="2200" dirty="0"/>
              <a:t>Base Game: $59.99 on release, $19.99 currently</a:t>
            </a:r>
          </a:p>
          <a:p>
            <a:pPr lvl="1"/>
            <a:r>
              <a:rPr lang="en-US" sz="2200" dirty="0"/>
              <a:t>Definitive Edition (including all DLC): $29.99 on release, $19.99 currently</a:t>
            </a:r>
          </a:p>
        </p:txBody>
      </p:sp>
    </p:spTree>
    <p:extLst>
      <p:ext uri="{BB962C8B-B14F-4D97-AF65-F5344CB8AC3E}">
        <p14:creationId xmlns:p14="http://schemas.microsoft.com/office/powerpoint/2010/main" val="15515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35CE-38E4-4737-9F98-D29C4DE40F56}"/>
              </a:ext>
            </a:extLst>
          </p:cNvPr>
          <p:cNvSpPr>
            <a:spLocks noGrp="1"/>
          </p:cNvSpPr>
          <p:nvPr>
            <p:ph type="title"/>
          </p:nvPr>
        </p:nvSpPr>
        <p:spPr>
          <a:xfrm>
            <a:off x="328474" y="227861"/>
            <a:ext cx="9905998" cy="704295"/>
          </a:xfrm>
        </p:spPr>
        <p:txBody>
          <a:bodyPr/>
          <a:lstStyle/>
          <a:p>
            <a:r>
              <a:rPr lang="en-US" dirty="0"/>
              <a:t>Hardware Requirements</a:t>
            </a:r>
          </a:p>
        </p:txBody>
      </p:sp>
      <p:sp>
        <p:nvSpPr>
          <p:cNvPr id="3" name="Content Placeholder 2">
            <a:extLst>
              <a:ext uri="{FF2B5EF4-FFF2-40B4-BE49-F238E27FC236}">
                <a16:creationId xmlns:a16="http://schemas.microsoft.com/office/drawing/2014/main" id="{E1A02A4E-7EDC-410C-BD53-0CD2AE587A3F}"/>
              </a:ext>
            </a:extLst>
          </p:cNvPr>
          <p:cNvSpPr>
            <a:spLocks noGrp="1"/>
          </p:cNvSpPr>
          <p:nvPr>
            <p:ph idx="1"/>
          </p:nvPr>
        </p:nvSpPr>
        <p:spPr>
          <a:xfrm>
            <a:off x="594804" y="932156"/>
            <a:ext cx="10452607" cy="5619564"/>
          </a:xfrm>
        </p:spPr>
        <p:txBody>
          <a:bodyPr>
            <a:normAutofit fontScale="77500" lnSpcReduction="20000"/>
          </a:bodyPr>
          <a:lstStyle/>
          <a:p>
            <a:pPr marL="0" indent="0">
              <a:buNone/>
            </a:pPr>
            <a:r>
              <a:rPr lang="en-US" sz="2300" dirty="0">
                <a:effectLst/>
              </a:rPr>
              <a:t>MINIMUM:</a:t>
            </a:r>
          </a:p>
          <a:p>
            <a:r>
              <a:rPr lang="en-US" dirty="0">
                <a:effectLst/>
              </a:rPr>
              <a:t>OS: Windows XP Service Pack 3, Windows Vista,7,8 (32bit/64bit)</a:t>
            </a:r>
          </a:p>
          <a:p>
            <a:r>
              <a:rPr lang="en-US" dirty="0">
                <a:effectLst/>
              </a:rPr>
              <a:t>Processor: Dual core CPU: AMD Athlon64 X2 2.1 </a:t>
            </a:r>
            <a:r>
              <a:rPr lang="en-US" dirty="0" err="1">
                <a:effectLst/>
              </a:rPr>
              <a:t>Ghz</a:t>
            </a:r>
            <a:r>
              <a:rPr lang="en-US" dirty="0">
                <a:effectLst/>
              </a:rPr>
              <a:t> (4050+), Intel Core2 Duo 1.86 </a:t>
            </a:r>
            <a:r>
              <a:rPr lang="en-US" dirty="0" err="1">
                <a:effectLst/>
              </a:rPr>
              <a:t>Ghz</a:t>
            </a:r>
            <a:r>
              <a:rPr lang="en-US" dirty="0">
                <a:effectLst/>
              </a:rPr>
              <a:t> (E6300)</a:t>
            </a:r>
          </a:p>
          <a:p>
            <a:r>
              <a:rPr lang="en-US" dirty="0">
                <a:effectLst/>
              </a:rPr>
              <a:t>Memory: 1GB Memory (2GB on Vista)</a:t>
            </a:r>
          </a:p>
          <a:p>
            <a:r>
              <a:rPr lang="en-US" dirty="0">
                <a:effectLst/>
              </a:rPr>
              <a:t>Graphics: DirectX 9 graphics card with 512Mb Video RAM: AMD Radeon HD 2600 XT, </a:t>
            </a:r>
            <a:r>
              <a:rPr lang="en-US" dirty="0" err="1">
                <a:effectLst/>
              </a:rPr>
              <a:t>nVidia</a:t>
            </a:r>
            <a:r>
              <a:rPr lang="en-US" dirty="0">
                <a:effectLst/>
              </a:rPr>
              <a:t> 8600</a:t>
            </a:r>
          </a:p>
          <a:p>
            <a:r>
              <a:rPr lang="en-US" dirty="0">
                <a:effectLst/>
              </a:rPr>
              <a:t>DirectX®: 9.0c</a:t>
            </a:r>
          </a:p>
          <a:p>
            <a:r>
              <a:rPr lang="en-US" dirty="0">
                <a:effectLst/>
              </a:rPr>
              <a:t>Hard Drive: 12 GB HD space</a:t>
            </a:r>
          </a:p>
          <a:p>
            <a:r>
              <a:rPr lang="en-US" dirty="0">
                <a:effectLst/>
              </a:rPr>
              <a:t>Other Requirements: Broadband Internet connection</a:t>
            </a:r>
          </a:p>
          <a:p>
            <a:pPr marL="0" indent="0">
              <a:buNone/>
            </a:pPr>
            <a:endParaRPr lang="en-US" dirty="0">
              <a:effectLst/>
            </a:endParaRPr>
          </a:p>
          <a:p>
            <a:pPr marL="0" indent="0">
              <a:buNone/>
            </a:pPr>
            <a:r>
              <a:rPr lang="en-US" sz="2300" dirty="0">
                <a:effectLst/>
              </a:rPr>
              <a:t>RECOMMENDED:</a:t>
            </a:r>
          </a:p>
          <a:p>
            <a:r>
              <a:rPr lang="en-US" dirty="0">
                <a:effectLst/>
              </a:rPr>
              <a:t>OS: Windows Vista, Windows 7, Windows 8</a:t>
            </a:r>
          </a:p>
          <a:p>
            <a:r>
              <a:rPr lang="en-US" dirty="0">
                <a:effectLst/>
              </a:rPr>
              <a:t>Processor: Quad core CPU: AMD Phenom II X4 955, Intel Core i5-750</a:t>
            </a:r>
          </a:p>
          <a:p>
            <a:r>
              <a:rPr lang="en-US" dirty="0">
                <a:effectLst/>
              </a:rPr>
              <a:t>Memory: 4 GB RAM</a:t>
            </a:r>
          </a:p>
          <a:p>
            <a:r>
              <a:rPr lang="en-US" dirty="0">
                <a:effectLst/>
              </a:rPr>
              <a:t>Graphics: DirectX 11 graphics card with 1GB Video RAM: AMD Radeon HD 5870, </a:t>
            </a:r>
            <a:r>
              <a:rPr lang="en-US" dirty="0" err="1">
                <a:effectLst/>
              </a:rPr>
              <a:t>nVidia</a:t>
            </a:r>
            <a:r>
              <a:rPr lang="en-US" dirty="0">
                <a:effectLst/>
              </a:rPr>
              <a:t> GTX 480</a:t>
            </a:r>
          </a:p>
          <a:p>
            <a:r>
              <a:rPr lang="en-US" dirty="0">
                <a:effectLst/>
              </a:rPr>
              <a:t>DirectX®: 11</a:t>
            </a:r>
          </a:p>
          <a:p>
            <a:r>
              <a:rPr lang="en-US" dirty="0">
                <a:effectLst/>
              </a:rPr>
              <a:t>Hard Drive: 12 GB HD space</a:t>
            </a:r>
          </a:p>
          <a:p>
            <a:r>
              <a:rPr lang="en-US" dirty="0">
                <a:effectLst/>
              </a:rPr>
              <a:t>Other Requirements: Broadband Internet connection</a:t>
            </a:r>
          </a:p>
        </p:txBody>
      </p:sp>
    </p:spTree>
    <p:extLst>
      <p:ext uri="{BB962C8B-B14F-4D97-AF65-F5344CB8AC3E}">
        <p14:creationId xmlns:p14="http://schemas.microsoft.com/office/powerpoint/2010/main" val="273880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543B-B445-401B-8B69-B27F51876FCE}"/>
              </a:ext>
            </a:extLst>
          </p:cNvPr>
          <p:cNvSpPr>
            <a:spLocks noGrp="1"/>
          </p:cNvSpPr>
          <p:nvPr>
            <p:ph type="title"/>
          </p:nvPr>
        </p:nvSpPr>
        <p:spPr>
          <a:xfrm>
            <a:off x="1141413" y="609600"/>
            <a:ext cx="9905998" cy="970625"/>
          </a:xfrm>
        </p:spPr>
        <p:txBody>
          <a:bodyPr/>
          <a:lstStyle/>
          <a:p>
            <a:r>
              <a:rPr lang="en-US" dirty="0"/>
              <a:t>Quick Overview</a:t>
            </a:r>
          </a:p>
        </p:txBody>
      </p:sp>
      <p:sp>
        <p:nvSpPr>
          <p:cNvPr id="3" name="Content Placeholder 2">
            <a:extLst>
              <a:ext uri="{FF2B5EF4-FFF2-40B4-BE49-F238E27FC236}">
                <a16:creationId xmlns:a16="http://schemas.microsoft.com/office/drawing/2014/main" id="{F1F6D875-DC15-466E-AEC3-E5D41347A311}"/>
              </a:ext>
            </a:extLst>
          </p:cNvPr>
          <p:cNvSpPr>
            <a:spLocks noGrp="1"/>
          </p:cNvSpPr>
          <p:nvPr>
            <p:ph idx="1"/>
          </p:nvPr>
        </p:nvSpPr>
        <p:spPr>
          <a:xfrm>
            <a:off x="1070392" y="1642370"/>
            <a:ext cx="9905998" cy="4483222"/>
          </a:xfrm>
        </p:spPr>
        <p:txBody>
          <a:bodyPr>
            <a:normAutofit lnSpcReduction="10000"/>
          </a:bodyPr>
          <a:lstStyle/>
          <a:p>
            <a:r>
              <a:rPr lang="en-US" sz="2800" dirty="0"/>
              <a:t>Single player - Third Person Action-Adventure</a:t>
            </a:r>
          </a:p>
          <a:p>
            <a:r>
              <a:rPr lang="en-US" sz="2800" dirty="0"/>
              <a:t>Story driven, linear storyline with QTE interactive cutscenes, side quests and collectibles, allowing the player to progress at their own pace</a:t>
            </a:r>
          </a:p>
          <a:p>
            <a:r>
              <a:rPr lang="en-US" sz="2800" dirty="0"/>
              <a:t>Character Progresses as player advances in the game: unlocking new skills, gaining access to more equipment and weapon upgrades</a:t>
            </a:r>
          </a:p>
          <a:p>
            <a:r>
              <a:rPr lang="en-US" sz="2800" dirty="0"/>
              <a:t>Ability to travel between explored areas on the map using fast travel points called “campsites” that also function as save points, crafting and skill selection menus</a:t>
            </a:r>
          </a:p>
        </p:txBody>
      </p:sp>
    </p:spTree>
    <p:extLst>
      <p:ext uri="{BB962C8B-B14F-4D97-AF65-F5344CB8AC3E}">
        <p14:creationId xmlns:p14="http://schemas.microsoft.com/office/powerpoint/2010/main" val="193112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0CA0-4B06-4B35-B239-74B749B0C966}"/>
              </a:ext>
            </a:extLst>
          </p:cNvPr>
          <p:cNvSpPr>
            <a:spLocks noGrp="1"/>
          </p:cNvSpPr>
          <p:nvPr>
            <p:ph type="title"/>
          </p:nvPr>
        </p:nvSpPr>
        <p:spPr>
          <a:xfrm>
            <a:off x="883961" y="494189"/>
            <a:ext cx="9905998" cy="828583"/>
          </a:xfrm>
        </p:spPr>
        <p:txBody>
          <a:bodyPr/>
          <a:lstStyle/>
          <a:p>
            <a:r>
              <a:rPr lang="en-US" dirty="0"/>
              <a:t>Storyline &amp; Player’s Role </a:t>
            </a:r>
          </a:p>
        </p:txBody>
      </p:sp>
      <p:sp>
        <p:nvSpPr>
          <p:cNvPr id="3" name="Content Placeholder 2">
            <a:extLst>
              <a:ext uri="{FF2B5EF4-FFF2-40B4-BE49-F238E27FC236}">
                <a16:creationId xmlns:a16="http://schemas.microsoft.com/office/drawing/2014/main" id="{15DC69B8-9910-499B-895E-90FF7FB86E43}"/>
              </a:ext>
            </a:extLst>
          </p:cNvPr>
          <p:cNvSpPr>
            <a:spLocks noGrp="1"/>
          </p:cNvSpPr>
          <p:nvPr>
            <p:ph idx="1"/>
          </p:nvPr>
        </p:nvSpPr>
        <p:spPr>
          <a:xfrm>
            <a:off x="399495" y="1491448"/>
            <a:ext cx="11239130" cy="4687410"/>
          </a:xfrm>
        </p:spPr>
        <p:txBody>
          <a:bodyPr>
            <a:normAutofit/>
          </a:bodyPr>
          <a:lstStyle/>
          <a:p>
            <a:r>
              <a:rPr lang="en-US" sz="2800" dirty="0"/>
              <a:t>Lara Croft, on her first archaeological adventure, is shipwrecked on the lost Japanese island of </a:t>
            </a:r>
            <a:r>
              <a:rPr lang="en-US" sz="2800" dirty="0" err="1"/>
              <a:t>Yamatai</a:t>
            </a:r>
            <a:r>
              <a:rPr lang="en-US" sz="2800" dirty="0"/>
              <a:t>. She must navigate the cursed land to find her missing friends and crewmates. </a:t>
            </a:r>
          </a:p>
          <a:p>
            <a:r>
              <a:rPr lang="en-US" sz="2800" dirty="0"/>
              <a:t>The player controls Lara and makes their way through the island, picking up collectibles and resources along the way that will help them upgrade her skills and equipment. </a:t>
            </a:r>
          </a:p>
          <a:p>
            <a:r>
              <a:rPr lang="en-US" sz="2800" dirty="0"/>
              <a:t>The player must fight off crazed cultists who want to kill Lara and her friends, while solving puzzles that will bring them closer to uncovering the mysteries of the island that will allow Lara and her friends to escape </a:t>
            </a:r>
            <a:r>
              <a:rPr lang="en-US" sz="2800" dirty="0" err="1"/>
              <a:t>Yamatai</a:t>
            </a:r>
            <a:r>
              <a:rPr lang="en-US" sz="2800" dirty="0"/>
              <a:t> and return home safely. </a:t>
            </a:r>
          </a:p>
        </p:txBody>
      </p:sp>
    </p:spTree>
    <p:extLst>
      <p:ext uri="{BB962C8B-B14F-4D97-AF65-F5344CB8AC3E}">
        <p14:creationId xmlns:p14="http://schemas.microsoft.com/office/powerpoint/2010/main" val="257218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0957-FA55-45D4-80B2-073B0CE550B0}"/>
              </a:ext>
            </a:extLst>
          </p:cNvPr>
          <p:cNvSpPr>
            <a:spLocks noGrp="1"/>
          </p:cNvSpPr>
          <p:nvPr>
            <p:ph type="title"/>
          </p:nvPr>
        </p:nvSpPr>
        <p:spPr>
          <a:xfrm>
            <a:off x="1141413" y="609600"/>
            <a:ext cx="9905998" cy="810827"/>
          </a:xfrm>
        </p:spPr>
        <p:txBody>
          <a:bodyPr/>
          <a:lstStyle/>
          <a:p>
            <a:r>
              <a:rPr lang="en-US" dirty="0" err="1"/>
              <a:t>GamePlay</a:t>
            </a:r>
            <a:r>
              <a:rPr lang="en-US" dirty="0"/>
              <a:t> &amp; Interface</a:t>
            </a:r>
          </a:p>
        </p:txBody>
      </p:sp>
      <p:sp>
        <p:nvSpPr>
          <p:cNvPr id="3" name="Content Placeholder 2">
            <a:extLst>
              <a:ext uri="{FF2B5EF4-FFF2-40B4-BE49-F238E27FC236}">
                <a16:creationId xmlns:a16="http://schemas.microsoft.com/office/drawing/2014/main" id="{B132E653-F3AD-4391-8CA4-1237DC7DEDBB}"/>
              </a:ext>
            </a:extLst>
          </p:cNvPr>
          <p:cNvSpPr>
            <a:spLocks noGrp="1"/>
          </p:cNvSpPr>
          <p:nvPr>
            <p:ph idx="1"/>
          </p:nvPr>
        </p:nvSpPr>
        <p:spPr>
          <a:xfrm>
            <a:off x="532660" y="1420427"/>
            <a:ext cx="10514751" cy="4971496"/>
          </a:xfrm>
        </p:spPr>
        <p:txBody>
          <a:bodyPr>
            <a:normAutofit lnSpcReduction="10000"/>
          </a:bodyPr>
          <a:lstStyle/>
          <a:p>
            <a:r>
              <a:rPr lang="en-US" sz="2400" dirty="0"/>
              <a:t>Experience-based character progression </a:t>
            </a:r>
          </a:p>
          <a:p>
            <a:r>
              <a:rPr lang="en-US" sz="2400" dirty="0"/>
              <a:t>Third Person, stealth-based combat, emphasis on terrain exploration and hunter/gatherer based crafting</a:t>
            </a:r>
          </a:p>
          <a:p>
            <a:r>
              <a:rPr lang="en-US" sz="2400" dirty="0"/>
              <a:t>Campsites: Skill &amp; Gear Upgrades, Fast Travel and Save points</a:t>
            </a:r>
          </a:p>
          <a:p>
            <a:r>
              <a:rPr lang="en-US" sz="2400" dirty="0"/>
              <a:t>Skill Points: spent on gaining/upgrading Survivor, Hunter and Brawler skills </a:t>
            </a:r>
          </a:p>
          <a:p>
            <a:r>
              <a:rPr lang="en-US" sz="2400" dirty="0"/>
              <a:t>Salvage: necessary for gear upgrades</a:t>
            </a:r>
          </a:p>
          <a:p>
            <a:r>
              <a:rPr lang="en-US" sz="2400" dirty="0"/>
              <a:t>Survival Instinct: shows player objects of interest, such as collectibles, climbable surfaces, enemies, animals and waypoints. </a:t>
            </a:r>
          </a:p>
          <a:p>
            <a:r>
              <a:rPr lang="en-US" sz="2400" dirty="0"/>
              <a:t>Map/Scoreboard: player can access map, list of documents and relics in area, XP progression</a:t>
            </a:r>
          </a:p>
        </p:txBody>
      </p:sp>
    </p:spTree>
    <p:extLst>
      <p:ext uri="{BB962C8B-B14F-4D97-AF65-F5344CB8AC3E}">
        <p14:creationId xmlns:p14="http://schemas.microsoft.com/office/powerpoint/2010/main" val="86258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50C6-1DFD-4C6F-B6E3-E7F1E0D5A0E1}"/>
              </a:ext>
            </a:extLst>
          </p:cNvPr>
          <p:cNvSpPr>
            <a:spLocks noGrp="1"/>
          </p:cNvSpPr>
          <p:nvPr>
            <p:ph type="title"/>
          </p:nvPr>
        </p:nvSpPr>
        <p:spPr>
          <a:xfrm>
            <a:off x="323554" y="175269"/>
            <a:ext cx="9905998" cy="828583"/>
          </a:xfrm>
        </p:spPr>
        <p:txBody>
          <a:bodyPr/>
          <a:lstStyle/>
          <a:p>
            <a:r>
              <a:rPr lang="en-US" dirty="0" err="1"/>
              <a:t>VisualS</a:t>
            </a:r>
            <a:endParaRPr lang="en-US" dirty="0"/>
          </a:p>
        </p:txBody>
      </p:sp>
      <p:sp>
        <p:nvSpPr>
          <p:cNvPr id="3" name="Content Placeholder 2">
            <a:extLst>
              <a:ext uri="{FF2B5EF4-FFF2-40B4-BE49-F238E27FC236}">
                <a16:creationId xmlns:a16="http://schemas.microsoft.com/office/drawing/2014/main" id="{B414F571-48A8-4D59-BBED-8CE93DC7AA0E}"/>
              </a:ext>
            </a:extLst>
          </p:cNvPr>
          <p:cNvSpPr>
            <a:spLocks noGrp="1"/>
          </p:cNvSpPr>
          <p:nvPr>
            <p:ph idx="1"/>
          </p:nvPr>
        </p:nvSpPr>
        <p:spPr>
          <a:xfrm>
            <a:off x="452761" y="1003853"/>
            <a:ext cx="11494073" cy="2633870"/>
          </a:xfrm>
        </p:spPr>
        <p:txBody>
          <a:bodyPr>
            <a:normAutofit lnSpcReduction="10000"/>
          </a:bodyPr>
          <a:lstStyle/>
          <a:p>
            <a:r>
              <a:rPr lang="en-US" dirty="0"/>
              <a:t>Island’s environment is rich in dense forests, beaches, and mountains.</a:t>
            </a:r>
          </a:p>
          <a:p>
            <a:r>
              <a:rPr lang="en-US" dirty="0"/>
              <a:t>Various ruins and old buildings from different eras such as ancient Japanese, 1700s Japanese Military, German Axis, 1900s US Marines, and others that have inhabited and died on the island.</a:t>
            </a:r>
          </a:p>
          <a:p>
            <a:r>
              <a:rPr lang="en-US" dirty="0"/>
              <a:t>Cult Encampments are dark and gory, with sacrificial sites, dead bodies and blood drawings on the walls.</a:t>
            </a:r>
          </a:p>
          <a:p>
            <a:r>
              <a:rPr lang="en-US" dirty="0"/>
              <a:t>Day/Night cycles and weather are realistic when playing in the linear storyline, but randomized when travelling back to completed areas. </a:t>
            </a:r>
          </a:p>
        </p:txBody>
      </p:sp>
      <p:pic>
        <p:nvPicPr>
          <p:cNvPr id="11" name="Picture 10">
            <a:extLst>
              <a:ext uri="{FF2B5EF4-FFF2-40B4-BE49-F238E27FC236}">
                <a16:creationId xmlns:a16="http://schemas.microsoft.com/office/drawing/2014/main" id="{F4E505DB-7E5B-41CA-9D42-3E30E6E4A447}"/>
              </a:ext>
            </a:extLst>
          </p:cNvPr>
          <p:cNvPicPr>
            <a:picLocks noChangeAspect="1"/>
          </p:cNvPicPr>
          <p:nvPr/>
        </p:nvPicPr>
        <p:blipFill rotWithShape="1">
          <a:blip r:embed="rId2">
            <a:extLst>
              <a:ext uri="{28A0092B-C50C-407E-A947-70E740481C1C}">
                <a14:useLocalDpi xmlns:a14="http://schemas.microsoft.com/office/drawing/2010/main" val="0"/>
              </a:ext>
            </a:extLst>
          </a:blip>
          <a:srcRect t="11264" b="21479"/>
          <a:stretch/>
        </p:blipFill>
        <p:spPr>
          <a:xfrm>
            <a:off x="94952" y="3568148"/>
            <a:ext cx="7637692" cy="3201604"/>
          </a:xfrm>
          <a:prstGeom prst="rect">
            <a:avLst/>
          </a:prstGeom>
        </p:spPr>
      </p:pic>
      <p:pic>
        <p:nvPicPr>
          <p:cNvPr id="14" name="Picture 13">
            <a:extLst>
              <a:ext uri="{FF2B5EF4-FFF2-40B4-BE49-F238E27FC236}">
                <a16:creationId xmlns:a16="http://schemas.microsoft.com/office/drawing/2014/main" id="{9FAB3483-DF28-405A-B783-4413B44F3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526" y="3798419"/>
            <a:ext cx="4857474" cy="2732329"/>
          </a:xfrm>
          <a:prstGeom prst="rect">
            <a:avLst/>
          </a:prstGeom>
        </p:spPr>
      </p:pic>
    </p:spTree>
    <p:extLst>
      <p:ext uri="{BB962C8B-B14F-4D97-AF65-F5344CB8AC3E}">
        <p14:creationId xmlns:p14="http://schemas.microsoft.com/office/powerpoint/2010/main" val="28741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7F3F17-80A1-4610-B65E-601474F0F22A}"/>
              </a:ext>
            </a:extLst>
          </p:cNvPr>
          <p:cNvPicPr>
            <a:picLocks noChangeAspect="1"/>
          </p:cNvPicPr>
          <p:nvPr/>
        </p:nvPicPr>
        <p:blipFill rotWithShape="1">
          <a:blip r:embed="rId2">
            <a:extLst>
              <a:ext uri="{28A0092B-C50C-407E-A947-70E740481C1C}">
                <a14:useLocalDpi xmlns:a14="http://schemas.microsoft.com/office/drawing/2010/main" val="0"/>
              </a:ext>
            </a:extLst>
          </a:blip>
          <a:srcRect l="35799" r="36152" b="8504"/>
          <a:stretch/>
        </p:blipFill>
        <p:spPr>
          <a:xfrm>
            <a:off x="5893905" y="0"/>
            <a:ext cx="3044198" cy="5585791"/>
          </a:xfrm>
          <a:prstGeom prst="rect">
            <a:avLst/>
          </a:prstGeom>
        </p:spPr>
      </p:pic>
      <p:pic>
        <p:nvPicPr>
          <p:cNvPr id="8" name="Picture 7">
            <a:extLst>
              <a:ext uri="{FF2B5EF4-FFF2-40B4-BE49-F238E27FC236}">
                <a16:creationId xmlns:a16="http://schemas.microsoft.com/office/drawing/2014/main" id="{C7F685D2-FF4F-4C14-A20A-C24CE6B8397A}"/>
              </a:ext>
            </a:extLst>
          </p:cNvPr>
          <p:cNvPicPr>
            <a:picLocks noChangeAspect="1"/>
          </p:cNvPicPr>
          <p:nvPr/>
        </p:nvPicPr>
        <p:blipFill rotWithShape="1">
          <a:blip r:embed="rId3">
            <a:extLst>
              <a:ext uri="{28A0092B-C50C-407E-A947-70E740481C1C}">
                <a14:useLocalDpi xmlns:a14="http://schemas.microsoft.com/office/drawing/2010/main" val="0"/>
              </a:ext>
            </a:extLst>
          </a:blip>
          <a:srcRect l="6309" t="-589" r="1510" b="11676"/>
          <a:stretch/>
        </p:blipFill>
        <p:spPr>
          <a:xfrm>
            <a:off x="49697" y="3627783"/>
            <a:ext cx="5844208" cy="3170851"/>
          </a:xfrm>
          <a:prstGeom prst="rect">
            <a:avLst/>
          </a:prstGeom>
        </p:spPr>
      </p:pic>
      <p:pic>
        <p:nvPicPr>
          <p:cNvPr id="10" name="Picture 9">
            <a:extLst>
              <a:ext uri="{FF2B5EF4-FFF2-40B4-BE49-F238E27FC236}">
                <a16:creationId xmlns:a16="http://schemas.microsoft.com/office/drawing/2014/main" id="{A53AB3A9-0336-4254-B582-19D1D14EC3C0}"/>
              </a:ext>
            </a:extLst>
          </p:cNvPr>
          <p:cNvPicPr>
            <a:picLocks noChangeAspect="1"/>
          </p:cNvPicPr>
          <p:nvPr/>
        </p:nvPicPr>
        <p:blipFill rotWithShape="1">
          <a:blip r:embed="rId4">
            <a:extLst>
              <a:ext uri="{28A0092B-C50C-407E-A947-70E740481C1C}">
                <a14:useLocalDpi xmlns:a14="http://schemas.microsoft.com/office/drawing/2010/main" val="0"/>
              </a:ext>
            </a:extLst>
          </a:blip>
          <a:srcRect l="36384" r="36328" b="8894"/>
          <a:stretch/>
        </p:blipFill>
        <p:spPr>
          <a:xfrm>
            <a:off x="8935120" y="35318"/>
            <a:ext cx="3256880" cy="6116522"/>
          </a:xfrm>
          <a:prstGeom prst="rect">
            <a:avLst/>
          </a:prstGeom>
        </p:spPr>
      </p:pic>
      <p:pic>
        <p:nvPicPr>
          <p:cNvPr id="4" name="Picture 3">
            <a:extLst>
              <a:ext uri="{FF2B5EF4-FFF2-40B4-BE49-F238E27FC236}">
                <a16:creationId xmlns:a16="http://schemas.microsoft.com/office/drawing/2014/main" id="{3E06B765-7DDC-4A0D-9E0F-4890225B3ADF}"/>
              </a:ext>
            </a:extLst>
          </p:cNvPr>
          <p:cNvPicPr>
            <a:picLocks noChangeAspect="1"/>
          </p:cNvPicPr>
          <p:nvPr/>
        </p:nvPicPr>
        <p:blipFill rotWithShape="1">
          <a:blip r:embed="rId5">
            <a:extLst>
              <a:ext uri="{28A0092B-C50C-407E-A947-70E740481C1C}">
                <a14:useLocalDpi xmlns:a14="http://schemas.microsoft.com/office/drawing/2010/main" val="0"/>
              </a:ext>
            </a:extLst>
          </a:blip>
          <a:srcRect b="8282"/>
          <a:stretch/>
        </p:blipFill>
        <p:spPr>
          <a:xfrm>
            <a:off x="1" y="0"/>
            <a:ext cx="5893904" cy="3627783"/>
          </a:xfrm>
          <a:prstGeom prst="rect">
            <a:avLst/>
          </a:prstGeom>
        </p:spPr>
      </p:pic>
      <p:sp>
        <p:nvSpPr>
          <p:cNvPr id="11" name="TextBox 10">
            <a:extLst>
              <a:ext uri="{FF2B5EF4-FFF2-40B4-BE49-F238E27FC236}">
                <a16:creationId xmlns:a16="http://schemas.microsoft.com/office/drawing/2014/main" id="{940D5C06-F2C6-4155-8BB0-2246CF5D56E2}"/>
              </a:ext>
            </a:extLst>
          </p:cNvPr>
          <p:cNvSpPr txBox="1"/>
          <p:nvPr/>
        </p:nvSpPr>
        <p:spPr>
          <a:xfrm>
            <a:off x="100989" y="87600"/>
            <a:ext cx="2230098" cy="369332"/>
          </a:xfrm>
          <a:prstGeom prst="rect">
            <a:avLst/>
          </a:prstGeom>
          <a:noFill/>
        </p:spPr>
        <p:txBody>
          <a:bodyPr wrap="none" rtlCol="0">
            <a:spAutoFit/>
          </a:bodyPr>
          <a:lstStyle/>
          <a:p>
            <a:r>
              <a:rPr lang="en-US" dirty="0">
                <a:solidFill>
                  <a:schemeClr val="bg1"/>
                </a:solidFill>
              </a:rPr>
              <a:t>Scavenger Village</a:t>
            </a:r>
          </a:p>
        </p:txBody>
      </p:sp>
      <p:sp>
        <p:nvSpPr>
          <p:cNvPr id="12" name="TextBox 11">
            <a:extLst>
              <a:ext uri="{FF2B5EF4-FFF2-40B4-BE49-F238E27FC236}">
                <a16:creationId xmlns:a16="http://schemas.microsoft.com/office/drawing/2014/main" id="{55E8E565-6359-4AD9-BD20-4E84CC03626B}"/>
              </a:ext>
            </a:extLst>
          </p:cNvPr>
          <p:cNvSpPr txBox="1"/>
          <p:nvPr/>
        </p:nvSpPr>
        <p:spPr>
          <a:xfrm>
            <a:off x="100989" y="3715383"/>
            <a:ext cx="2432076" cy="369332"/>
          </a:xfrm>
          <a:prstGeom prst="rect">
            <a:avLst/>
          </a:prstGeom>
          <a:noFill/>
        </p:spPr>
        <p:txBody>
          <a:bodyPr wrap="none" rtlCol="0">
            <a:spAutoFit/>
          </a:bodyPr>
          <a:lstStyle/>
          <a:p>
            <a:r>
              <a:rPr lang="en-US" dirty="0"/>
              <a:t>Ancient catacombs</a:t>
            </a:r>
          </a:p>
        </p:txBody>
      </p:sp>
      <p:sp>
        <p:nvSpPr>
          <p:cNvPr id="13" name="TextBox 12">
            <a:extLst>
              <a:ext uri="{FF2B5EF4-FFF2-40B4-BE49-F238E27FC236}">
                <a16:creationId xmlns:a16="http://schemas.microsoft.com/office/drawing/2014/main" id="{DB1B65A7-C729-47DC-A1AB-6C62CF7C4C69}"/>
              </a:ext>
            </a:extLst>
          </p:cNvPr>
          <p:cNvSpPr txBox="1"/>
          <p:nvPr/>
        </p:nvSpPr>
        <p:spPr>
          <a:xfrm>
            <a:off x="6451637" y="5401125"/>
            <a:ext cx="1928733" cy="369332"/>
          </a:xfrm>
          <a:prstGeom prst="rect">
            <a:avLst/>
          </a:prstGeom>
          <a:noFill/>
        </p:spPr>
        <p:txBody>
          <a:bodyPr wrap="none" rtlCol="0">
            <a:spAutoFit/>
          </a:bodyPr>
          <a:lstStyle/>
          <a:p>
            <a:r>
              <a:rPr lang="en-US" dirty="0"/>
              <a:t>Scavenger Den</a:t>
            </a:r>
          </a:p>
        </p:txBody>
      </p:sp>
      <p:sp>
        <p:nvSpPr>
          <p:cNvPr id="14" name="TextBox 13">
            <a:extLst>
              <a:ext uri="{FF2B5EF4-FFF2-40B4-BE49-F238E27FC236}">
                <a16:creationId xmlns:a16="http://schemas.microsoft.com/office/drawing/2014/main" id="{4FDA81FC-13EC-47A4-A27F-B7E86231A4F9}"/>
              </a:ext>
            </a:extLst>
          </p:cNvPr>
          <p:cNvSpPr txBox="1"/>
          <p:nvPr/>
        </p:nvSpPr>
        <p:spPr>
          <a:xfrm>
            <a:off x="9605639" y="5817826"/>
            <a:ext cx="2135521" cy="369332"/>
          </a:xfrm>
          <a:prstGeom prst="rect">
            <a:avLst/>
          </a:prstGeom>
          <a:noFill/>
        </p:spPr>
        <p:txBody>
          <a:bodyPr wrap="none" rtlCol="0">
            <a:spAutoFit/>
          </a:bodyPr>
          <a:lstStyle/>
          <a:p>
            <a:r>
              <a:rPr lang="en-US" dirty="0"/>
              <a:t>Mountain Temple</a:t>
            </a:r>
          </a:p>
        </p:txBody>
      </p:sp>
    </p:spTree>
    <p:extLst>
      <p:ext uri="{BB962C8B-B14F-4D97-AF65-F5344CB8AC3E}">
        <p14:creationId xmlns:p14="http://schemas.microsoft.com/office/powerpoint/2010/main" val="114488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2A9E-D795-4B44-B4BB-A089E49EFD04}"/>
              </a:ext>
            </a:extLst>
          </p:cNvPr>
          <p:cNvSpPr>
            <a:spLocks noGrp="1"/>
          </p:cNvSpPr>
          <p:nvPr>
            <p:ph type="title"/>
          </p:nvPr>
        </p:nvSpPr>
        <p:spPr>
          <a:xfrm>
            <a:off x="972737" y="458680"/>
            <a:ext cx="9905998" cy="704295"/>
          </a:xfrm>
        </p:spPr>
        <p:txBody>
          <a:bodyPr/>
          <a:lstStyle/>
          <a:p>
            <a:r>
              <a:rPr lang="en-US" dirty="0"/>
              <a:t>Audio</a:t>
            </a:r>
          </a:p>
        </p:txBody>
      </p:sp>
      <p:sp>
        <p:nvSpPr>
          <p:cNvPr id="3" name="Content Placeholder 2">
            <a:extLst>
              <a:ext uri="{FF2B5EF4-FFF2-40B4-BE49-F238E27FC236}">
                <a16:creationId xmlns:a16="http://schemas.microsoft.com/office/drawing/2014/main" id="{02294392-91C2-4D64-80C8-2F44C9F2846C}"/>
              </a:ext>
            </a:extLst>
          </p:cNvPr>
          <p:cNvSpPr>
            <a:spLocks noGrp="1"/>
          </p:cNvSpPr>
          <p:nvPr>
            <p:ph idx="1"/>
          </p:nvPr>
        </p:nvSpPr>
        <p:spPr>
          <a:xfrm>
            <a:off x="555487" y="1299838"/>
            <a:ext cx="10887830" cy="5225249"/>
          </a:xfrm>
        </p:spPr>
        <p:txBody>
          <a:bodyPr>
            <a:normAutofit/>
          </a:bodyPr>
          <a:lstStyle/>
          <a:p>
            <a:r>
              <a:rPr lang="en-US" dirty="0"/>
              <a:t>Environment sounds are realistic and well thought-out, such as trees rustling in the wind, ocean waves splashing on the shore, or animal sounds that can be useful when hunting.</a:t>
            </a:r>
          </a:p>
          <a:p>
            <a:r>
              <a:rPr lang="en-US" dirty="0"/>
              <a:t>Music plays on player’s emotions, in direct relation with events: If Lara is in danger or around enemies, the music is tense and fast paced, but calms down when Lara is safe. </a:t>
            </a:r>
          </a:p>
          <a:p>
            <a:r>
              <a:rPr lang="en-US" dirty="0"/>
              <a:t>Soundtrack is scored by Jason Graves, a composer that specializes in video game music relating to thriller and action genres.</a:t>
            </a:r>
          </a:p>
          <a:p>
            <a:endParaRPr lang="en-US" dirty="0"/>
          </a:p>
          <a:p>
            <a:pPr marL="0" indent="0">
              <a:buNone/>
            </a:pPr>
            <a:r>
              <a:rPr lang="en-US" dirty="0"/>
              <a:t>Some music themes from the game:</a:t>
            </a:r>
          </a:p>
          <a:p>
            <a:r>
              <a:rPr lang="en-US" dirty="0"/>
              <a:t>A Survivor is Born: </a:t>
            </a:r>
            <a:r>
              <a:rPr lang="en-US" dirty="0">
                <a:hlinkClick r:id="rId2"/>
              </a:rPr>
              <a:t>https://www.youtube.com/watch?v=4YsLixfHh6M</a:t>
            </a:r>
            <a:endParaRPr lang="en-US" dirty="0"/>
          </a:p>
          <a:p>
            <a:r>
              <a:rPr lang="en-US" dirty="0"/>
              <a:t>Alone: </a:t>
            </a:r>
            <a:r>
              <a:rPr lang="en-US" dirty="0">
                <a:hlinkClick r:id="rId3"/>
              </a:rPr>
              <a:t>https://www.youtube.com/watch?v=IcKXVo_fYd4</a:t>
            </a:r>
            <a:endParaRPr lang="en-US" dirty="0"/>
          </a:p>
          <a:p>
            <a:r>
              <a:rPr lang="en-US" dirty="0"/>
              <a:t>Reaching Roth: </a:t>
            </a:r>
            <a:r>
              <a:rPr lang="en-US" dirty="0">
                <a:hlinkClick r:id="rId4"/>
              </a:rPr>
              <a:t>https://www.youtube.com/watch?v=8eKOZOT_t-k</a:t>
            </a:r>
            <a:r>
              <a:rPr lang="en-US" dirty="0"/>
              <a:t> </a:t>
            </a:r>
          </a:p>
        </p:txBody>
      </p:sp>
    </p:spTree>
    <p:extLst>
      <p:ext uri="{BB962C8B-B14F-4D97-AF65-F5344CB8AC3E}">
        <p14:creationId xmlns:p14="http://schemas.microsoft.com/office/powerpoint/2010/main" val="910400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291</TotalTime>
  <Words>1555</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Mesh</vt:lpstr>
      <vt:lpstr>PowerPoint Presentation</vt:lpstr>
      <vt:lpstr>General Information</vt:lpstr>
      <vt:lpstr>Hardware Requirements</vt:lpstr>
      <vt:lpstr>Quick Overview</vt:lpstr>
      <vt:lpstr>Storyline &amp; Player’s Role </vt:lpstr>
      <vt:lpstr>GamePlay &amp; Interface</vt:lpstr>
      <vt:lpstr>VisualS</vt:lpstr>
      <vt:lpstr>PowerPoint Presentation</vt:lpstr>
      <vt:lpstr>Audio</vt:lpstr>
      <vt:lpstr>Bugs and Glitches</vt:lpstr>
      <vt:lpstr>Game Review</vt:lpstr>
      <vt:lpstr>Comparisons to similar Games in the Genre</vt:lpstr>
      <vt:lpstr>Intended Audience </vt:lpstr>
      <vt:lpstr>Success of the Tomb Raider Reboot</vt:lpstr>
      <vt:lpstr>Summary </vt:lpstr>
      <vt:lpstr>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Ayah Hamad</dc:creator>
  <cp:lastModifiedBy>Ayah Hamad</cp:lastModifiedBy>
  <cp:revision>31</cp:revision>
  <dcterms:created xsi:type="dcterms:W3CDTF">2017-09-19T22:15:16Z</dcterms:created>
  <dcterms:modified xsi:type="dcterms:W3CDTF">2017-09-20T21:29:05Z</dcterms:modified>
</cp:coreProperties>
</file>