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2" r:id="rId3"/>
    <p:sldId id="259" r:id="rId4"/>
    <p:sldId id="265" r:id="rId5"/>
    <p:sldId id="263" r:id="rId6"/>
    <p:sldId id="258" r:id="rId7"/>
    <p:sldId id="276" r:id="rId8"/>
    <p:sldId id="272" r:id="rId9"/>
    <p:sldId id="274" r:id="rId10"/>
    <p:sldId id="273" r:id="rId11"/>
    <p:sldId id="271" r:id="rId12"/>
    <p:sldId id="267" r:id="rId13"/>
    <p:sldId id="268" r:id="rId14"/>
    <p:sldId id="269" r:id="rId15"/>
    <p:sldId id="270" r:id="rId16"/>
    <p:sldId id="260" r:id="rId17"/>
    <p:sldId id="275" r:id="rId18"/>
    <p:sldId id="261" r:id="rId19"/>
    <p:sldId id="277" r:id="rId20"/>
    <p:sldId id="27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y Centivany" initials="CC" lastIdx="1" clrIdx="0">
    <p:extLst>
      <p:ext uri="{19B8F6BF-5375-455C-9EA6-DF929625EA0E}">
        <p15:presenceInfo xmlns:p15="http://schemas.microsoft.com/office/powerpoint/2012/main" userId="3b75be6444ba867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A9DA"/>
    <a:srgbClr val="0066FF"/>
    <a:srgbClr val="00FF00"/>
    <a:srgbClr val="FFFF99"/>
    <a:srgbClr val="FF6699"/>
    <a:srgbClr val="00CC00"/>
    <a:srgbClr val="FF66FF"/>
    <a:srgbClr val="FF0066"/>
    <a:srgbClr val="000099"/>
    <a:srgbClr val="2215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31" autoAdjust="0"/>
    <p:restoredTop sz="94660"/>
  </p:normalViewPr>
  <p:slideViewPr>
    <p:cSldViewPr snapToGrid="0">
      <p:cViewPr varScale="1">
        <p:scale>
          <a:sx n="116" d="100"/>
          <a:sy n="116" d="100"/>
        </p:scale>
        <p:origin x="342"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928BC16-3BF7-4E47-9EDB-BBAD0C7ED024}" type="datetimeFigureOut">
              <a:rPr lang="en-US" smtClean="0"/>
              <a:t>9/20/2017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D94165-D5DB-41E9-9B4F-1CEFCCF9F836}" type="slidenum">
              <a:rPr lang="en-US" smtClean="0"/>
              <a:t>‹#›</a:t>
            </a:fld>
            <a:endParaRPr lang="en-US" dirty="0"/>
          </a:p>
        </p:txBody>
      </p:sp>
    </p:spTree>
    <p:extLst>
      <p:ext uri="{BB962C8B-B14F-4D97-AF65-F5344CB8AC3E}">
        <p14:creationId xmlns:p14="http://schemas.microsoft.com/office/powerpoint/2010/main" val="570659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28BC16-3BF7-4E47-9EDB-BBAD0C7ED024}" type="datetimeFigureOut">
              <a:rPr lang="en-US" smtClean="0"/>
              <a:t>9/20/2017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DD94165-D5DB-41E9-9B4F-1CEFCCF9F836}" type="slidenum">
              <a:rPr lang="en-US" smtClean="0"/>
              <a:t>‹#›</a:t>
            </a:fld>
            <a:endParaRPr lang="en-US" dirty="0"/>
          </a:p>
        </p:txBody>
      </p:sp>
    </p:spTree>
    <p:extLst>
      <p:ext uri="{BB962C8B-B14F-4D97-AF65-F5344CB8AC3E}">
        <p14:creationId xmlns:p14="http://schemas.microsoft.com/office/powerpoint/2010/main" val="1623703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28BC16-3BF7-4E47-9EDB-BBAD0C7ED024}" type="datetimeFigureOut">
              <a:rPr lang="en-US" smtClean="0"/>
              <a:t>9/20/2017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DD94165-D5DB-41E9-9B4F-1CEFCCF9F836}" type="slidenum">
              <a:rPr lang="en-US" smtClean="0"/>
              <a:t>‹#›</a:t>
            </a:fld>
            <a:endParaRPr lang="en-US" dirty="0"/>
          </a:p>
        </p:txBody>
      </p:sp>
    </p:spTree>
    <p:extLst>
      <p:ext uri="{BB962C8B-B14F-4D97-AF65-F5344CB8AC3E}">
        <p14:creationId xmlns:p14="http://schemas.microsoft.com/office/powerpoint/2010/main" val="38944308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28BC16-3BF7-4E47-9EDB-BBAD0C7ED024}" type="datetimeFigureOut">
              <a:rPr lang="en-US" smtClean="0"/>
              <a:t>9/20/2017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DD94165-D5DB-41E9-9B4F-1CEFCCF9F836}" type="slidenum">
              <a:rPr lang="en-US" smtClean="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6744498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28BC16-3BF7-4E47-9EDB-BBAD0C7ED024}" type="datetimeFigureOut">
              <a:rPr lang="en-US" smtClean="0"/>
              <a:t>9/20/2017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DD94165-D5DB-41E9-9B4F-1CEFCCF9F836}" type="slidenum">
              <a:rPr lang="en-US" smtClean="0"/>
              <a:t>‹#›</a:t>
            </a:fld>
            <a:endParaRPr lang="en-US" dirty="0"/>
          </a:p>
        </p:txBody>
      </p:sp>
    </p:spTree>
    <p:extLst>
      <p:ext uri="{BB962C8B-B14F-4D97-AF65-F5344CB8AC3E}">
        <p14:creationId xmlns:p14="http://schemas.microsoft.com/office/powerpoint/2010/main" val="14944798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928BC16-3BF7-4E47-9EDB-BBAD0C7ED024}" type="datetimeFigureOut">
              <a:rPr lang="en-US" smtClean="0"/>
              <a:t>9/20/2017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DD94165-D5DB-41E9-9B4F-1CEFCCF9F836}" type="slidenum">
              <a:rPr lang="en-US" smtClean="0"/>
              <a:t>‹#›</a:t>
            </a:fld>
            <a:endParaRPr lang="en-US" dirty="0"/>
          </a:p>
        </p:txBody>
      </p:sp>
    </p:spTree>
    <p:extLst>
      <p:ext uri="{BB962C8B-B14F-4D97-AF65-F5344CB8AC3E}">
        <p14:creationId xmlns:p14="http://schemas.microsoft.com/office/powerpoint/2010/main" val="11222127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928BC16-3BF7-4E47-9EDB-BBAD0C7ED024}" type="datetimeFigureOut">
              <a:rPr lang="en-US" smtClean="0"/>
              <a:t>9/20/2017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DD94165-D5DB-41E9-9B4F-1CEFCCF9F836}" type="slidenum">
              <a:rPr lang="en-US" smtClean="0"/>
              <a:t>‹#›</a:t>
            </a:fld>
            <a:endParaRPr lang="en-US" dirty="0"/>
          </a:p>
        </p:txBody>
      </p:sp>
    </p:spTree>
    <p:extLst>
      <p:ext uri="{BB962C8B-B14F-4D97-AF65-F5344CB8AC3E}">
        <p14:creationId xmlns:p14="http://schemas.microsoft.com/office/powerpoint/2010/main" val="25221104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28BC16-3BF7-4E47-9EDB-BBAD0C7ED024}" type="datetimeFigureOut">
              <a:rPr lang="en-US" smtClean="0"/>
              <a:t>9/20/2017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D94165-D5DB-41E9-9B4F-1CEFCCF9F836}" type="slidenum">
              <a:rPr lang="en-US" smtClean="0"/>
              <a:t>‹#›</a:t>
            </a:fld>
            <a:endParaRPr lang="en-US" dirty="0"/>
          </a:p>
        </p:txBody>
      </p:sp>
    </p:spTree>
    <p:extLst>
      <p:ext uri="{BB962C8B-B14F-4D97-AF65-F5344CB8AC3E}">
        <p14:creationId xmlns:p14="http://schemas.microsoft.com/office/powerpoint/2010/main" val="25152021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28BC16-3BF7-4E47-9EDB-BBAD0C7ED024}" type="datetimeFigureOut">
              <a:rPr lang="en-US" smtClean="0"/>
              <a:t>9/20/2017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D94165-D5DB-41E9-9B4F-1CEFCCF9F836}" type="slidenum">
              <a:rPr lang="en-US" smtClean="0"/>
              <a:t>‹#›</a:t>
            </a:fld>
            <a:endParaRPr lang="en-US" dirty="0"/>
          </a:p>
        </p:txBody>
      </p:sp>
    </p:spTree>
    <p:extLst>
      <p:ext uri="{BB962C8B-B14F-4D97-AF65-F5344CB8AC3E}">
        <p14:creationId xmlns:p14="http://schemas.microsoft.com/office/powerpoint/2010/main" val="1312649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28BC16-3BF7-4E47-9EDB-BBAD0C7ED024}" type="datetimeFigureOut">
              <a:rPr lang="en-US" smtClean="0"/>
              <a:t>9/20/2017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D94165-D5DB-41E9-9B4F-1CEFCCF9F836}" type="slidenum">
              <a:rPr lang="en-US" smtClean="0"/>
              <a:t>‹#›</a:t>
            </a:fld>
            <a:endParaRPr lang="en-US" dirty="0"/>
          </a:p>
        </p:txBody>
      </p:sp>
    </p:spTree>
    <p:extLst>
      <p:ext uri="{BB962C8B-B14F-4D97-AF65-F5344CB8AC3E}">
        <p14:creationId xmlns:p14="http://schemas.microsoft.com/office/powerpoint/2010/main" val="1805874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28BC16-3BF7-4E47-9EDB-BBAD0C7ED024}" type="datetimeFigureOut">
              <a:rPr lang="en-US" smtClean="0"/>
              <a:t>9/20/2017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D94165-D5DB-41E9-9B4F-1CEFCCF9F836}" type="slidenum">
              <a:rPr lang="en-US" smtClean="0"/>
              <a:t>‹#›</a:t>
            </a:fld>
            <a:endParaRPr lang="en-US" dirty="0"/>
          </a:p>
        </p:txBody>
      </p:sp>
    </p:spTree>
    <p:extLst>
      <p:ext uri="{BB962C8B-B14F-4D97-AF65-F5344CB8AC3E}">
        <p14:creationId xmlns:p14="http://schemas.microsoft.com/office/powerpoint/2010/main" val="2686757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928BC16-3BF7-4E47-9EDB-BBAD0C7ED024}" type="datetimeFigureOut">
              <a:rPr lang="en-US" smtClean="0"/>
              <a:t>9/20/2017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DD94165-D5DB-41E9-9B4F-1CEFCCF9F836}" type="slidenum">
              <a:rPr lang="en-US" smtClean="0"/>
              <a:t>‹#›</a:t>
            </a:fld>
            <a:endParaRPr lang="en-US" dirty="0"/>
          </a:p>
        </p:txBody>
      </p:sp>
    </p:spTree>
    <p:extLst>
      <p:ext uri="{BB962C8B-B14F-4D97-AF65-F5344CB8AC3E}">
        <p14:creationId xmlns:p14="http://schemas.microsoft.com/office/powerpoint/2010/main" val="2453136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928BC16-3BF7-4E47-9EDB-BBAD0C7ED024}" type="datetimeFigureOut">
              <a:rPr lang="en-US" smtClean="0"/>
              <a:t>9/20/2017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DD94165-D5DB-41E9-9B4F-1CEFCCF9F836}" type="slidenum">
              <a:rPr lang="en-US" smtClean="0"/>
              <a:t>‹#›</a:t>
            </a:fld>
            <a:endParaRPr lang="en-US" dirty="0"/>
          </a:p>
        </p:txBody>
      </p:sp>
    </p:spTree>
    <p:extLst>
      <p:ext uri="{BB962C8B-B14F-4D97-AF65-F5344CB8AC3E}">
        <p14:creationId xmlns:p14="http://schemas.microsoft.com/office/powerpoint/2010/main" val="1961396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928BC16-3BF7-4E47-9EDB-BBAD0C7ED024}" type="datetimeFigureOut">
              <a:rPr lang="en-US" smtClean="0"/>
              <a:t>9/20/2017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DD94165-D5DB-41E9-9B4F-1CEFCCF9F836}" type="slidenum">
              <a:rPr lang="en-US" smtClean="0"/>
              <a:t>‹#›</a:t>
            </a:fld>
            <a:endParaRPr lang="en-US" dirty="0"/>
          </a:p>
        </p:txBody>
      </p:sp>
    </p:spTree>
    <p:extLst>
      <p:ext uri="{BB962C8B-B14F-4D97-AF65-F5344CB8AC3E}">
        <p14:creationId xmlns:p14="http://schemas.microsoft.com/office/powerpoint/2010/main" val="3647284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28BC16-3BF7-4E47-9EDB-BBAD0C7ED024}" type="datetimeFigureOut">
              <a:rPr lang="en-US" smtClean="0"/>
              <a:t>9/20/2017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DD94165-D5DB-41E9-9B4F-1CEFCCF9F836}" type="slidenum">
              <a:rPr lang="en-US" smtClean="0"/>
              <a:t>‹#›</a:t>
            </a:fld>
            <a:endParaRPr lang="en-US" dirty="0"/>
          </a:p>
        </p:txBody>
      </p:sp>
    </p:spTree>
    <p:extLst>
      <p:ext uri="{BB962C8B-B14F-4D97-AF65-F5344CB8AC3E}">
        <p14:creationId xmlns:p14="http://schemas.microsoft.com/office/powerpoint/2010/main" val="87714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28BC16-3BF7-4E47-9EDB-BBAD0C7ED024}" type="datetimeFigureOut">
              <a:rPr lang="en-US" smtClean="0"/>
              <a:t>9/20/2017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DD94165-D5DB-41E9-9B4F-1CEFCCF9F836}" type="slidenum">
              <a:rPr lang="en-US" smtClean="0"/>
              <a:t>‹#›</a:t>
            </a:fld>
            <a:endParaRPr lang="en-US" dirty="0"/>
          </a:p>
        </p:txBody>
      </p:sp>
    </p:spTree>
    <p:extLst>
      <p:ext uri="{BB962C8B-B14F-4D97-AF65-F5344CB8AC3E}">
        <p14:creationId xmlns:p14="http://schemas.microsoft.com/office/powerpoint/2010/main" val="1594074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28BC16-3BF7-4E47-9EDB-BBAD0C7ED024}" type="datetimeFigureOut">
              <a:rPr lang="en-US" smtClean="0"/>
              <a:t>9/20/2017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DD94165-D5DB-41E9-9B4F-1CEFCCF9F836}" type="slidenum">
              <a:rPr lang="en-US" smtClean="0"/>
              <a:t>‹#›</a:t>
            </a:fld>
            <a:endParaRPr lang="en-US" dirty="0"/>
          </a:p>
        </p:txBody>
      </p:sp>
    </p:spTree>
    <p:extLst>
      <p:ext uri="{BB962C8B-B14F-4D97-AF65-F5344CB8AC3E}">
        <p14:creationId xmlns:p14="http://schemas.microsoft.com/office/powerpoint/2010/main" val="3419863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3928BC16-3BF7-4E47-9EDB-BBAD0C7ED024}" type="datetimeFigureOut">
              <a:rPr lang="en-US" smtClean="0"/>
              <a:t>9/20/2017</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ADD94165-D5DB-41E9-9B4F-1CEFCCF9F836}" type="slidenum">
              <a:rPr lang="en-US" smtClean="0"/>
              <a:t>‹#›</a:t>
            </a:fld>
            <a:endParaRPr lang="en-US" dirty="0"/>
          </a:p>
        </p:txBody>
      </p:sp>
    </p:spTree>
    <p:extLst>
      <p:ext uri="{BB962C8B-B14F-4D97-AF65-F5344CB8AC3E}">
        <p14:creationId xmlns:p14="http://schemas.microsoft.com/office/powerpoint/2010/main" val="94882148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330" r="164" b="3468"/>
          <a:stretch/>
        </p:blipFill>
        <p:spPr>
          <a:xfrm>
            <a:off x="0" y="1"/>
            <a:ext cx="12199309" cy="6858000"/>
          </a:xfrm>
          <a:prstGeom prst="rect">
            <a:avLst/>
          </a:prstGeom>
        </p:spPr>
      </p:pic>
      <p:sp>
        <p:nvSpPr>
          <p:cNvPr id="3" name="Subtitle 2"/>
          <p:cNvSpPr>
            <a:spLocks noGrp="1"/>
          </p:cNvSpPr>
          <p:nvPr>
            <p:ph type="subTitle" idx="1"/>
          </p:nvPr>
        </p:nvSpPr>
        <p:spPr>
          <a:xfrm>
            <a:off x="8773297" y="6454346"/>
            <a:ext cx="3418703" cy="403654"/>
          </a:xfrm>
        </p:spPr>
        <p:txBody>
          <a:bodyPr>
            <a:normAutofit fontScale="85000" lnSpcReduction="20000"/>
          </a:bodyPr>
          <a:lstStyle/>
          <a:p>
            <a:r>
              <a:rPr lang="en-US" dirty="0" smtClean="0">
                <a:solidFill>
                  <a:schemeClr val="accent2">
                    <a:lumMod val="60000"/>
                    <a:lumOff val="40000"/>
                  </a:schemeClr>
                </a:solidFill>
                <a:latin typeface="NecroSans" panose="00000400000000000000" pitchFamily="2" charset="0"/>
              </a:rPr>
              <a:t>Christina centivany</a:t>
            </a:r>
            <a:endParaRPr lang="en-US" dirty="0">
              <a:solidFill>
                <a:schemeClr val="accent2">
                  <a:lumMod val="60000"/>
                  <a:lumOff val="40000"/>
                </a:schemeClr>
              </a:solidFill>
              <a:latin typeface="NecroSans" panose="00000400000000000000" pitchFamily="2" charset="0"/>
            </a:endParaRPr>
          </a:p>
        </p:txBody>
      </p:sp>
    </p:spTree>
    <p:extLst>
      <p:ext uri="{BB962C8B-B14F-4D97-AF65-F5344CB8AC3E}">
        <p14:creationId xmlns:p14="http://schemas.microsoft.com/office/powerpoint/2010/main" val="19372825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890" b="3956"/>
          <a:stretch/>
        </p:blipFill>
        <p:spPr>
          <a:xfrm>
            <a:off x="0" y="0"/>
            <a:ext cx="12192000" cy="6858001"/>
          </a:xfrm>
          <a:prstGeom prst="rect">
            <a:avLst/>
          </a:prstGeom>
        </p:spPr>
      </p:pic>
      <p:sp>
        <p:nvSpPr>
          <p:cNvPr id="2" name="Title 1"/>
          <p:cNvSpPr>
            <a:spLocks noGrp="1"/>
          </p:cNvSpPr>
          <p:nvPr>
            <p:ph type="title"/>
          </p:nvPr>
        </p:nvSpPr>
        <p:spPr>
          <a:xfrm>
            <a:off x="452476" y="-105032"/>
            <a:ext cx="11113448" cy="683741"/>
          </a:xfrm>
        </p:spPr>
        <p:txBody>
          <a:bodyPr/>
          <a:lstStyle/>
          <a:p>
            <a:r>
              <a:rPr lang="en-US" dirty="0" smtClean="0">
                <a:solidFill>
                  <a:srgbClr val="FF0000"/>
                </a:solidFill>
                <a:latin typeface="NecroSans" panose="00000400000000000000" pitchFamily="2" charset="0"/>
              </a:rPr>
              <a:t>Game Summary (Cont.)</a:t>
            </a:r>
            <a:endParaRPr lang="en-US" dirty="0">
              <a:solidFill>
                <a:srgbClr val="FF0000"/>
              </a:solidFill>
            </a:endParaRPr>
          </a:p>
        </p:txBody>
      </p:sp>
      <p:sp>
        <p:nvSpPr>
          <p:cNvPr id="3" name="Content Placeholder 2"/>
          <p:cNvSpPr>
            <a:spLocks noGrp="1"/>
          </p:cNvSpPr>
          <p:nvPr>
            <p:ph idx="1"/>
          </p:nvPr>
        </p:nvSpPr>
        <p:spPr>
          <a:xfrm>
            <a:off x="78562" y="578709"/>
            <a:ext cx="12113438" cy="4983891"/>
          </a:xfrm>
        </p:spPr>
        <p:txBody>
          <a:bodyPr>
            <a:normAutofit fontScale="77500" lnSpcReduction="20000"/>
          </a:bodyPr>
          <a:lstStyle/>
          <a:p>
            <a:r>
              <a:rPr lang="en-US" dirty="0" smtClean="0">
                <a:solidFill>
                  <a:srgbClr val="FF0000"/>
                </a:solidFill>
                <a:effectLst/>
                <a:latin typeface="NecroSans" panose="00000400000000000000" pitchFamily="2" charset="0"/>
              </a:rPr>
              <a:t>Scoring: </a:t>
            </a:r>
          </a:p>
          <a:p>
            <a:pPr lvl="1"/>
            <a:r>
              <a:rPr lang="en-US" dirty="0" smtClean="0">
                <a:solidFill>
                  <a:srgbClr val="FF0000"/>
                </a:solidFill>
                <a:effectLst/>
                <a:latin typeface="NecroSans" panose="00000400000000000000" pitchFamily="2" charset="0"/>
              </a:rPr>
              <a:t>Most modes are scored by gold the player has collected in a run. There are some modes where there is a score system based upon how long the player takes and how far he or she gets in the meantime.</a:t>
            </a:r>
          </a:p>
          <a:p>
            <a:r>
              <a:rPr lang="en-US" dirty="0" smtClean="0">
                <a:solidFill>
                  <a:srgbClr val="FF0000"/>
                </a:solidFill>
                <a:effectLst/>
                <a:latin typeface="NecroSans" panose="00000400000000000000" pitchFamily="2" charset="0"/>
              </a:rPr>
              <a:t>Artwork:</a:t>
            </a:r>
          </a:p>
          <a:p>
            <a:pPr lvl="1"/>
            <a:r>
              <a:rPr lang="en-US" dirty="0" smtClean="0">
                <a:solidFill>
                  <a:srgbClr val="FF0000"/>
                </a:solidFill>
                <a:effectLst/>
                <a:latin typeface="NecroSans" panose="00000400000000000000" pitchFamily="2" charset="0"/>
              </a:rPr>
              <a:t>The animations for the opening sequences and cut scenes are beautifully done</a:t>
            </a:r>
          </a:p>
          <a:p>
            <a:pPr lvl="1"/>
            <a:r>
              <a:rPr lang="en-US" dirty="0" smtClean="0">
                <a:solidFill>
                  <a:srgbClr val="FF0000"/>
                </a:solidFill>
                <a:effectLst/>
                <a:latin typeface="NecroSans" panose="00000400000000000000" pitchFamily="2" charset="0"/>
              </a:rPr>
              <a:t>The gameplay artwork is clean, nicely done 2D pixel artwork</a:t>
            </a:r>
          </a:p>
          <a:p>
            <a:pPr lvl="1"/>
            <a:r>
              <a:rPr lang="en-US" dirty="0" smtClean="0">
                <a:solidFill>
                  <a:srgbClr val="FF0000"/>
                </a:solidFill>
                <a:latin typeface="NecroSans" panose="00000400000000000000" pitchFamily="2" charset="0"/>
              </a:rPr>
              <a:t>the Pixel </a:t>
            </a:r>
            <a:r>
              <a:rPr lang="en-US" dirty="0">
                <a:solidFill>
                  <a:srgbClr val="FF0000"/>
                </a:solidFill>
                <a:latin typeface="NecroSans" panose="00000400000000000000" pitchFamily="2" charset="0"/>
              </a:rPr>
              <a:t>art and </a:t>
            </a:r>
            <a:r>
              <a:rPr lang="en-US" dirty="0" smtClean="0">
                <a:solidFill>
                  <a:srgbClr val="FF0000"/>
                </a:solidFill>
                <a:latin typeface="NecroSans" panose="00000400000000000000" pitchFamily="2" charset="0"/>
              </a:rPr>
              <a:t>Animations done by Ted Martens,, High </a:t>
            </a:r>
            <a:r>
              <a:rPr lang="en-US" dirty="0">
                <a:solidFill>
                  <a:srgbClr val="FF0000"/>
                </a:solidFill>
                <a:latin typeface="NecroSans" panose="00000400000000000000" pitchFamily="2" charset="0"/>
              </a:rPr>
              <a:t>Res </a:t>
            </a:r>
            <a:r>
              <a:rPr lang="en-US" dirty="0" smtClean="0">
                <a:solidFill>
                  <a:srgbClr val="FF0000"/>
                </a:solidFill>
                <a:latin typeface="NecroSans" panose="00000400000000000000" pitchFamily="2" charset="0"/>
              </a:rPr>
              <a:t>Art by </a:t>
            </a:r>
            <a:r>
              <a:rPr lang="en-US" dirty="0">
                <a:solidFill>
                  <a:srgbClr val="FF0000"/>
                </a:solidFill>
                <a:latin typeface="NecroSans" panose="00000400000000000000" pitchFamily="2" charset="0"/>
              </a:rPr>
              <a:t>Jesse </a:t>
            </a:r>
            <a:r>
              <a:rPr lang="en-US" dirty="0" smtClean="0">
                <a:solidFill>
                  <a:srgbClr val="FF0000"/>
                </a:solidFill>
                <a:latin typeface="NecroSans" panose="00000400000000000000" pitchFamily="2" charset="0"/>
              </a:rPr>
              <a:t>Turner, and the art for the Trailers </a:t>
            </a:r>
            <a:r>
              <a:rPr lang="en-US" dirty="0">
                <a:solidFill>
                  <a:srgbClr val="FF0000"/>
                </a:solidFill>
                <a:latin typeface="NecroSans" panose="00000400000000000000" pitchFamily="2" charset="0"/>
              </a:rPr>
              <a:t>and cut </a:t>
            </a:r>
            <a:r>
              <a:rPr lang="en-US" dirty="0" smtClean="0">
                <a:solidFill>
                  <a:srgbClr val="FF0000"/>
                </a:solidFill>
                <a:latin typeface="NecroSans" panose="00000400000000000000" pitchFamily="2" charset="0"/>
              </a:rPr>
              <a:t>scenes is by </a:t>
            </a:r>
            <a:r>
              <a:rPr lang="en-US" dirty="0">
                <a:solidFill>
                  <a:srgbClr val="FF0000"/>
                </a:solidFill>
                <a:latin typeface="NecroSans" panose="00000400000000000000" pitchFamily="2" charset="0"/>
              </a:rPr>
              <a:t>Marlon </a:t>
            </a:r>
            <a:r>
              <a:rPr lang="en-US" dirty="0" smtClean="0">
                <a:solidFill>
                  <a:srgbClr val="FF0000"/>
                </a:solidFill>
                <a:latin typeface="NecroSans" panose="00000400000000000000" pitchFamily="2" charset="0"/>
              </a:rPr>
              <a:t>Wiebe</a:t>
            </a:r>
            <a:endParaRPr lang="en-US" dirty="0" smtClean="0">
              <a:solidFill>
                <a:srgbClr val="FF0000"/>
              </a:solidFill>
              <a:effectLst/>
              <a:latin typeface="NecroSans" panose="00000400000000000000" pitchFamily="2" charset="0"/>
            </a:endParaRPr>
          </a:p>
          <a:p>
            <a:r>
              <a:rPr lang="en-US" dirty="0">
                <a:solidFill>
                  <a:srgbClr val="FF0000"/>
                </a:solidFill>
                <a:effectLst/>
                <a:latin typeface="NecroSans" panose="00000400000000000000" pitchFamily="2" charset="0"/>
              </a:rPr>
              <a:t>Sound and Music: </a:t>
            </a:r>
            <a:endParaRPr lang="en-US" dirty="0" smtClean="0">
              <a:solidFill>
                <a:srgbClr val="FF0000"/>
              </a:solidFill>
              <a:effectLst/>
              <a:latin typeface="NecroSans" panose="00000400000000000000" pitchFamily="2" charset="0"/>
            </a:endParaRPr>
          </a:p>
          <a:p>
            <a:pPr lvl="1"/>
            <a:r>
              <a:rPr lang="en-US" dirty="0" smtClean="0">
                <a:solidFill>
                  <a:srgbClr val="FF0000"/>
                </a:solidFill>
                <a:effectLst/>
                <a:latin typeface="NecroSans" panose="00000400000000000000" pitchFamily="2" charset="0"/>
              </a:rPr>
              <a:t>As </a:t>
            </a:r>
            <a:r>
              <a:rPr lang="en-US" dirty="0">
                <a:solidFill>
                  <a:srgbClr val="FF0000"/>
                </a:solidFill>
                <a:effectLst/>
                <a:latin typeface="NecroSans" panose="00000400000000000000" pitchFamily="2" charset="0"/>
              </a:rPr>
              <a:t>mentioned, the music is composed by </a:t>
            </a:r>
            <a:r>
              <a:rPr lang="en-US" dirty="0">
                <a:solidFill>
                  <a:srgbClr val="FF0000"/>
                </a:solidFill>
                <a:latin typeface="NecroSans" panose="00000400000000000000" pitchFamily="2" charset="0"/>
              </a:rPr>
              <a:t>Danny Baranowsky (who also Composed the music for Titles such as ‘Super Meat Boy’ and ‘The Binding of Isaac’). Within the gameplay itself there is: minimal voice acting (mostly the current character you are playing as grunting or letting out a death cry), in and near the level shop the merchant </a:t>
            </a:r>
            <a:r>
              <a:rPr lang="en-US" dirty="0" smtClean="0">
                <a:solidFill>
                  <a:srgbClr val="FF0000"/>
                </a:solidFill>
                <a:latin typeface="NecroSans" panose="00000400000000000000" pitchFamily="2" charset="0"/>
              </a:rPr>
              <a:t>sings along with the song, </a:t>
            </a:r>
            <a:r>
              <a:rPr lang="en-US" dirty="0">
                <a:solidFill>
                  <a:srgbClr val="FF0000"/>
                </a:solidFill>
                <a:latin typeface="NecroSans" panose="00000400000000000000" pitchFamily="2" charset="0"/>
              </a:rPr>
              <a:t>each enemy and movement has unique cries and movement noise, each movement, action, and item also has a sound. </a:t>
            </a:r>
            <a:endParaRPr lang="en-US" dirty="0" smtClean="0">
              <a:solidFill>
                <a:srgbClr val="FF0000"/>
              </a:solidFill>
              <a:latin typeface="NecroSans" panose="00000400000000000000" pitchFamily="2" charset="0"/>
            </a:endParaRPr>
          </a:p>
          <a:p>
            <a:pPr lvl="1"/>
            <a:r>
              <a:rPr lang="en-US" dirty="0" smtClean="0">
                <a:solidFill>
                  <a:srgbClr val="FF0000"/>
                </a:solidFill>
                <a:latin typeface="NecroSans" panose="00000400000000000000" pitchFamily="2" charset="0"/>
              </a:rPr>
              <a:t>some </a:t>
            </a:r>
            <a:r>
              <a:rPr lang="en-US" dirty="0">
                <a:solidFill>
                  <a:srgbClr val="FF0000"/>
                </a:solidFill>
                <a:latin typeface="NecroSans" panose="00000400000000000000" pitchFamily="2" charset="0"/>
              </a:rPr>
              <a:t>enemies (such as </a:t>
            </a:r>
            <a:r>
              <a:rPr lang="en-US" dirty="0" smtClean="0">
                <a:solidFill>
                  <a:srgbClr val="FF0000"/>
                </a:solidFill>
                <a:latin typeface="NecroSans" panose="00000400000000000000" pitchFamily="2" charset="0"/>
              </a:rPr>
              <a:t>banshee</a:t>
            </a:r>
            <a:r>
              <a:rPr lang="en-US" dirty="0">
                <a:solidFill>
                  <a:srgbClr val="FF0000"/>
                </a:solidFill>
                <a:latin typeface="NecroSans" panose="00000400000000000000" pitchFamily="2" charset="0"/>
              </a:rPr>
              <a:t>) </a:t>
            </a:r>
            <a:r>
              <a:rPr lang="en-US" dirty="0" smtClean="0">
                <a:solidFill>
                  <a:srgbClr val="FF0000"/>
                </a:solidFill>
                <a:latin typeface="NecroSans" panose="00000400000000000000" pitchFamily="2" charset="0"/>
              </a:rPr>
              <a:t>affect </a:t>
            </a:r>
            <a:r>
              <a:rPr lang="en-US" dirty="0">
                <a:solidFill>
                  <a:srgbClr val="FF0000"/>
                </a:solidFill>
                <a:latin typeface="NecroSans" panose="00000400000000000000" pitchFamily="2" charset="0"/>
              </a:rPr>
              <a:t>the sound of the area until defeated as well. The Game also features, through playing as different characters, remixes of Baranowsky’s work, most notably in the forms of A metal remix by FamilyJules7X and an EDM remix by </a:t>
            </a:r>
            <a:r>
              <a:rPr lang="en-US" dirty="0" err="1">
                <a:solidFill>
                  <a:srgbClr val="FF0000"/>
                </a:solidFill>
                <a:latin typeface="NecroSans" panose="00000400000000000000" pitchFamily="2" charset="0"/>
              </a:rPr>
              <a:t>A_Rival</a:t>
            </a:r>
            <a:r>
              <a:rPr lang="en-US" dirty="0" smtClean="0">
                <a:solidFill>
                  <a:srgbClr val="FF0000"/>
                </a:solidFill>
                <a:latin typeface="NecroSans" panose="00000400000000000000" pitchFamily="2" charset="0"/>
              </a:rPr>
              <a:t>.</a:t>
            </a:r>
          </a:p>
          <a:p>
            <a:pPr lvl="1"/>
            <a:r>
              <a:rPr lang="en-US" dirty="0" smtClean="0">
                <a:solidFill>
                  <a:srgbClr val="FF0000"/>
                </a:solidFill>
                <a:effectLst/>
                <a:latin typeface="NecroSans" panose="00000400000000000000" pitchFamily="2" charset="0"/>
              </a:rPr>
              <a:t>The cut scenes also are properly scored to convey the emotion that the writers had intended the player to feel or sense</a:t>
            </a:r>
            <a:endParaRPr lang="en-US" dirty="0">
              <a:solidFill>
                <a:srgbClr val="FF0000"/>
              </a:solidFill>
              <a:effectLst/>
              <a:latin typeface="NecroSans" panose="00000400000000000000" pitchFamily="2" charset="0"/>
            </a:endParaRPr>
          </a:p>
          <a:p>
            <a:endParaRPr lang="en-US" dirty="0">
              <a:solidFill>
                <a:schemeClr val="accent2">
                  <a:lumMod val="60000"/>
                  <a:lumOff val="40000"/>
                </a:schemeClr>
              </a:solidFill>
              <a:effectLst/>
              <a:latin typeface="NecroSans" panose="00000400000000000000" pitchFamily="2" charset="0"/>
            </a:endParaRPr>
          </a:p>
        </p:txBody>
      </p:sp>
    </p:spTree>
    <p:extLst>
      <p:ext uri="{BB962C8B-B14F-4D97-AF65-F5344CB8AC3E}">
        <p14:creationId xmlns:p14="http://schemas.microsoft.com/office/powerpoint/2010/main" val="786873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5" y="0"/>
            <a:ext cx="9556497" cy="477795"/>
          </a:xfrm>
        </p:spPr>
        <p:txBody>
          <a:bodyPr>
            <a:normAutofit fontScale="90000"/>
          </a:bodyPr>
          <a:lstStyle/>
          <a:p>
            <a:r>
              <a:rPr lang="en-US" dirty="0" smtClean="0">
                <a:solidFill>
                  <a:srgbClr val="00FF00"/>
                </a:solidFill>
                <a:latin typeface="NecroSans" panose="00000400000000000000" pitchFamily="2" charset="0"/>
              </a:rPr>
              <a:t>Game Summary (cont.)</a:t>
            </a:r>
            <a:endParaRPr lang="en-US" dirty="0">
              <a:solidFill>
                <a:srgbClr val="00FF00"/>
              </a:solidFill>
            </a:endParaRPr>
          </a:p>
        </p:txBody>
      </p:sp>
      <p:sp>
        <p:nvSpPr>
          <p:cNvPr id="3" name="Content Placeholder 2"/>
          <p:cNvSpPr>
            <a:spLocks noGrp="1"/>
          </p:cNvSpPr>
          <p:nvPr>
            <p:ph idx="1"/>
          </p:nvPr>
        </p:nvSpPr>
        <p:spPr>
          <a:xfrm>
            <a:off x="1243914" y="564292"/>
            <a:ext cx="9226378" cy="5729416"/>
          </a:xfrm>
        </p:spPr>
        <p:txBody>
          <a:bodyPr>
            <a:normAutofit fontScale="85000" lnSpcReduction="10000"/>
          </a:bodyPr>
          <a:lstStyle/>
          <a:p>
            <a:r>
              <a:rPr lang="en-US" dirty="0" smtClean="0">
                <a:solidFill>
                  <a:srgbClr val="00CC00"/>
                </a:solidFill>
                <a:effectLst/>
                <a:latin typeface="NecroSans" panose="00000400000000000000" pitchFamily="2" charset="0"/>
              </a:rPr>
              <a:t>Special features: </a:t>
            </a:r>
          </a:p>
          <a:p>
            <a:pPr lvl="1"/>
            <a:r>
              <a:rPr lang="en-US" dirty="0" smtClean="0">
                <a:solidFill>
                  <a:srgbClr val="00CC00"/>
                </a:solidFill>
                <a:effectLst/>
                <a:latin typeface="NecroSans" panose="00000400000000000000" pitchFamily="2" charset="0"/>
              </a:rPr>
              <a:t>A wide variety of characters, single player modes, local co-op, and allowing the player to load his or her own music or to use any of the various remix volumes for the gameplay music.</a:t>
            </a:r>
          </a:p>
          <a:p>
            <a:r>
              <a:rPr lang="en-US" dirty="0" smtClean="0">
                <a:solidFill>
                  <a:srgbClr val="00CC00"/>
                </a:solidFill>
                <a:effectLst/>
                <a:latin typeface="NecroSans" panose="00000400000000000000" pitchFamily="2" charset="0"/>
              </a:rPr>
              <a:t>Manual: </a:t>
            </a:r>
          </a:p>
          <a:p>
            <a:pPr lvl="1"/>
            <a:r>
              <a:rPr lang="en-US" dirty="0" smtClean="0">
                <a:solidFill>
                  <a:srgbClr val="00CC00"/>
                </a:solidFill>
                <a:effectLst/>
                <a:latin typeface="NecroSans" panose="00000400000000000000" pitchFamily="2" charset="0"/>
              </a:rPr>
              <a:t>the closest thing to an ‘official’ manual is on steam and is by STEAM users Crypt Warden and Abnatha Pryde. </a:t>
            </a:r>
          </a:p>
          <a:p>
            <a:pPr lvl="1"/>
            <a:r>
              <a:rPr lang="en-US" dirty="0" smtClean="0">
                <a:solidFill>
                  <a:srgbClr val="00CC00"/>
                </a:solidFill>
                <a:effectLst/>
                <a:latin typeface="NecroSans" panose="00000400000000000000" pitchFamily="2" charset="0"/>
              </a:rPr>
              <a:t>several playthroughs as various characters can be found on YouTube.</a:t>
            </a:r>
          </a:p>
          <a:p>
            <a:pPr marL="457200" lvl="1" indent="0">
              <a:buNone/>
            </a:pPr>
            <a:endParaRPr lang="en-US" dirty="0" smtClean="0">
              <a:solidFill>
                <a:srgbClr val="00CC00"/>
              </a:solidFill>
              <a:effectLst/>
              <a:latin typeface="NecroSans" panose="00000400000000000000" pitchFamily="2" charset="0"/>
            </a:endParaRPr>
          </a:p>
          <a:p>
            <a:pPr marL="457200" lvl="1" indent="0">
              <a:buNone/>
            </a:pPr>
            <a:endParaRPr lang="en-US" dirty="0">
              <a:solidFill>
                <a:srgbClr val="00CC00"/>
              </a:solidFill>
              <a:effectLst/>
              <a:latin typeface="NecroSans" panose="00000400000000000000" pitchFamily="2" charset="0"/>
            </a:endParaRPr>
          </a:p>
          <a:p>
            <a:pPr lvl="1"/>
            <a:r>
              <a:rPr lang="en-US" dirty="0" smtClean="0">
                <a:solidFill>
                  <a:srgbClr val="00CC00"/>
                </a:solidFill>
                <a:effectLst/>
                <a:latin typeface="NecroSans" panose="00000400000000000000" pitchFamily="2" charset="0"/>
              </a:rPr>
              <a:t>a channel that the official NecroDancer page online recommends that has </a:t>
            </a:r>
            <a:r>
              <a:rPr lang="en-US" dirty="0">
                <a:solidFill>
                  <a:srgbClr val="00CC00"/>
                </a:solidFill>
                <a:effectLst/>
                <a:latin typeface="NecroSans" panose="00000400000000000000" pitchFamily="2" charset="0"/>
              </a:rPr>
              <a:t>some tutorials done by EladDifficult! </a:t>
            </a:r>
            <a:r>
              <a:rPr lang="en-US" dirty="0" smtClean="0">
                <a:solidFill>
                  <a:srgbClr val="00CC00"/>
                </a:solidFill>
                <a:effectLst/>
                <a:latin typeface="NecroSans" panose="00000400000000000000" pitchFamily="2" charset="0"/>
              </a:rPr>
              <a:t>At http</a:t>
            </a:r>
            <a:r>
              <a:rPr lang="en-US" dirty="0">
                <a:solidFill>
                  <a:srgbClr val="00CC00"/>
                </a:solidFill>
                <a:effectLst/>
                <a:latin typeface="NecroSans" panose="00000400000000000000" pitchFamily="2" charset="0"/>
              </a:rPr>
              <a:t>://necro.dance/necrotome</a:t>
            </a:r>
            <a:endParaRPr lang="en-US" dirty="0" smtClean="0">
              <a:solidFill>
                <a:srgbClr val="00CC00"/>
              </a:solidFill>
              <a:effectLst/>
              <a:latin typeface="NecroSans" panose="00000400000000000000" pitchFamily="2" charset="0"/>
            </a:endParaRPr>
          </a:p>
          <a:p>
            <a:r>
              <a:rPr lang="en-US" dirty="0" smtClean="0">
                <a:solidFill>
                  <a:srgbClr val="00CC00"/>
                </a:solidFill>
                <a:effectLst/>
                <a:latin typeface="NecroSans" panose="00000400000000000000" pitchFamily="2" charset="0"/>
              </a:rPr>
              <a:t>Bugs: </a:t>
            </a:r>
          </a:p>
          <a:p>
            <a:pPr lvl="1"/>
            <a:r>
              <a:rPr lang="en-US" dirty="0" smtClean="0">
                <a:solidFill>
                  <a:srgbClr val="00CC00"/>
                </a:solidFill>
                <a:effectLst/>
                <a:latin typeface="NecroSans" panose="00000400000000000000" pitchFamily="2" charset="0"/>
              </a:rPr>
              <a:t>player input is not always properly registered by the game, but happens much less frequently than it used to. Most of the bugs I have noticed in the past have been fixed, as the development team is very active, and very quick both to respond to bugs and are motivated to constantly improve the game</a:t>
            </a:r>
            <a:endParaRPr lang="en-US" dirty="0">
              <a:solidFill>
                <a:srgbClr val="00CC00"/>
              </a:solidFill>
              <a:effectLst/>
              <a:latin typeface="NecroSans" panose="00000400000000000000" pitchFamily="2" charset="0"/>
            </a:endParaRPr>
          </a:p>
          <a:p>
            <a:endParaRPr lang="en-US" dirty="0">
              <a:solidFill>
                <a:srgbClr val="00CC00"/>
              </a:solidFill>
              <a:latin typeface="NecroSans" panose="00000400000000000000" pitchFamily="2" charset="0"/>
            </a:endParaRPr>
          </a:p>
        </p:txBody>
      </p:sp>
    </p:spTree>
    <p:extLst>
      <p:ext uri="{BB962C8B-B14F-4D97-AF65-F5344CB8AC3E}">
        <p14:creationId xmlns:p14="http://schemas.microsoft.com/office/powerpoint/2010/main" val="34126813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0444" y="98855"/>
            <a:ext cx="9021037" cy="626076"/>
          </a:xfrm>
        </p:spPr>
        <p:txBody>
          <a:bodyPr/>
          <a:lstStyle/>
          <a:p>
            <a:r>
              <a:rPr lang="en-US" dirty="0" smtClean="0">
                <a:solidFill>
                  <a:schemeClr val="accent2">
                    <a:lumMod val="40000"/>
                    <a:lumOff val="60000"/>
                  </a:schemeClr>
                </a:solidFill>
                <a:latin typeface="NecroSans" panose="00000400000000000000" pitchFamily="2" charset="0"/>
              </a:rPr>
              <a:t>Story Line Part 1: Cadence</a:t>
            </a:r>
            <a:endParaRPr lang="en-US" dirty="0">
              <a:solidFill>
                <a:schemeClr val="accent2">
                  <a:lumMod val="40000"/>
                  <a:lumOff val="60000"/>
                </a:schemeClr>
              </a:solidFill>
              <a:latin typeface="NecroSans" panose="00000400000000000000" pitchFamily="2" charset="0"/>
            </a:endParaRPr>
          </a:p>
        </p:txBody>
      </p:sp>
      <p:sp>
        <p:nvSpPr>
          <p:cNvPr id="3" name="Content Placeholder 2"/>
          <p:cNvSpPr>
            <a:spLocks noGrp="1"/>
          </p:cNvSpPr>
          <p:nvPr>
            <p:ph sz="half" idx="1"/>
          </p:nvPr>
        </p:nvSpPr>
        <p:spPr>
          <a:xfrm>
            <a:off x="0" y="807308"/>
            <a:ext cx="7991309" cy="5873577"/>
          </a:xfrm>
        </p:spPr>
        <p:txBody>
          <a:bodyPr>
            <a:normAutofit fontScale="92500" lnSpcReduction="20000"/>
          </a:bodyPr>
          <a:lstStyle/>
          <a:p>
            <a:pPr lvl="1"/>
            <a:r>
              <a:rPr lang="en-US" dirty="0" smtClean="0">
                <a:solidFill>
                  <a:schemeClr val="accent2">
                    <a:lumMod val="40000"/>
                    <a:lumOff val="60000"/>
                  </a:schemeClr>
                </a:solidFill>
                <a:effectLst/>
                <a:latin typeface="NecroSans" panose="00000400000000000000" pitchFamily="2" charset="0"/>
              </a:rPr>
              <a:t>The </a:t>
            </a:r>
            <a:r>
              <a:rPr lang="en-US" dirty="0">
                <a:solidFill>
                  <a:schemeClr val="accent2">
                    <a:lumMod val="40000"/>
                    <a:lumOff val="60000"/>
                  </a:schemeClr>
                </a:solidFill>
                <a:effectLst/>
                <a:latin typeface="NecroSans" panose="00000400000000000000" pitchFamily="2" charset="0"/>
              </a:rPr>
              <a:t>original storyline follows C</a:t>
            </a:r>
            <a:r>
              <a:rPr lang="en-US" dirty="0" smtClean="0">
                <a:solidFill>
                  <a:schemeClr val="accent2">
                    <a:lumMod val="40000"/>
                    <a:lumOff val="60000"/>
                  </a:schemeClr>
                </a:solidFill>
                <a:effectLst/>
                <a:latin typeface="NecroSans" panose="00000400000000000000" pitchFamily="2" charset="0"/>
              </a:rPr>
              <a:t>adence</a:t>
            </a:r>
            <a:r>
              <a:rPr lang="en-US" dirty="0">
                <a:solidFill>
                  <a:schemeClr val="accent2">
                    <a:lumMod val="40000"/>
                    <a:lumOff val="60000"/>
                  </a:schemeClr>
                </a:solidFill>
                <a:effectLst/>
                <a:latin typeface="NecroSans" panose="00000400000000000000" pitchFamily="2" charset="0"/>
              </a:rPr>
              <a:t>, her journey to find her father (Dorian) after his prolonged disappearance hunting down yet another </a:t>
            </a:r>
            <a:r>
              <a:rPr lang="en-US" dirty="0" smtClean="0">
                <a:solidFill>
                  <a:schemeClr val="accent2">
                    <a:lumMod val="40000"/>
                    <a:lumOff val="60000"/>
                  </a:schemeClr>
                </a:solidFill>
                <a:effectLst/>
                <a:latin typeface="NecroSans" panose="00000400000000000000" pitchFamily="2" charset="0"/>
              </a:rPr>
              <a:t>treasure, and </a:t>
            </a:r>
            <a:r>
              <a:rPr lang="en-US" dirty="0">
                <a:solidFill>
                  <a:schemeClr val="accent2">
                    <a:lumMod val="40000"/>
                    <a:lumOff val="60000"/>
                  </a:schemeClr>
                </a:solidFill>
                <a:effectLst/>
                <a:latin typeface="NecroSans" panose="00000400000000000000" pitchFamily="2" charset="0"/>
              </a:rPr>
              <a:t>the subsequent effects on her family. </a:t>
            </a:r>
            <a:endParaRPr lang="en-US" dirty="0" smtClean="0">
              <a:solidFill>
                <a:schemeClr val="accent2">
                  <a:lumMod val="40000"/>
                  <a:lumOff val="60000"/>
                </a:schemeClr>
              </a:solidFill>
              <a:effectLst/>
              <a:latin typeface="NecroSans" panose="00000400000000000000" pitchFamily="2" charset="0"/>
            </a:endParaRPr>
          </a:p>
          <a:p>
            <a:pPr lvl="1"/>
            <a:r>
              <a:rPr lang="en-US" dirty="0" smtClean="0">
                <a:solidFill>
                  <a:schemeClr val="accent2">
                    <a:lumMod val="40000"/>
                    <a:lumOff val="60000"/>
                  </a:schemeClr>
                </a:solidFill>
                <a:effectLst/>
                <a:latin typeface="NecroSans" panose="00000400000000000000" pitchFamily="2" charset="0"/>
              </a:rPr>
              <a:t>It is revealed that Cadence lost her mother, Melody, to illness when she was seven years old. Her father then earnestly began looking for ‘The Golden Lute,’ which allows its player to revive and control the dead, and heal those on the brink of death. Eventually, he found the correct place to look, but has not returned in what has been two years prior to the game’s onset</a:t>
            </a:r>
          </a:p>
          <a:p>
            <a:pPr lvl="1"/>
            <a:r>
              <a:rPr lang="en-US" dirty="0" smtClean="0">
                <a:solidFill>
                  <a:schemeClr val="accent2">
                    <a:lumMod val="40000"/>
                    <a:lumOff val="60000"/>
                  </a:schemeClr>
                </a:solidFill>
                <a:effectLst/>
                <a:latin typeface="NecroSans" panose="00000400000000000000" pitchFamily="2" charset="0"/>
              </a:rPr>
              <a:t>She </a:t>
            </a:r>
            <a:r>
              <a:rPr lang="en-US" dirty="0">
                <a:solidFill>
                  <a:schemeClr val="accent2">
                    <a:lumMod val="40000"/>
                    <a:lumOff val="60000"/>
                  </a:schemeClr>
                </a:solidFill>
                <a:effectLst/>
                <a:latin typeface="NecroSans" panose="00000400000000000000" pitchFamily="2" charset="0"/>
              </a:rPr>
              <a:t>falls </a:t>
            </a:r>
            <a:r>
              <a:rPr lang="en-US" dirty="0" smtClean="0">
                <a:solidFill>
                  <a:schemeClr val="accent2">
                    <a:lumMod val="40000"/>
                    <a:lumOff val="60000"/>
                  </a:schemeClr>
                </a:solidFill>
                <a:effectLst/>
                <a:latin typeface="NecroSans" panose="00000400000000000000" pitchFamily="2" charset="0"/>
              </a:rPr>
              <a:t>into a crypt </a:t>
            </a:r>
            <a:r>
              <a:rPr lang="en-US" dirty="0">
                <a:solidFill>
                  <a:schemeClr val="accent2">
                    <a:lumMod val="40000"/>
                    <a:lumOff val="60000"/>
                  </a:schemeClr>
                </a:solidFill>
                <a:effectLst/>
                <a:latin typeface="NecroSans" panose="00000400000000000000" pitchFamily="2" charset="0"/>
              </a:rPr>
              <a:t>has her heart stolen, </a:t>
            </a:r>
            <a:r>
              <a:rPr lang="en-US" dirty="0" smtClean="0">
                <a:solidFill>
                  <a:schemeClr val="accent2">
                    <a:lumMod val="40000"/>
                    <a:lumOff val="60000"/>
                  </a:schemeClr>
                </a:solidFill>
                <a:effectLst/>
                <a:latin typeface="NecroSans" panose="00000400000000000000" pitchFamily="2" charset="0"/>
              </a:rPr>
              <a:t>cursed by </a:t>
            </a:r>
            <a:r>
              <a:rPr lang="en-US" dirty="0">
                <a:solidFill>
                  <a:schemeClr val="accent2">
                    <a:lumMod val="40000"/>
                    <a:lumOff val="60000"/>
                  </a:schemeClr>
                </a:solidFill>
                <a:effectLst/>
                <a:latin typeface="NecroSans" panose="00000400000000000000" pitchFamily="2" charset="0"/>
              </a:rPr>
              <a:t>the mysterious, evil NecroDancer, and she must fight her way through several zones of a crypt in rhythm to the music playing. </a:t>
            </a:r>
            <a:endParaRPr lang="en-US" dirty="0" smtClean="0">
              <a:solidFill>
                <a:schemeClr val="accent2">
                  <a:lumMod val="40000"/>
                  <a:lumOff val="60000"/>
                </a:schemeClr>
              </a:solidFill>
              <a:effectLst/>
              <a:latin typeface="NecroSans" panose="00000400000000000000" pitchFamily="2" charset="0"/>
            </a:endParaRPr>
          </a:p>
          <a:p>
            <a:pPr lvl="1"/>
            <a:r>
              <a:rPr lang="en-US" dirty="0" smtClean="0">
                <a:solidFill>
                  <a:schemeClr val="accent2">
                    <a:lumMod val="40000"/>
                    <a:lumOff val="60000"/>
                  </a:schemeClr>
                </a:solidFill>
                <a:effectLst/>
                <a:latin typeface="NecroSans" panose="00000400000000000000" pitchFamily="2" charset="0"/>
              </a:rPr>
              <a:t>Eventually</a:t>
            </a:r>
            <a:r>
              <a:rPr lang="en-US" dirty="0">
                <a:solidFill>
                  <a:schemeClr val="accent2">
                    <a:lumMod val="40000"/>
                    <a:lumOff val="60000"/>
                  </a:schemeClr>
                </a:solidFill>
                <a:effectLst/>
                <a:latin typeface="NecroSans" panose="00000400000000000000" pitchFamily="2" charset="0"/>
              </a:rPr>
              <a:t>, She eventually reaches the end of the 4</a:t>
            </a:r>
            <a:r>
              <a:rPr lang="en-US" baseline="30000" dirty="0">
                <a:solidFill>
                  <a:schemeClr val="accent2">
                    <a:lumMod val="40000"/>
                    <a:lumOff val="60000"/>
                  </a:schemeClr>
                </a:solidFill>
                <a:effectLst/>
                <a:latin typeface="NecroSans" panose="00000400000000000000" pitchFamily="2" charset="0"/>
              </a:rPr>
              <a:t>th</a:t>
            </a:r>
            <a:r>
              <a:rPr lang="en-US" dirty="0">
                <a:solidFill>
                  <a:schemeClr val="accent2">
                    <a:lumMod val="40000"/>
                    <a:lumOff val="60000"/>
                  </a:schemeClr>
                </a:solidFill>
                <a:effectLst/>
                <a:latin typeface="NecroSans" panose="00000400000000000000" pitchFamily="2" charset="0"/>
              </a:rPr>
              <a:t> zone, and fights </a:t>
            </a:r>
            <a:r>
              <a:rPr lang="en-US" dirty="0" smtClean="0">
                <a:solidFill>
                  <a:schemeClr val="accent2">
                    <a:lumMod val="40000"/>
                    <a:lumOff val="60000"/>
                  </a:schemeClr>
                </a:solidFill>
                <a:effectLst/>
                <a:latin typeface="NecroSans" panose="00000400000000000000" pitchFamily="2" charset="0"/>
              </a:rPr>
              <a:t>who </a:t>
            </a:r>
            <a:r>
              <a:rPr lang="en-US" dirty="0">
                <a:solidFill>
                  <a:schemeClr val="accent2">
                    <a:lumMod val="40000"/>
                    <a:lumOff val="60000"/>
                  </a:schemeClr>
                </a:solidFill>
                <a:effectLst/>
                <a:latin typeface="NecroSans" panose="00000400000000000000" pitchFamily="2" charset="0"/>
              </a:rPr>
              <a:t>she afterwards finds out /is/ her missing father, who has also been cursed by the nefarious NecroDancer </a:t>
            </a:r>
            <a:r>
              <a:rPr lang="en-US" dirty="0" smtClean="0">
                <a:solidFill>
                  <a:schemeClr val="accent2">
                    <a:lumMod val="40000"/>
                    <a:lumOff val="60000"/>
                  </a:schemeClr>
                </a:solidFill>
                <a:effectLst/>
                <a:latin typeface="NecroSans" panose="00000400000000000000" pitchFamily="2" charset="0"/>
              </a:rPr>
              <a:t>(who possesses the Lute). Upon defeating the NecroDancer together</a:t>
            </a:r>
            <a:r>
              <a:rPr lang="en-US" dirty="0">
                <a:solidFill>
                  <a:schemeClr val="accent2">
                    <a:lumMod val="40000"/>
                    <a:lumOff val="60000"/>
                  </a:schemeClr>
                </a:solidFill>
                <a:effectLst/>
                <a:latin typeface="NecroSans" panose="00000400000000000000" pitchFamily="2" charset="0"/>
              </a:rPr>
              <a:t>, Cadence and </a:t>
            </a:r>
            <a:r>
              <a:rPr lang="en-US" dirty="0" smtClean="0">
                <a:solidFill>
                  <a:schemeClr val="accent2">
                    <a:lumMod val="40000"/>
                    <a:lumOff val="60000"/>
                  </a:schemeClr>
                </a:solidFill>
                <a:effectLst/>
                <a:latin typeface="NecroSans" panose="00000400000000000000" pitchFamily="2" charset="0"/>
              </a:rPr>
              <a:t>Dorian return to the world above and revive her mother.</a:t>
            </a:r>
            <a:endParaRPr lang="en-US" dirty="0">
              <a:solidFill>
                <a:schemeClr val="accent2">
                  <a:lumMod val="40000"/>
                  <a:lumOff val="60000"/>
                </a:schemeClr>
              </a:solidFill>
              <a:latin typeface="NecroSans" panose="00000400000000000000" pitchFamily="2" charset="0"/>
            </a:endParaRP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9593790" y="2343666"/>
            <a:ext cx="2598210" cy="4514334"/>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2276" y="4836486"/>
            <a:ext cx="2021514" cy="2021514"/>
          </a:xfrm>
          <a:prstGeom prst="rect">
            <a:avLst/>
          </a:prstGeom>
        </p:spPr>
      </p:pic>
    </p:spTree>
    <p:extLst>
      <p:ext uri="{BB962C8B-B14F-4D97-AF65-F5344CB8AC3E}">
        <p14:creationId xmlns:p14="http://schemas.microsoft.com/office/powerpoint/2010/main" val="27842454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2953" y="57666"/>
            <a:ext cx="7867740" cy="716692"/>
          </a:xfrm>
        </p:spPr>
        <p:txBody>
          <a:bodyPr/>
          <a:lstStyle/>
          <a:p>
            <a:r>
              <a:rPr lang="en-US" dirty="0" smtClean="0">
                <a:solidFill>
                  <a:schemeClr val="accent2">
                    <a:lumMod val="40000"/>
                    <a:lumOff val="60000"/>
                  </a:schemeClr>
                </a:solidFill>
                <a:latin typeface="NecroSans" panose="00000400000000000000" pitchFamily="2" charset="0"/>
              </a:rPr>
              <a:t>Story Line Part 2: </a:t>
            </a:r>
            <a:r>
              <a:rPr lang="en-US" dirty="0">
                <a:solidFill>
                  <a:schemeClr val="accent2">
                    <a:lumMod val="40000"/>
                    <a:lumOff val="60000"/>
                  </a:schemeClr>
                </a:solidFill>
                <a:latin typeface="NecroSans" panose="00000400000000000000" pitchFamily="2" charset="0"/>
              </a:rPr>
              <a:t>M</a:t>
            </a:r>
            <a:r>
              <a:rPr lang="en-US" dirty="0" smtClean="0">
                <a:solidFill>
                  <a:schemeClr val="accent2">
                    <a:lumMod val="40000"/>
                    <a:lumOff val="60000"/>
                  </a:schemeClr>
                </a:solidFill>
                <a:latin typeface="NecroSans" panose="00000400000000000000" pitchFamily="2" charset="0"/>
              </a:rPr>
              <a:t>ELODY</a:t>
            </a:r>
            <a:endParaRPr lang="en-US" dirty="0">
              <a:solidFill>
                <a:schemeClr val="accent2">
                  <a:lumMod val="40000"/>
                  <a:lumOff val="60000"/>
                </a:schemeClr>
              </a:solidFill>
              <a:latin typeface="NecroSans" panose="00000400000000000000" pitchFamily="2" charset="0"/>
            </a:endParaRPr>
          </a:p>
        </p:txBody>
      </p:sp>
      <p:sp>
        <p:nvSpPr>
          <p:cNvPr id="3" name="Content Placeholder 2"/>
          <p:cNvSpPr>
            <a:spLocks noGrp="1"/>
          </p:cNvSpPr>
          <p:nvPr>
            <p:ph sz="half" idx="1"/>
          </p:nvPr>
        </p:nvSpPr>
        <p:spPr>
          <a:xfrm>
            <a:off x="0" y="873213"/>
            <a:ext cx="8073080" cy="5890053"/>
          </a:xfrm>
        </p:spPr>
        <p:txBody>
          <a:bodyPr>
            <a:normAutofit/>
          </a:bodyPr>
          <a:lstStyle/>
          <a:p>
            <a:pPr lvl="1"/>
            <a:r>
              <a:rPr lang="en-US" dirty="0" smtClean="0">
                <a:solidFill>
                  <a:schemeClr val="accent2">
                    <a:lumMod val="40000"/>
                    <a:lumOff val="60000"/>
                  </a:schemeClr>
                </a:solidFill>
                <a:effectLst/>
                <a:latin typeface="NecroSans" panose="00000400000000000000" pitchFamily="2" charset="0"/>
              </a:rPr>
              <a:t>Melody’s revival comes with a cost; in order to continue living under the magic of the golden lute, melody must continually play it. However, the longer someone plays the lute, his or her humanity is lost until he or she becomes such as the NecroDancer.</a:t>
            </a:r>
            <a:endParaRPr lang="en-US" dirty="0">
              <a:solidFill>
                <a:schemeClr val="accent2">
                  <a:lumMod val="40000"/>
                  <a:lumOff val="60000"/>
                </a:schemeClr>
              </a:solidFill>
              <a:effectLst/>
              <a:latin typeface="NecroSans" panose="00000400000000000000" pitchFamily="2" charset="0"/>
            </a:endParaRPr>
          </a:p>
          <a:p>
            <a:pPr lvl="1"/>
            <a:r>
              <a:rPr lang="en-US" dirty="0" smtClean="0">
                <a:solidFill>
                  <a:schemeClr val="accent2">
                    <a:lumMod val="40000"/>
                    <a:lumOff val="60000"/>
                  </a:schemeClr>
                </a:solidFill>
                <a:effectLst/>
                <a:latin typeface="NecroSans" panose="00000400000000000000" pitchFamily="2" charset="0"/>
              </a:rPr>
              <a:t>Melody herself travels through the crypt, telling the story of how her mother, Aria once left her family to find the Golden lute, returning upon finding it. Aria used the lute to heal the sick and dying, then left her family again to destroy the lute, and not only failed, but never returned.</a:t>
            </a:r>
          </a:p>
          <a:p>
            <a:pPr lvl="1"/>
            <a:r>
              <a:rPr lang="en-US" dirty="0" smtClean="0">
                <a:solidFill>
                  <a:schemeClr val="accent2">
                    <a:lumMod val="40000"/>
                    <a:lumOff val="60000"/>
                  </a:schemeClr>
                </a:solidFill>
                <a:effectLst/>
                <a:latin typeface="NecroSans" panose="00000400000000000000" pitchFamily="2" charset="0"/>
              </a:rPr>
              <a:t>She revives the NecroDancer, who was once a bard named Octavian, seeking to destroy the lute herself, and they battle. Upon defeating Octavian, melody’s mother Aria appears, a dagger in her chest, and shoves Octavian to his doom.</a:t>
            </a:r>
            <a:endParaRPr lang="en-US" dirty="0">
              <a:solidFill>
                <a:schemeClr val="accent2">
                  <a:lumMod val="40000"/>
                  <a:lumOff val="60000"/>
                </a:schemeClr>
              </a:solidFill>
              <a:effectLst/>
              <a:latin typeface="NecroSans" panose="00000400000000000000" pitchFamily="2" charset="0"/>
            </a:endParaRPr>
          </a:p>
          <a:p>
            <a:endParaRPr lang="en-US" dirty="0">
              <a:latin typeface="NecroSans" panose="00000400000000000000" pitchFamily="2" charset="0"/>
            </a:endParaRP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9568597" y="2277761"/>
            <a:ext cx="2623404" cy="4580239"/>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0983" y="5070386"/>
            <a:ext cx="1787614" cy="1787614"/>
          </a:xfrm>
          <a:prstGeom prst="rect">
            <a:avLst/>
          </a:prstGeom>
        </p:spPr>
      </p:pic>
    </p:spTree>
    <p:extLst>
      <p:ext uri="{BB962C8B-B14F-4D97-AF65-F5344CB8AC3E}">
        <p14:creationId xmlns:p14="http://schemas.microsoft.com/office/powerpoint/2010/main" val="16878575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6919" y="131805"/>
            <a:ext cx="8740951" cy="551935"/>
          </a:xfrm>
        </p:spPr>
        <p:txBody>
          <a:bodyPr>
            <a:normAutofit fontScale="90000"/>
          </a:bodyPr>
          <a:lstStyle/>
          <a:p>
            <a:r>
              <a:rPr lang="en-US" dirty="0" smtClean="0">
                <a:solidFill>
                  <a:schemeClr val="accent2">
                    <a:lumMod val="40000"/>
                    <a:lumOff val="60000"/>
                  </a:schemeClr>
                </a:solidFill>
                <a:latin typeface="NecroSans" panose="00000400000000000000" pitchFamily="2" charset="0"/>
              </a:rPr>
              <a:t>Story Line Part 3: Aria</a:t>
            </a:r>
            <a:endParaRPr lang="en-US" dirty="0">
              <a:solidFill>
                <a:schemeClr val="accent2">
                  <a:lumMod val="40000"/>
                  <a:lumOff val="60000"/>
                </a:schemeClr>
              </a:solidFill>
              <a:latin typeface="NecroSans" panose="00000400000000000000" pitchFamily="2" charset="0"/>
            </a:endParaRPr>
          </a:p>
        </p:txBody>
      </p:sp>
      <p:sp>
        <p:nvSpPr>
          <p:cNvPr id="3" name="Content Placeholder 2"/>
          <p:cNvSpPr>
            <a:spLocks noGrp="1"/>
          </p:cNvSpPr>
          <p:nvPr>
            <p:ph sz="half" idx="1"/>
          </p:nvPr>
        </p:nvSpPr>
        <p:spPr>
          <a:xfrm>
            <a:off x="0" y="683740"/>
            <a:ext cx="8336692" cy="6174260"/>
          </a:xfrm>
        </p:spPr>
        <p:txBody>
          <a:bodyPr>
            <a:normAutofit fontScale="85000" lnSpcReduction="10000"/>
          </a:bodyPr>
          <a:lstStyle/>
          <a:p>
            <a:pPr lvl="1"/>
            <a:r>
              <a:rPr lang="en-US" dirty="0" smtClean="0">
                <a:solidFill>
                  <a:schemeClr val="accent2">
                    <a:lumMod val="40000"/>
                    <a:lumOff val="60000"/>
                  </a:schemeClr>
                </a:solidFill>
                <a:effectLst/>
                <a:latin typeface="NecroSans" panose="00000400000000000000" pitchFamily="2" charset="0"/>
              </a:rPr>
              <a:t>FULL DISCLOSURE: I had to research the cut scenes for Aria because she is EXCEPTIONALLY difficult, and I have not beaten her Mode!</a:t>
            </a:r>
          </a:p>
          <a:p>
            <a:pPr lvl="1"/>
            <a:r>
              <a:rPr lang="en-US" dirty="0" smtClean="0">
                <a:solidFill>
                  <a:schemeClr val="accent2">
                    <a:lumMod val="40000"/>
                    <a:lumOff val="60000"/>
                  </a:schemeClr>
                </a:solidFill>
                <a:effectLst/>
                <a:latin typeface="NecroSans" panose="00000400000000000000" pitchFamily="2" charset="0"/>
              </a:rPr>
              <a:t>Melody is, of course, surprised to see her mother after all these years, and confronts her about abandoning her. Aria reveals that she did not mean to abandon her family; she herself had once revived Octavian seeking answers on how to destroy the golden lute. He tricked her into giving him the lute by saying he would sacrifice himself to destroy it, claiming he should ‘atone for what he had done’, and then stabbed her in the heart. </a:t>
            </a:r>
          </a:p>
          <a:p>
            <a:pPr lvl="1"/>
            <a:r>
              <a:rPr lang="en-US" dirty="0" smtClean="0">
                <a:solidFill>
                  <a:schemeClr val="accent2">
                    <a:lumMod val="40000"/>
                    <a:lumOff val="60000"/>
                  </a:schemeClr>
                </a:solidFill>
                <a:effectLst/>
                <a:latin typeface="NecroSans" panose="00000400000000000000" pitchFamily="2" charset="0"/>
              </a:rPr>
              <a:t>Aria then reveals the story of Octavian; how he had been a bard struggling to be noticed. He found the golden lute and realized its power, eventually building an army of the undead that he had raised. He sought and achieved immortality, and gained it but lost his humanity. Eventually, he grew weary, stopped playing to rest, and died.</a:t>
            </a:r>
          </a:p>
          <a:p>
            <a:pPr lvl="1"/>
            <a:r>
              <a:rPr lang="en-US" dirty="0" smtClean="0">
                <a:solidFill>
                  <a:schemeClr val="accent2">
                    <a:lumMod val="40000"/>
                    <a:lumOff val="60000"/>
                  </a:schemeClr>
                </a:solidFill>
                <a:effectLst/>
                <a:latin typeface="NecroSans" panose="00000400000000000000" pitchFamily="2" charset="0"/>
              </a:rPr>
              <a:t>However, before betraying Aria, he revealed how to destroy the lute. Aria travels to the shrine, and the lute itself turns into a monster and fights being destroyed. Eventually Aria defeats the lute, and sacrifices herself to destroy it. The ending scene shows Cadence, Melody, and Dorian standing at Aria’s grave, her sacrifice having allowed the three to truly reunite and live their life together happily.</a:t>
            </a:r>
            <a:endParaRPr lang="en-US" dirty="0">
              <a:solidFill>
                <a:schemeClr val="accent2">
                  <a:lumMod val="40000"/>
                  <a:lumOff val="60000"/>
                </a:schemeClr>
              </a:solidFill>
              <a:effectLst/>
              <a:latin typeface="NecroSans" panose="00000400000000000000" pitchFamily="2" charset="0"/>
            </a:endParaRPr>
          </a:p>
          <a:p>
            <a:endParaRPr lang="en-US" dirty="0">
              <a:solidFill>
                <a:schemeClr val="accent2">
                  <a:lumMod val="40000"/>
                  <a:lumOff val="60000"/>
                </a:schemeClr>
              </a:solidFill>
              <a:latin typeface="NecroSans" panose="00000400000000000000" pitchFamily="2" charset="0"/>
            </a:endParaRP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9612243" y="2380735"/>
            <a:ext cx="2579757" cy="4477265"/>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4457" y="4970214"/>
            <a:ext cx="1887786" cy="1887786"/>
          </a:xfrm>
          <a:prstGeom prst="rect">
            <a:avLst/>
          </a:prstGeom>
        </p:spPr>
      </p:pic>
    </p:spTree>
    <p:extLst>
      <p:ext uri="{BB962C8B-B14F-4D97-AF65-F5344CB8AC3E}">
        <p14:creationId xmlns:p14="http://schemas.microsoft.com/office/powerpoint/2010/main" val="30648185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1085" y="107092"/>
            <a:ext cx="8757427" cy="650789"/>
          </a:xfrm>
        </p:spPr>
        <p:txBody>
          <a:bodyPr/>
          <a:lstStyle/>
          <a:p>
            <a:r>
              <a:rPr lang="en-US" dirty="0" smtClean="0">
                <a:solidFill>
                  <a:schemeClr val="accent2">
                    <a:lumMod val="40000"/>
                    <a:lumOff val="60000"/>
                  </a:schemeClr>
                </a:solidFill>
                <a:latin typeface="NecroSans" panose="00000400000000000000" pitchFamily="2" charset="0"/>
              </a:rPr>
              <a:t>AMPLIFIED Story line: Nocturna</a:t>
            </a:r>
            <a:endParaRPr lang="en-US" dirty="0">
              <a:solidFill>
                <a:schemeClr val="accent2">
                  <a:lumMod val="40000"/>
                  <a:lumOff val="60000"/>
                </a:schemeClr>
              </a:solidFill>
              <a:latin typeface="NecroSans" panose="00000400000000000000" pitchFamily="2" charset="0"/>
            </a:endParaRPr>
          </a:p>
        </p:txBody>
      </p:sp>
      <p:sp>
        <p:nvSpPr>
          <p:cNvPr id="3" name="Content Placeholder 2"/>
          <p:cNvSpPr>
            <a:spLocks noGrp="1"/>
          </p:cNvSpPr>
          <p:nvPr>
            <p:ph sz="half" idx="1"/>
          </p:nvPr>
        </p:nvSpPr>
        <p:spPr>
          <a:xfrm>
            <a:off x="0" y="877357"/>
            <a:ext cx="7776519" cy="5828243"/>
          </a:xfrm>
        </p:spPr>
        <p:txBody>
          <a:bodyPr>
            <a:normAutofit fontScale="85000" lnSpcReduction="10000"/>
          </a:bodyPr>
          <a:lstStyle/>
          <a:p>
            <a:pPr lvl="1"/>
            <a:r>
              <a:rPr lang="en-US" dirty="0" smtClean="0">
                <a:solidFill>
                  <a:schemeClr val="accent2">
                    <a:lumMod val="40000"/>
                    <a:lumOff val="60000"/>
                  </a:schemeClr>
                </a:solidFill>
                <a:effectLst/>
                <a:latin typeface="NecroSans" panose="00000400000000000000" pitchFamily="2" charset="0"/>
              </a:rPr>
              <a:t>The ‘prequel’ DLC follows a vampire girl named Nocturna, who has heard stories of a graveyard where the dead roam again.</a:t>
            </a:r>
          </a:p>
          <a:p>
            <a:pPr lvl="1"/>
            <a:r>
              <a:rPr lang="en-US" dirty="0" smtClean="0">
                <a:solidFill>
                  <a:schemeClr val="accent2">
                    <a:lumMod val="40000"/>
                    <a:lumOff val="60000"/>
                  </a:schemeClr>
                </a:solidFill>
                <a:effectLst/>
                <a:latin typeface="NecroSans" panose="00000400000000000000" pitchFamily="2" charset="0"/>
              </a:rPr>
              <a:t>She disobeys the council to investigate, and finds out that the rumors are indeed true.</a:t>
            </a:r>
          </a:p>
          <a:p>
            <a:pPr lvl="1"/>
            <a:r>
              <a:rPr lang="en-US" dirty="0" smtClean="0">
                <a:solidFill>
                  <a:schemeClr val="accent2">
                    <a:lumMod val="40000"/>
                    <a:lumOff val="60000"/>
                  </a:schemeClr>
                </a:solidFill>
                <a:effectLst/>
                <a:latin typeface="NecroSans" panose="00000400000000000000" pitchFamily="2" charset="0"/>
              </a:rPr>
              <a:t>She realizes, however, that they are being forcefully raised and controlled, and it is revealed she was forced to become a vampire. She vows that, since she no longer has her own freedom, to find the cause and prevent this from continuing to the dead around her.</a:t>
            </a:r>
          </a:p>
          <a:p>
            <a:pPr lvl="1"/>
            <a:r>
              <a:rPr lang="en-US" dirty="0" smtClean="0">
                <a:solidFill>
                  <a:schemeClr val="accent2">
                    <a:lumMod val="40000"/>
                    <a:lumOff val="60000"/>
                  </a:schemeClr>
                </a:solidFill>
                <a:effectLst/>
                <a:latin typeface="NecroSans" panose="00000400000000000000" pitchFamily="2" charset="0"/>
              </a:rPr>
              <a:t>She eventually fights her way to the center, and confronts the Conductor, a scientist who offers Nocturna her humanity again through the magic of the Golden Lute if Nocturna helps her. Though tempted, a battle breaks out.</a:t>
            </a:r>
          </a:p>
          <a:p>
            <a:pPr lvl="1"/>
            <a:r>
              <a:rPr lang="en-US" dirty="0" smtClean="0">
                <a:solidFill>
                  <a:schemeClr val="accent2">
                    <a:lumMod val="40000"/>
                    <a:lumOff val="60000"/>
                  </a:schemeClr>
                </a:solidFill>
                <a:effectLst/>
                <a:latin typeface="NecroSans" panose="00000400000000000000" pitchFamily="2" charset="0"/>
              </a:rPr>
              <a:t>Upon defeating the Conductor, Nocturna flies into a rage, destroying the lab in its entirety before raising the lute above her head, ready to slam it into the ground. However, her eye is caught, and she looks up only to see herself in a mirror, seeing herself as human again. Her rage dissipates, and she looks down at the lute before flying up out of the crypt and into the night, lute in hand.</a:t>
            </a:r>
            <a:endParaRPr lang="en-US" dirty="0">
              <a:solidFill>
                <a:schemeClr val="accent2">
                  <a:lumMod val="40000"/>
                  <a:lumOff val="60000"/>
                </a:schemeClr>
              </a:solidFill>
              <a:effectLst/>
              <a:latin typeface="NecroSans" panose="00000400000000000000" pitchFamily="2" charset="0"/>
            </a:endParaRPr>
          </a:p>
          <a:p>
            <a:endParaRPr lang="en-US" dirty="0">
              <a:latin typeface="NecroSans" panose="00000400000000000000" pitchFamily="2" charset="0"/>
            </a:endParaRP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9369060" y="2191265"/>
            <a:ext cx="2822940" cy="4633811"/>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9071" y="4955087"/>
            <a:ext cx="1869989" cy="1869989"/>
          </a:xfrm>
          <a:prstGeom prst="rect">
            <a:avLst/>
          </a:prstGeom>
        </p:spPr>
      </p:pic>
    </p:spTree>
    <p:extLst>
      <p:ext uri="{BB962C8B-B14F-4D97-AF65-F5344CB8AC3E}">
        <p14:creationId xmlns:p14="http://schemas.microsoft.com/office/powerpoint/2010/main" val="38214962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11322" b="11741"/>
          <a:stretch/>
        </p:blipFill>
        <p:spPr>
          <a:xfrm>
            <a:off x="0" y="0"/>
            <a:ext cx="12035481" cy="6858001"/>
          </a:xfrm>
          <a:prstGeom prst="rect">
            <a:avLst/>
          </a:prstGeom>
        </p:spPr>
      </p:pic>
      <p:sp>
        <p:nvSpPr>
          <p:cNvPr id="2" name="Title 1"/>
          <p:cNvSpPr>
            <a:spLocks noGrp="1"/>
          </p:cNvSpPr>
          <p:nvPr>
            <p:ph type="title"/>
          </p:nvPr>
        </p:nvSpPr>
        <p:spPr>
          <a:xfrm>
            <a:off x="1045601" y="-108782"/>
            <a:ext cx="9391740" cy="650789"/>
          </a:xfrm>
        </p:spPr>
        <p:txBody>
          <a:bodyPr/>
          <a:lstStyle/>
          <a:p>
            <a:r>
              <a:rPr lang="en-US" dirty="0" smtClean="0">
                <a:solidFill>
                  <a:schemeClr val="accent2">
                    <a:lumMod val="60000"/>
                    <a:lumOff val="40000"/>
                  </a:schemeClr>
                </a:solidFill>
                <a:latin typeface="NecroSans" panose="00000400000000000000" pitchFamily="2" charset="0"/>
              </a:rPr>
              <a:t>Game Review</a:t>
            </a:r>
            <a:endParaRPr lang="en-US" dirty="0">
              <a:solidFill>
                <a:schemeClr val="accent2">
                  <a:lumMod val="60000"/>
                  <a:lumOff val="40000"/>
                </a:schemeClr>
              </a:solidFill>
            </a:endParaRPr>
          </a:p>
        </p:txBody>
      </p:sp>
      <p:sp>
        <p:nvSpPr>
          <p:cNvPr id="3" name="Content Placeholder 2"/>
          <p:cNvSpPr>
            <a:spLocks noGrp="1"/>
          </p:cNvSpPr>
          <p:nvPr>
            <p:ph idx="1"/>
          </p:nvPr>
        </p:nvSpPr>
        <p:spPr>
          <a:xfrm>
            <a:off x="164757" y="360405"/>
            <a:ext cx="12027243" cy="6137189"/>
          </a:xfrm>
        </p:spPr>
        <p:txBody>
          <a:bodyPr>
            <a:normAutofit/>
          </a:bodyPr>
          <a:lstStyle/>
          <a:p>
            <a:r>
              <a:rPr lang="en-US" dirty="0" smtClean="0">
                <a:solidFill>
                  <a:schemeClr val="accent2">
                    <a:lumMod val="60000"/>
                    <a:lumOff val="40000"/>
                  </a:schemeClr>
                </a:solidFill>
                <a:effectLst/>
                <a:latin typeface="NecroSans" panose="00000400000000000000" pitchFamily="2" charset="0"/>
              </a:rPr>
              <a:t>The Good!</a:t>
            </a:r>
          </a:p>
          <a:p>
            <a:pPr lvl="1"/>
            <a:r>
              <a:rPr lang="en-US" dirty="0" smtClean="0">
                <a:solidFill>
                  <a:schemeClr val="accent2">
                    <a:lumMod val="60000"/>
                    <a:lumOff val="40000"/>
                  </a:schemeClr>
                </a:solidFill>
                <a:effectLst/>
                <a:latin typeface="NecroSans" panose="00000400000000000000" pitchFamily="2" charset="0"/>
              </a:rPr>
              <a:t>It’s very compelling with a fantastic soundtrack, and interesting gameplay that offers a wide, progressive variety of challenge</a:t>
            </a:r>
            <a:endParaRPr lang="en-US" dirty="0">
              <a:solidFill>
                <a:schemeClr val="accent2">
                  <a:lumMod val="60000"/>
                  <a:lumOff val="40000"/>
                </a:schemeClr>
              </a:solidFill>
              <a:effectLst/>
              <a:latin typeface="NecroSans" panose="00000400000000000000" pitchFamily="2" charset="0"/>
            </a:endParaRPr>
          </a:p>
          <a:p>
            <a:r>
              <a:rPr lang="en-US" dirty="0" smtClean="0">
                <a:solidFill>
                  <a:schemeClr val="accent2">
                    <a:lumMod val="60000"/>
                    <a:lumOff val="40000"/>
                  </a:schemeClr>
                </a:solidFill>
                <a:effectLst/>
                <a:latin typeface="NecroSans" panose="00000400000000000000" pitchFamily="2" charset="0"/>
              </a:rPr>
              <a:t>The bad…</a:t>
            </a:r>
          </a:p>
          <a:p>
            <a:pPr lvl="1"/>
            <a:r>
              <a:rPr lang="en-US" dirty="0" smtClean="0">
                <a:solidFill>
                  <a:schemeClr val="accent2">
                    <a:lumMod val="60000"/>
                    <a:lumOff val="40000"/>
                  </a:schemeClr>
                </a:solidFill>
                <a:effectLst/>
                <a:latin typeface="NecroSans" panose="00000400000000000000" pitchFamily="2" charset="0"/>
              </a:rPr>
              <a:t>The controls don’t always register very well, which for some characters (such as Aria and Coda) are fatal, and can make gameplay for those characters an exceptionally frustrating experience</a:t>
            </a:r>
            <a:endParaRPr lang="en-US" dirty="0">
              <a:solidFill>
                <a:schemeClr val="accent2">
                  <a:lumMod val="60000"/>
                  <a:lumOff val="40000"/>
                </a:schemeClr>
              </a:solidFill>
              <a:effectLst/>
              <a:latin typeface="NecroSans" panose="00000400000000000000" pitchFamily="2" charset="0"/>
            </a:endParaRPr>
          </a:p>
          <a:p>
            <a:r>
              <a:rPr lang="en-US" dirty="0" smtClean="0">
                <a:solidFill>
                  <a:schemeClr val="accent2">
                    <a:lumMod val="60000"/>
                    <a:lumOff val="40000"/>
                  </a:schemeClr>
                </a:solidFill>
                <a:effectLst/>
                <a:latin typeface="NecroSans" panose="00000400000000000000" pitchFamily="2" charset="0"/>
              </a:rPr>
              <a:t>How it compares up to games in similar genres, and why I think it’s Better!</a:t>
            </a:r>
          </a:p>
          <a:p>
            <a:pPr lvl="1"/>
            <a:r>
              <a:rPr lang="en-US" dirty="0" smtClean="0">
                <a:solidFill>
                  <a:schemeClr val="accent2">
                    <a:lumMod val="60000"/>
                    <a:lumOff val="40000"/>
                  </a:schemeClr>
                </a:solidFill>
                <a:effectLst/>
                <a:latin typeface="NecroSans" panose="00000400000000000000" pitchFamily="2" charset="0"/>
              </a:rPr>
              <a:t>NecroDancer is a rather unique experience. </a:t>
            </a:r>
          </a:p>
          <a:p>
            <a:pPr lvl="1"/>
            <a:r>
              <a:rPr lang="en-US" dirty="0" smtClean="0">
                <a:solidFill>
                  <a:schemeClr val="accent2">
                    <a:lumMod val="60000"/>
                    <a:lumOff val="40000"/>
                  </a:schemeClr>
                </a:solidFill>
                <a:effectLst/>
                <a:latin typeface="NecroSans" panose="00000400000000000000" pitchFamily="2" charset="0"/>
              </a:rPr>
              <a:t>it is not quite structured EXACTLY the same way</a:t>
            </a:r>
            <a:r>
              <a:rPr lang="en-US" dirty="0">
                <a:solidFill>
                  <a:schemeClr val="accent2">
                    <a:lumMod val="60000"/>
                    <a:lumOff val="40000"/>
                  </a:schemeClr>
                </a:solidFill>
                <a:effectLst/>
                <a:latin typeface="NecroSans" panose="00000400000000000000" pitchFamily="2" charset="0"/>
              </a:rPr>
              <a:t> </a:t>
            </a:r>
            <a:r>
              <a:rPr lang="en-US" dirty="0" smtClean="0">
                <a:solidFill>
                  <a:schemeClr val="accent2">
                    <a:lumMod val="60000"/>
                    <a:lumOff val="40000"/>
                  </a:schemeClr>
                </a:solidFill>
                <a:effectLst/>
                <a:latin typeface="NecroSans" panose="00000400000000000000" pitchFamily="2" charset="0"/>
              </a:rPr>
              <a:t>as a normal roguelike (which leads to many classifying it as a </a:t>
            </a:r>
            <a:r>
              <a:rPr lang="en-US" dirty="0" err="1" smtClean="0">
                <a:solidFill>
                  <a:schemeClr val="accent2">
                    <a:lumMod val="60000"/>
                    <a:lumOff val="40000"/>
                  </a:schemeClr>
                </a:solidFill>
                <a:effectLst/>
                <a:latin typeface="NecroSans" panose="00000400000000000000" pitchFamily="2" charset="0"/>
              </a:rPr>
              <a:t>roguelite</a:t>
            </a:r>
            <a:r>
              <a:rPr lang="en-US" dirty="0" smtClean="0">
                <a:solidFill>
                  <a:schemeClr val="accent2">
                    <a:lumMod val="60000"/>
                    <a:lumOff val="40000"/>
                  </a:schemeClr>
                </a:solidFill>
                <a:effectLst/>
                <a:latin typeface="NecroSans" panose="00000400000000000000" pitchFamily="2" charset="0"/>
              </a:rPr>
              <a:t>). However, it is still very challenging, with a wide variety of characters who have different ‘handicaps’ to add to the difficulty. </a:t>
            </a:r>
            <a:endParaRPr lang="en-US" dirty="0">
              <a:solidFill>
                <a:schemeClr val="accent2">
                  <a:lumMod val="60000"/>
                  <a:lumOff val="40000"/>
                </a:schemeClr>
              </a:solidFill>
              <a:effectLst/>
              <a:latin typeface="NecroSans" panose="00000400000000000000" pitchFamily="2" charset="0"/>
            </a:endParaRPr>
          </a:p>
          <a:p>
            <a:pPr lvl="1"/>
            <a:r>
              <a:rPr lang="en-US" dirty="0" smtClean="0">
                <a:solidFill>
                  <a:schemeClr val="accent2">
                    <a:lumMod val="60000"/>
                    <a:lumOff val="40000"/>
                  </a:schemeClr>
                </a:solidFill>
                <a:effectLst/>
                <a:latin typeface="NecroSans" panose="00000400000000000000" pitchFamily="2" charset="0"/>
              </a:rPr>
              <a:t>I believe this is better than similar games because it has an engaging story, a lot of different challenges to playing it, a fantastic soundtrack, and incorporates roguelike elements with rhythm game elements, both of which I love</a:t>
            </a:r>
            <a:endParaRPr lang="en-US" dirty="0">
              <a:solidFill>
                <a:schemeClr val="accent2">
                  <a:lumMod val="60000"/>
                  <a:lumOff val="40000"/>
                </a:schemeClr>
              </a:solidFill>
              <a:effectLst/>
              <a:latin typeface="NecroSans" panose="00000400000000000000" pitchFamily="2" charset="0"/>
            </a:endParaRPr>
          </a:p>
        </p:txBody>
      </p:sp>
    </p:spTree>
    <p:extLst>
      <p:ext uri="{BB962C8B-B14F-4D97-AF65-F5344CB8AC3E}">
        <p14:creationId xmlns:p14="http://schemas.microsoft.com/office/powerpoint/2010/main" val="21851022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160"/>
            <a:ext cx="12192000" cy="6837680"/>
          </a:xfrm>
          <a:prstGeom prst="rect">
            <a:avLst/>
          </a:prstGeom>
        </p:spPr>
      </p:pic>
      <p:sp>
        <p:nvSpPr>
          <p:cNvPr id="2" name="Title 1"/>
          <p:cNvSpPr>
            <a:spLocks noGrp="1"/>
          </p:cNvSpPr>
          <p:nvPr>
            <p:ph type="title"/>
          </p:nvPr>
        </p:nvSpPr>
        <p:spPr>
          <a:xfrm>
            <a:off x="1045601" y="0"/>
            <a:ext cx="9391740" cy="650789"/>
          </a:xfrm>
        </p:spPr>
        <p:txBody>
          <a:bodyPr/>
          <a:lstStyle/>
          <a:p>
            <a:r>
              <a:rPr lang="en-US" dirty="0" smtClean="0">
                <a:solidFill>
                  <a:schemeClr val="accent2">
                    <a:lumMod val="60000"/>
                    <a:lumOff val="40000"/>
                  </a:schemeClr>
                </a:solidFill>
                <a:latin typeface="NecroSans" panose="00000400000000000000" pitchFamily="2" charset="0"/>
              </a:rPr>
              <a:t>Game Review (Cont.)</a:t>
            </a:r>
            <a:endParaRPr lang="en-US" dirty="0">
              <a:solidFill>
                <a:schemeClr val="accent2">
                  <a:lumMod val="60000"/>
                  <a:lumOff val="40000"/>
                </a:schemeClr>
              </a:solidFill>
            </a:endParaRPr>
          </a:p>
        </p:txBody>
      </p:sp>
      <p:sp>
        <p:nvSpPr>
          <p:cNvPr id="3" name="Content Placeholder 2"/>
          <p:cNvSpPr>
            <a:spLocks noGrp="1"/>
          </p:cNvSpPr>
          <p:nvPr>
            <p:ph idx="1"/>
          </p:nvPr>
        </p:nvSpPr>
        <p:spPr>
          <a:xfrm>
            <a:off x="-90617" y="1998774"/>
            <a:ext cx="12282617" cy="3517557"/>
          </a:xfrm>
        </p:spPr>
        <p:txBody>
          <a:bodyPr>
            <a:normAutofit fontScale="92500" lnSpcReduction="20000"/>
          </a:bodyPr>
          <a:lstStyle/>
          <a:p>
            <a:r>
              <a:rPr lang="en-US" dirty="0" smtClean="0">
                <a:solidFill>
                  <a:schemeClr val="accent2">
                    <a:lumMod val="60000"/>
                    <a:lumOff val="40000"/>
                  </a:schemeClr>
                </a:solidFill>
                <a:effectLst/>
                <a:latin typeface="NecroSans" panose="00000400000000000000" pitchFamily="2" charset="0"/>
              </a:rPr>
              <a:t>Appropriate audience</a:t>
            </a:r>
          </a:p>
          <a:p>
            <a:pPr lvl="1"/>
            <a:r>
              <a:rPr lang="en-US" dirty="0" smtClean="0">
                <a:solidFill>
                  <a:schemeClr val="accent2">
                    <a:lumMod val="60000"/>
                    <a:lumOff val="40000"/>
                  </a:schemeClr>
                </a:solidFill>
                <a:effectLst/>
                <a:latin typeface="NecroSans" panose="00000400000000000000" pitchFamily="2" charset="0"/>
              </a:rPr>
              <a:t>The game is officially rated ‘T’ for fantasy violence and mild blood</a:t>
            </a:r>
          </a:p>
          <a:p>
            <a:pPr lvl="1"/>
            <a:r>
              <a:rPr lang="en-US" dirty="0" smtClean="0">
                <a:solidFill>
                  <a:schemeClr val="accent2">
                    <a:lumMod val="60000"/>
                    <a:lumOff val="40000"/>
                  </a:schemeClr>
                </a:solidFill>
                <a:effectLst/>
                <a:latin typeface="NecroSans" panose="00000400000000000000" pitchFamily="2" charset="0"/>
              </a:rPr>
              <a:t>However, I believe this to be a miscategorization. I Reasonably think this would be suitable for 10+ people who love rhythms and roguelikes. It also has a little bit of mild language (during one of her cut scenes, Melody uses ‘Damn’; not bad by any means, but not appropriate for the very young)</a:t>
            </a:r>
          </a:p>
          <a:p>
            <a:r>
              <a:rPr lang="en-US" dirty="0" smtClean="0">
                <a:solidFill>
                  <a:schemeClr val="accent2">
                    <a:lumMod val="60000"/>
                    <a:lumOff val="40000"/>
                  </a:schemeClr>
                </a:solidFill>
                <a:effectLst/>
                <a:latin typeface="NecroSans" panose="00000400000000000000" pitchFamily="2" charset="0"/>
              </a:rPr>
              <a:t>Are any design mistakes present?</a:t>
            </a:r>
          </a:p>
          <a:p>
            <a:pPr lvl="1"/>
            <a:r>
              <a:rPr lang="en-US" dirty="0" smtClean="0">
                <a:solidFill>
                  <a:schemeClr val="accent2">
                    <a:lumMod val="60000"/>
                    <a:lumOff val="40000"/>
                  </a:schemeClr>
                </a:solidFill>
                <a:effectLst/>
                <a:latin typeface="NecroSans" panose="00000400000000000000" pitchFamily="2" charset="0"/>
              </a:rPr>
              <a:t>None that I have noticed for certain. The characters do not reflect all of the different headwear pieces while they are currently active, but it is unclear if this is a mistake or intentional. There have been some clear design mistakes in the past, such as armor not showing a different on some character sprites, but those have since been fixed. </a:t>
            </a:r>
          </a:p>
        </p:txBody>
      </p:sp>
    </p:spTree>
    <p:extLst>
      <p:ext uri="{BB962C8B-B14F-4D97-AF65-F5344CB8AC3E}">
        <p14:creationId xmlns:p14="http://schemas.microsoft.com/office/powerpoint/2010/main" val="5214786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2" cy="6858001"/>
          </a:xfrm>
          <a:prstGeom prst="rect">
            <a:avLst/>
          </a:prstGeom>
        </p:spPr>
      </p:pic>
      <p:sp>
        <p:nvSpPr>
          <p:cNvPr id="2" name="Title 1"/>
          <p:cNvSpPr>
            <a:spLocks noGrp="1"/>
          </p:cNvSpPr>
          <p:nvPr>
            <p:ph type="title"/>
          </p:nvPr>
        </p:nvSpPr>
        <p:spPr>
          <a:xfrm>
            <a:off x="3146250" y="0"/>
            <a:ext cx="5338724" cy="599607"/>
          </a:xfrm>
        </p:spPr>
        <p:txBody>
          <a:bodyPr/>
          <a:lstStyle/>
          <a:p>
            <a:r>
              <a:rPr lang="en-US" dirty="0" smtClean="0">
                <a:solidFill>
                  <a:schemeClr val="accent2">
                    <a:lumMod val="20000"/>
                    <a:lumOff val="80000"/>
                  </a:schemeClr>
                </a:solidFill>
                <a:latin typeface="NecroSans" panose="00000400000000000000" pitchFamily="2" charset="0"/>
              </a:rPr>
              <a:t>Summary</a:t>
            </a:r>
            <a:endParaRPr lang="en-US" dirty="0">
              <a:solidFill>
                <a:schemeClr val="accent2">
                  <a:lumMod val="20000"/>
                  <a:lumOff val="80000"/>
                </a:schemeClr>
              </a:solidFill>
            </a:endParaRPr>
          </a:p>
        </p:txBody>
      </p:sp>
      <p:sp>
        <p:nvSpPr>
          <p:cNvPr id="3" name="Content Placeholder 2"/>
          <p:cNvSpPr>
            <a:spLocks noGrp="1"/>
          </p:cNvSpPr>
          <p:nvPr>
            <p:ph idx="1"/>
          </p:nvPr>
        </p:nvSpPr>
        <p:spPr>
          <a:xfrm>
            <a:off x="522801" y="410744"/>
            <a:ext cx="10585622" cy="5626443"/>
          </a:xfrm>
        </p:spPr>
        <p:txBody>
          <a:bodyPr>
            <a:normAutofit fontScale="92500" lnSpcReduction="20000"/>
          </a:bodyPr>
          <a:lstStyle/>
          <a:p>
            <a:r>
              <a:rPr lang="en-US" dirty="0">
                <a:effectLst/>
                <a:latin typeface="NecroSans" panose="00000400000000000000" pitchFamily="2" charset="0"/>
              </a:rPr>
              <a:t>Overall strengths and </a:t>
            </a:r>
            <a:r>
              <a:rPr lang="en-US" dirty="0" smtClean="0">
                <a:effectLst/>
                <a:latin typeface="NecroSans" panose="00000400000000000000" pitchFamily="2" charset="0"/>
              </a:rPr>
              <a:t>weaknesses</a:t>
            </a:r>
          </a:p>
          <a:p>
            <a:pPr lvl="1"/>
            <a:r>
              <a:rPr lang="en-US" dirty="0" smtClean="0">
                <a:effectLst/>
                <a:latin typeface="NecroSans" panose="00000400000000000000" pitchFamily="2" charset="0"/>
              </a:rPr>
              <a:t>Strengths:</a:t>
            </a:r>
          </a:p>
          <a:p>
            <a:pPr lvl="2"/>
            <a:r>
              <a:rPr lang="en-US" dirty="0" smtClean="0">
                <a:effectLst/>
                <a:latin typeface="NecroSans" panose="00000400000000000000" pitchFamily="2" charset="0"/>
              </a:rPr>
              <a:t>The Game is challenging, fun, has high replay value, has multiple compelling story lines, has fantastic soundtracks, when bugs are found and reported the team is very quick to fix the bugs, and the team is continually improving the gameplay experience and adding new items and weapons</a:t>
            </a:r>
          </a:p>
          <a:p>
            <a:pPr lvl="1"/>
            <a:r>
              <a:rPr lang="en-US" dirty="0" smtClean="0">
                <a:effectLst/>
                <a:latin typeface="NecroSans" panose="00000400000000000000" pitchFamily="2" charset="0"/>
              </a:rPr>
              <a:t>Weaknesses:</a:t>
            </a:r>
          </a:p>
          <a:p>
            <a:pPr lvl="2"/>
            <a:r>
              <a:rPr lang="en-US" dirty="0" smtClean="0">
                <a:effectLst/>
                <a:latin typeface="NecroSans" panose="00000400000000000000" pitchFamily="2" charset="0"/>
              </a:rPr>
              <a:t>There are a few oddball characters that, though fun to play, do not have a clear tie to the compelling stories, and the input bug and menu bug are taking a longer time to fix</a:t>
            </a:r>
          </a:p>
          <a:p>
            <a:pPr lvl="3"/>
            <a:r>
              <a:rPr lang="en-US" dirty="0" smtClean="0">
                <a:effectLst/>
                <a:latin typeface="NecroSans" panose="00000400000000000000" pitchFamily="2" charset="0"/>
              </a:rPr>
              <a:t>However, these weaknesses are nearly negligible, and except for the previously mentioned input bug, do not hinder the gameplay experience</a:t>
            </a:r>
            <a:endParaRPr lang="en-US" dirty="0">
              <a:effectLst/>
              <a:latin typeface="NecroSans" panose="00000400000000000000" pitchFamily="2" charset="0"/>
            </a:endParaRPr>
          </a:p>
          <a:p>
            <a:r>
              <a:rPr lang="en-US" dirty="0">
                <a:effectLst/>
                <a:latin typeface="NecroSans" panose="00000400000000000000" pitchFamily="2" charset="0"/>
              </a:rPr>
              <a:t>Is the game worth purchasing</a:t>
            </a:r>
            <a:r>
              <a:rPr lang="en-US" dirty="0" smtClean="0">
                <a:effectLst/>
                <a:latin typeface="NecroSans" panose="00000400000000000000" pitchFamily="2" charset="0"/>
              </a:rPr>
              <a:t>?</a:t>
            </a:r>
          </a:p>
          <a:p>
            <a:pPr lvl="1"/>
            <a:r>
              <a:rPr lang="en-US" dirty="0" smtClean="0">
                <a:effectLst/>
                <a:latin typeface="NecroSans" panose="00000400000000000000" pitchFamily="2" charset="0"/>
              </a:rPr>
              <a:t>This game is </a:t>
            </a:r>
            <a:r>
              <a:rPr lang="en-US" i="1" dirty="0" smtClean="0">
                <a:effectLst/>
                <a:latin typeface="NecroSans" panose="00000400000000000000" pitchFamily="2" charset="0"/>
              </a:rPr>
              <a:t>ABSOLUTELY</a:t>
            </a:r>
            <a:r>
              <a:rPr lang="en-US" dirty="0" smtClean="0">
                <a:effectLst/>
                <a:latin typeface="NecroSans" panose="00000400000000000000" pitchFamily="2" charset="0"/>
              </a:rPr>
              <a:t> worth purchasing!</a:t>
            </a:r>
            <a:endParaRPr lang="en-US" dirty="0">
              <a:effectLst/>
              <a:latin typeface="NecroSans" panose="00000400000000000000" pitchFamily="2" charset="0"/>
            </a:endParaRPr>
          </a:p>
          <a:p>
            <a:r>
              <a:rPr lang="en-US" dirty="0" smtClean="0">
                <a:effectLst/>
                <a:latin typeface="NecroSans" panose="00000400000000000000" pitchFamily="2" charset="0"/>
              </a:rPr>
              <a:t>Improvements</a:t>
            </a:r>
          </a:p>
          <a:p>
            <a:pPr lvl="1"/>
            <a:r>
              <a:rPr lang="en-US" dirty="0" smtClean="0">
                <a:effectLst/>
                <a:latin typeface="NecroSans" panose="00000400000000000000" pitchFamily="2" charset="0"/>
              </a:rPr>
              <a:t>IMPROVE THE GAME’S REGISTER OF directional input</a:t>
            </a:r>
          </a:p>
          <a:p>
            <a:pPr lvl="1"/>
            <a:r>
              <a:rPr lang="en-US" dirty="0" smtClean="0">
                <a:effectLst/>
                <a:latin typeface="NecroSans" panose="00000400000000000000" pitchFamily="2" charset="0"/>
              </a:rPr>
              <a:t>Allow the user to exit back to the menu from the ‘All Zones Mode’ seeding menu and the Character selection menu</a:t>
            </a:r>
          </a:p>
          <a:p>
            <a:pPr lvl="1"/>
            <a:r>
              <a:rPr lang="en-US" dirty="0" smtClean="0">
                <a:effectLst/>
                <a:latin typeface="NecroSans" panose="00000400000000000000" pitchFamily="2" charset="0"/>
              </a:rPr>
              <a:t>Better connect the story of the prequel to the story of the original game</a:t>
            </a:r>
            <a:endParaRPr lang="en-US" dirty="0">
              <a:latin typeface="NecroSans" panose="00000400000000000000" pitchFamily="2" charset="0"/>
            </a:endParaRPr>
          </a:p>
        </p:txBody>
      </p:sp>
    </p:spTree>
    <p:extLst>
      <p:ext uri="{BB962C8B-B14F-4D97-AF65-F5344CB8AC3E}">
        <p14:creationId xmlns:p14="http://schemas.microsoft.com/office/powerpoint/2010/main" val="18382530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136" b="2319"/>
          <a:stretch/>
        </p:blipFill>
        <p:spPr>
          <a:xfrm>
            <a:off x="-1" y="-1"/>
            <a:ext cx="12191149" cy="6858001"/>
          </a:xfrm>
          <a:prstGeom prst="rect">
            <a:avLst/>
          </a:prstGeom>
        </p:spPr>
      </p:pic>
      <p:sp>
        <p:nvSpPr>
          <p:cNvPr id="2" name="Title 1"/>
          <p:cNvSpPr>
            <a:spLocks noGrp="1"/>
          </p:cNvSpPr>
          <p:nvPr>
            <p:ph type="title"/>
          </p:nvPr>
        </p:nvSpPr>
        <p:spPr>
          <a:xfrm>
            <a:off x="452476" y="1"/>
            <a:ext cx="11080497" cy="510746"/>
          </a:xfrm>
        </p:spPr>
        <p:txBody>
          <a:bodyPr>
            <a:normAutofit fontScale="90000"/>
          </a:bodyPr>
          <a:lstStyle/>
          <a:p>
            <a:r>
              <a:rPr lang="en-US" dirty="0" smtClean="0">
                <a:solidFill>
                  <a:schemeClr val="accent2">
                    <a:lumMod val="40000"/>
                    <a:lumOff val="60000"/>
                  </a:schemeClr>
                </a:solidFill>
                <a:latin typeface="NecroSans" panose="00000400000000000000" pitchFamily="2" charset="0"/>
              </a:rPr>
              <a:t>Comments, Questions, Concerns?</a:t>
            </a:r>
            <a:endParaRPr lang="en-US" dirty="0">
              <a:solidFill>
                <a:schemeClr val="accent2">
                  <a:lumMod val="40000"/>
                  <a:lumOff val="60000"/>
                </a:schemeClr>
              </a:solidFill>
            </a:endParaRPr>
          </a:p>
        </p:txBody>
      </p:sp>
    </p:spTree>
    <p:extLst>
      <p:ext uri="{BB962C8B-B14F-4D97-AF65-F5344CB8AC3E}">
        <p14:creationId xmlns:p14="http://schemas.microsoft.com/office/powerpoint/2010/main" val="4020203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06" y="0"/>
            <a:ext cx="12192000" cy="6858000"/>
          </a:xfrm>
          <a:prstGeom prst="rect">
            <a:avLst/>
          </a:prstGeom>
        </p:spPr>
      </p:pic>
    </p:spTree>
    <p:extLst>
      <p:ext uri="{BB962C8B-B14F-4D97-AF65-F5344CB8AC3E}">
        <p14:creationId xmlns:p14="http://schemas.microsoft.com/office/powerpoint/2010/main" val="35010585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781989" y="-131805"/>
            <a:ext cx="9976627" cy="922637"/>
          </a:xfrm>
        </p:spPr>
        <p:txBody>
          <a:bodyPr/>
          <a:lstStyle/>
          <a:p>
            <a:r>
              <a:rPr lang="en-US" dirty="0" smtClean="0">
                <a:solidFill>
                  <a:schemeClr val="bg1"/>
                </a:solidFill>
                <a:latin typeface="NecroSans" panose="00000400000000000000" pitchFamily="2" charset="0"/>
              </a:rPr>
              <a:t>Citations</a:t>
            </a:r>
            <a:endParaRPr lang="en-US" dirty="0">
              <a:solidFill>
                <a:schemeClr val="bg1"/>
              </a:solidFill>
              <a:latin typeface="NecroSans" panose="00000400000000000000" pitchFamily="2" charset="0"/>
            </a:endParaRPr>
          </a:p>
        </p:txBody>
      </p:sp>
      <p:sp>
        <p:nvSpPr>
          <p:cNvPr id="3" name="Content Placeholder 2"/>
          <p:cNvSpPr>
            <a:spLocks noGrp="1"/>
          </p:cNvSpPr>
          <p:nvPr>
            <p:ph idx="1"/>
          </p:nvPr>
        </p:nvSpPr>
        <p:spPr>
          <a:xfrm>
            <a:off x="0" y="506626"/>
            <a:ext cx="12076670" cy="6351374"/>
          </a:xfrm>
        </p:spPr>
        <p:txBody>
          <a:bodyPr>
            <a:normAutofit fontScale="92500" lnSpcReduction="20000"/>
          </a:bodyPr>
          <a:lstStyle/>
          <a:p>
            <a:r>
              <a:rPr lang="en-US" dirty="0" smtClean="0">
                <a:solidFill>
                  <a:schemeClr val="tx2">
                    <a:lumMod val="90000"/>
                  </a:schemeClr>
                </a:solidFill>
                <a:latin typeface="NecroSans" panose="00000400000000000000" pitchFamily="2" charset="0"/>
              </a:rPr>
              <a:t>Information found on:</a:t>
            </a:r>
          </a:p>
          <a:p>
            <a:pPr lvl="1"/>
            <a:r>
              <a:rPr lang="en-US" dirty="0" smtClean="0">
                <a:solidFill>
                  <a:schemeClr val="tx2">
                    <a:lumMod val="90000"/>
                  </a:schemeClr>
                </a:solidFill>
                <a:latin typeface="NecroSans" panose="00000400000000000000" pitchFamily="2" charset="0"/>
              </a:rPr>
              <a:t>The Steam </a:t>
            </a:r>
            <a:r>
              <a:rPr lang="en-US" dirty="0">
                <a:solidFill>
                  <a:schemeClr val="tx2">
                    <a:lumMod val="90000"/>
                  </a:schemeClr>
                </a:solidFill>
                <a:latin typeface="NecroSans" panose="00000400000000000000" pitchFamily="2" charset="0"/>
              </a:rPr>
              <a:t>store </a:t>
            </a:r>
            <a:r>
              <a:rPr lang="en-US" dirty="0" smtClean="0">
                <a:solidFill>
                  <a:schemeClr val="tx2">
                    <a:lumMod val="90000"/>
                  </a:schemeClr>
                </a:solidFill>
                <a:latin typeface="NecroSans" panose="00000400000000000000" pitchFamily="2" charset="0"/>
              </a:rPr>
              <a:t>page </a:t>
            </a:r>
          </a:p>
          <a:p>
            <a:pPr lvl="2"/>
            <a:r>
              <a:rPr lang="en-US" dirty="0" smtClean="0">
                <a:solidFill>
                  <a:schemeClr val="tx2">
                    <a:lumMod val="90000"/>
                  </a:schemeClr>
                </a:solidFill>
                <a:latin typeface="NecroSans" panose="00000400000000000000" pitchFamily="2" charset="0"/>
              </a:rPr>
              <a:t>http</a:t>
            </a:r>
            <a:r>
              <a:rPr lang="en-US" dirty="0">
                <a:solidFill>
                  <a:schemeClr val="tx2">
                    <a:lumMod val="90000"/>
                  </a:schemeClr>
                </a:solidFill>
                <a:latin typeface="NecroSans" panose="00000400000000000000" pitchFamily="2" charset="0"/>
              </a:rPr>
              <a:t>://store.steampowered.com/app/247080</a:t>
            </a:r>
            <a:r>
              <a:rPr lang="en-US" dirty="0" smtClean="0">
                <a:solidFill>
                  <a:schemeClr val="tx2">
                    <a:lumMod val="90000"/>
                  </a:schemeClr>
                </a:solidFill>
                <a:latin typeface="NecroSans" panose="00000400000000000000" pitchFamily="2" charset="0"/>
              </a:rPr>
              <a:t>/</a:t>
            </a:r>
          </a:p>
          <a:p>
            <a:pPr lvl="1"/>
            <a:r>
              <a:rPr lang="en-US" dirty="0" smtClean="0">
                <a:solidFill>
                  <a:schemeClr val="tx2">
                    <a:lumMod val="90000"/>
                  </a:schemeClr>
                </a:solidFill>
                <a:latin typeface="NecroSans" panose="00000400000000000000" pitchFamily="2" charset="0"/>
              </a:rPr>
              <a:t>The </a:t>
            </a:r>
            <a:r>
              <a:rPr lang="en-US" dirty="0">
                <a:solidFill>
                  <a:schemeClr val="tx2">
                    <a:lumMod val="90000"/>
                  </a:schemeClr>
                </a:solidFill>
                <a:latin typeface="NecroSans" panose="00000400000000000000" pitchFamily="2" charset="0"/>
              </a:rPr>
              <a:t>official game </a:t>
            </a:r>
            <a:r>
              <a:rPr lang="en-US" dirty="0" smtClean="0">
                <a:solidFill>
                  <a:schemeClr val="tx2">
                    <a:lumMod val="90000"/>
                  </a:schemeClr>
                </a:solidFill>
                <a:latin typeface="NecroSans" panose="00000400000000000000" pitchFamily="2" charset="0"/>
              </a:rPr>
              <a:t>page</a:t>
            </a:r>
          </a:p>
          <a:p>
            <a:pPr lvl="2"/>
            <a:r>
              <a:rPr lang="en-US" dirty="0" smtClean="0">
                <a:solidFill>
                  <a:schemeClr val="tx2">
                    <a:lumMod val="90000"/>
                  </a:schemeClr>
                </a:solidFill>
                <a:latin typeface="NecroSans" panose="00000400000000000000" pitchFamily="2" charset="0"/>
              </a:rPr>
              <a:t> http</a:t>
            </a:r>
            <a:r>
              <a:rPr lang="en-US" dirty="0">
                <a:solidFill>
                  <a:schemeClr val="tx2">
                    <a:lumMod val="90000"/>
                  </a:schemeClr>
                </a:solidFill>
                <a:latin typeface="NecroSans" panose="00000400000000000000" pitchFamily="2" charset="0"/>
              </a:rPr>
              <a:t>://</a:t>
            </a:r>
            <a:r>
              <a:rPr lang="en-US" dirty="0" smtClean="0">
                <a:solidFill>
                  <a:schemeClr val="tx2">
                    <a:lumMod val="90000"/>
                  </a:schemeClr>
                </a:solidFill>
                <a:latin typeface="NecroSans" panose="00000400000000000000" pitchFamily="2" charset="0"/>
              </a:rPr>
              <a:t>necrodancer.com</a:t>
            </a:r>
          </a:p>
          <a:p>
            <a:pPr lvl="1"/>
            <a:r>
              <a:rPr lang="en-US" dirty="0" smtClean="0">
                <a:solidFill>
                  <a:schemeClr val="tx2">
                    <a:lumMod val="90000"/>
                  </a:schemeClr>
                </a:solidFill>
                <a:latin typeface="NecroSans" panose="00000400000000000000" pitchFamily="2" charset="0"/>
              </a:rPr>
              <a:t>The fan wiki </a:t>
            </a:r>
            <a:r>
              <a:rPr lang="en-US" dirty="0">
                <a:solidFill>
                  <a:schemeClr val="tx2">
                    <a:lumMod val="90000"/>
                  </a:schemeClr>
                </a:solidFill>
                <a:latin typeface="NecroSans" panose="00000400000000000000" pitchFamily="2" charset="0"/>
              </a:rPr>
              <a:t>regarding </a:t>
            </a:r>
            <a:r>
              <a:rPr lang="en-US" dirty="0" smtClean="0">
                <a:solidFill>
                  <a:schemeClr val="tx2">
                    <a:lumMod val="90000"/>
                  </a:schemeClr>
                </a:solidFill>
                <a:latin typeface="NecroSans" panose="00000400000000000000" pitchFamily="2" charset="0"/>
              </a:rPr>
              <a:t>characters:</a:t>
            </a:r>
          </a:p>
          <a:p>
            <a:pPr lvl="2"/>
            <a:r>
              <a:rPr lang="en-US" dirty="0" smtClean="0">
                <a:solidFill>
                  <a:schemeClr val="tx2">
                    <a:lumMod val="90000"/>
                  </a:schemeClr>
                </a:solidFill>
                <a:latin typeface="NecroSans" panose="00000400000000000000" pitchFamily="2" charset="0"/>
              </a:rPr>
              <a:t>http</a:t>
            </a:r>
            <a:r>
              <a:rPr lang="en-US" dirty="0">
                <a:solidFill>
                  <a:schemeClr val="tx2">
                    <a:lumMod val="90000"/>
                  </a:schemeClr>
                </a:solidFill>
                <a:latin typeface="NecroSans" panose="00000400000000000000" pitchFamily="2" charset="0"/>
              </a:rPr>
              <a:t>://</a:t>
            </a:r>
            <a:r>
              <a:rPr lang="en-US" dirty="0" smtClean="0">
                <a:solidFill>
                  <a:schemeClr val="tx2">
                    <a:lumMod val="90000"/>
                  </a:schemeClr>
                </a:solidFill>
                <a:latin typeface="NecroSans" panose="00000400000000000000" pitchFamily="2" charset="0"/>
              </a:rPr>
              <a:t>crypt-of-the-necrodancer.wikia.com/wiki/Characters</a:t>
            </a:r>
          </a:p>
          <a:p>
            <a:pPr lvl="1"/>
            <a:r>
              <a:rPr lang="en-US" dirty="0" smtClean="0">
                <a:solidFill>
                  <a:schemeClr val="tx2">
                    <a:lumMod val="90000"/>
                  </a:schemeClr>
                </a:solidFill>
                <a:latin typeface="NecroSans" panose="00000400000000000000" pitchFamily="2" charset="0"/>
              </a:rPr>
              <a:t>Cut scenes to Learn Aria’s story line</a:t>
            </a:r>
          </a:p>
          <a:p>
            <a:pPr lvl="2"/>
            <a:r>
              <a:rPr lang="en-US" dirty="0">
                <a:solidFill>
                  <a:schemeClr val="tx2">
                    <a:lumMod val="90000"/>
                  </a:schemeClr>
                </a:solidFill>
                <a:latin typeface="NecroSans" panose="00000400000000000000" pitchFamily="2" charset="0"/>
              </a:rPr>
              <a:t>Zone 4: https://</a:t>
            </a:r>
            <a:r>
              <a:rPr lang="en-US" dirty="0" smtClean="0">
                <a:solidFill>
                  <a:schemeClr val="tx2">
                    <a:lumMod val="90000"/>
                  </a:schemeClr>
                </a:solidFill>
                <a:latin typeface="NecroSans" panose="00000400000000000000" pitchFamily="2" charset="0"/>
              </a:rPr>
              <a:t>www.youtube.com/watch?v=IWdszTbT3dw</a:t>
            </a:r>
          </a:p>
          <a:p>
            <a:pPr lvl="2"/>
            <a:r>
              <a:rPr lang="en-US" dirty="0" smtClean="0">
                <a:solidFill>
                  <a:schemeClr val="tx2">
                    <a:lumMod val="90000"/>
                  </a:schemeClr>
                </a:solidFill>
                <a:latin typeface="NecroSans" panose="00000400000000000000" pitchFamily="2" charset="0"/>
              </a:rPr>
              <a:t>Zone </a:t>
            </a:r>
            <a:r>
              <a:rPr lang="en-US" dirty="0">
                <a:solidFill>
                  <a:schemeClr val="tx2">
                    <a:lumMod val="90000"/>
                  </a:schemeClr>
                </a:solidFill>
                <a:latin typeface="NecroSans" panose="00000400000000000000" pitchFamily="2" charset="0"/>
              </a:rPr>
              <a:t>3: https://</a:t>
            </a:r>
            <a:r>
              <a:rPr lang="en-US" dirty="0" smtClean="0">
                <a:solidFill>
                  <a:schemeClr val="tx2">
                    <a:lumMod val="90000"/>
                  </a:schemeClr>
                </a:solidFill>
                <a:latin typeface="NecroSans" panose="00000400000000000000" pitchFamily="2" charset="0"/>
              </a:rPr>
              <a:t>www.youtube.com/watch?v=sZbjRgUpnCo</a:t>
            </a:r>
          </a:p>
          <a:p>
            <a:pPr lvl="2"/>
            <a:r>
              <a:rPr lang="en-US" dirty="0" smtClean="0">
                <a:solidFill>
                  <a:schemeClr val="tx2">
                    <a:lumMod val="90000"/>
                  </a:schemeClr>
                </a:solidFill>
                <a:latin typeface="NecroSans" panose="00000400000000000000" pitchFamily="2" charset="0"/>
              </a:rPr>
              <a:t>Zone </a:t>
            </a:r>
            <a:r>
              <a:rPr lang="en-US" dirty="0">
                <a:solidFill>
                  <a:schemeClr val="tx2">
                    <a:lumMod val="90000"/>
                  </a:schemeClr>
                </a:solidFill>
                <a:latin typeface="NecroSans" panose="00000400000000000000" pitchFamily="2" charset="0"/>
              </a:rPr>
              <a:t>2: https://</a:t>
            </a:r>
            <a:r>
              <a:rPr lang="en-US" dirty="0" smtClean="0">
                <a:solidFill>
                  <a:schemeClr val="tx2">
                    <a:lumMod val="90000"/>
                  </a:schemeClr>
                </a:solidFill>
                <a:latin typeface="NecroSans" panose="00000400000000000000" pitchFamily="2" charset="0"/>
              </a:rPr>
              <a:t>www.youtube.com/watch?v=HmQhNQnVRMg</a:t>
            </a:r>
          </a:p>
          <a:p>
            <a:pPr lvl="2"/>
            <a:r>
              <a:rPr lang="en-US" dirty="0" smtClean="0">
                <a:solidFill>
                  <a:schemeClr val="tx2">
                    <a:lumMod val="90000"/>
                  </a:schemeClr>
                </a:solidFill>
                <a:latin typeface="NecroSans" panose="00000400000000000000" pitchFamily="2" charset="0"/>
              </a:rPr>
              <a:t>Zone </a:t>
            </a:r>
            <a:r>
              <a:rPr lang="en-US" dirty="0">
                <a:solidFill>
                  <a:schemeClr val="tx2">
                    <a:lumMod val="90000"/>
                  </a:schemeClr>
                </a:solidFill>
                <a:latin typeface="NecroSans" panose="00000400000000000000" pitchFamily="2" charset="0"/>
              </a:rPr>
              <a:t>1: https://</a:t>
            </a:r>
            <a:r>
              <a:rPr lang="en-US" dirty="0" smtClean="0">
                <a:solidFill>
                  <a:schemeClr val="tx2">
                    <a:lumMod val="90000"/>
                  </a:schemeClr>
                </a:solidFill>
                <a:latin typeface="NecroSans" panose="00000400000000000000" pitchFamily="2" charset="0"/>
              </a:rPr>
              <a:t>www.youtube.com/watch?v=Lt-BGT5So98</a:t>
            </a:r>
          </a:p>
          <a:p>
            <a:pPr lvl="1"/>
            <a:r>
              <a:rPr lang="en-US" dirty="0">
                <a:solidFill>
                  <a:schemeClr val="tx2">
                    <a:lumMod val="90000"/>
                  </a:schemeClr>
                </a:solidFill>
                <a:latin typeface="NecroSans" panose="00000400000000000000" pitchFamily="2" charset="0"/>
              </a:rPr>
              <a:t>Inside the game itself</a:t>
            </a:r>
            <a:r>
              <a:rPr lang="en-US" dirty="0" smtClean="0">
                <a:solidFill>
                  <a:schemeClr val="tx2">
                    <a:lumMod val="90000"/>
                  </a:schemeClr>
                </a:solidFill>
                <a:latin typeface="NecroSans" panose="00000400000000000000" pitchFamily="2" charset="0"/>
              </a:rPr>
              <a:t>!</a:t>
            </a:r>
          </a:p>
          <a:p>
            <a:r>
              <a:rPr lang="en-US" dirty="0" smtClean="0">
                <a:solidFill>
                  <a:schemeClr val="tx2">
                    <a:lumMod val="90000"/>
                  </a:schemeClr>
                </a:solidFill>
                <a:latin typeface="NecroSans" panose="00000400000000000000" pitchFamily="2" charset="0"/>
              </a:rPr>
              <a:t>Artwork</a:t>
            </a:r>
          </a:p>
          <a:p>
            <a:pPr lvl="1"/>
            <a:r>
              <a:rPr lang="en-US" dirty="0" smtClean="0">
                <a:solidFill>
                  <a:schemeClr val="tx2">
                    <a:lumMod val="90000"/>
                  </a:schemeClr>
                </a:solidFill>
                <a:latin typeface="NecroSans" panose="00000400000000000000" pitchFamily="2" charset="0"/>
              </a:rPr>
              <a:t>Most of the pictures are screenshots I took from my own gameplay</a:t>
            </a:r>
          </a:p>
          <a:p>
            <a:pPr lvl="1"/>
            <a:r>
              <a:rPr lang="en-US" dirty="0" smtClean="0">
                <a:solidFill>
                  <a:schemeClr val="tx2">
                    <a:lumMod val="90000"/>
                  </a:schemeClr>
                </a:solidFill>
                <a:latin typeface="NecroSans" panose="00000400000000000000" pitchFamily="2" charset="0"/>
              </a:rPr>
              <a:t>For The picture of Bolt gameplay (slide 11)</a:t>
            </a:r>
          </a:p>
          <a:p>
            <a:pPr lvl="2"/>
            <a:r>
              <a:rPr lang="en-US" dirty="0">
                <a:solidFill>
                  <a:schemeClr val="tx2">
                    <a:lumMod val="90000"/>
                  </a:schemeClr>
                </a:solidFill>
                <a:latin typeface="NecroSans" panose="00000400000000000000" pitchFamily="2" charset="0"/>
              </a:rPr>
              <a:t>https://</a:t>
            </a:r>
            <a:r>
              <a:rPr lang="en-US" dirty="0" smtClean="0">
                <a:solidFill>
                  <a:schemeClr val="tx2">
                    <a:lumMod val="90000"/>
                  </a:schemeClr>
                </a:solidFill>
                <a:latin typeface="NecroSans" panose="00000400000000000000" pitchFamily="2" charset="0"/>
              </a:rPr>
              <a:t>www.youtube.com/watch?v=whlimkZ3rLg</a:t>
            </a:r>
          </a:p>
          <a:p>
            <a:pPr lvl="1"/>
            <a:r>
              <a:rPr lang="en-US" dirty="0" smtClean="0">
                <a:solidFill>
                  <a:schemeClr val="tx2">
                    <a:lumMod val="90000"/>
                  </a:schemeClr>
                </a:solidFill>
                <a:latin typeface="NecroSans" panose="00000400000000000000" pitchFamily="2" charset="0"/>
              </a:rPr>
              <a:t>For The Picture of Aria Gameplay (slide 5)</a:t>
            </a:r>
          </a:p>
          <a:p>
            <a:pPr lvl="2"/>
            <a:r>
              <a:rPr lang="en-US" dirty="0">
                <a:solidFill>
                  <a:schemeClr val="tx2">
                    <a:lumMod val="90000"/>
                  </a:schemeClr>
                </a:solidFill>
                <a:latin typeface="NecroSans" panose="00000400000000000000" pitchFamily="2" charset="0"/>
              </a:rPr>
              <a:t>https://</a:t>
            </a:r>
            <a:r>
              <a:rPr lang="en-US" dirty="0" smtClean="0">
                <a:solidFill>
                  <a:schemeClr val="tx2">
                    <a:lumMod val="90000"/>
                  </a:schemeClr>
                </a:solidFill>
                <a:latin typeface="NecroSans" panose="00000400000000000000" pitchFamily="2" charset="0"/>
              </a:rPr>
              <a:t>www.youtube.com/watch?v=UnBWx724dUk</a:t>
            </a:r>
            <a:endParaRPr lang="en-US" dirty="0">
              <a:solidFill>
                <a:schemeClr val="tx2">
                  <a:lumMod val="90000"/>
                </a:schemeClr>
              </a:solidFill>
              <a:latin typeface="NecroSans" panose="00000400000000000000" pitchFamily="2" charset="0"/>
            </a:endParaRPr>
          </a:p>
          <a:p>
            <a:pPr lvl="1"/>
            <a:r>
              <a:rPr lang="en-US" dirty="0" smtClean="0">
                <a:solidFill>
                  <a:schemeClr val="tx2">
                    <a:lumMod val="90000"/>
                  </a:schemeClr>
                </a:solidFill>
                <a:latin typeface="NecroSans" panose="00000400000000000000" pitchFamily="2" charset="0"/>
              </a:rPr>
              <a:t>All artwork, of course, belongs to the artists and Brace Yourself Games</a:t>
            </a:r>
          </a:p>
          <a:p>
            <a:pPr lvl="2"/>
            <a:endParaRPr lang="en-US" dirty="0" smtClean="0">
              <a:latin typeface="NecroSans" panose="00000400000000000000" pitchFamily="2" charset="0"/>
            </a:endParaRPr>
          </a:p>
        </p:txBody>
      </p:sp>
    </p:spTree>
    <p:extLst>
      <p:ext uri="{BB962C8B-B14F-4D97-AF65-F5344CB8AC3E}">
        <p14:creationId xmlns:p14="http://schemas.microsoft.com/office/powerpoint/2010/main" val="2481688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t="2162" b="3663"/>
          <a:stretch/>
        </p:blipFill>
        <p:spPr>
          <a:xfrm>
            <a:off x="-15551" y="0"/>
            <a:ext cx="12207551" cy="6858000"/>
          </a:xfrm>
          <a:prstGeom prst="rect">
            <a:avLst/>
          </a:prstGeom>
        </p:spPr>
      </p:pic>
      <p:sp>
        <p:nvSpPr>
          <p:cNvPr id="2" name="Title 1"/>
          <p:cNvSpPr>
            <a:spLocks noGrp="1"/>
          </p:cNvSpPr>
          <p:nvPr>
            <p:ph type="title"/>
          </p:nvPr>
        </p:nvSpPr>
        <p:spPr>
          <a:xfrm>
            <a:off x="321276" y="0"/>
            <a:ext cx="11763631" cy="551935"/>
          </a:xfrm>
        </p:spPr>
        <p:txBody>
          <a:bodyPr>
            <a:normAutofit fontScale="90000"/>
          </a:bodyPr>
          <a:lstStyle/>
          <a:p>
            <a:r>
              <a:rPr lang="en-US" dirty="0" smtClean="0">
                <a:latin typeface="NecroSans" panose="00000400000000000000" pitchFamily="2" charset="0"/>
              </a:rPr>
              <a:t>Basic Information</a:t>
            </a:r>
            <a:endParaRPr lang="en-US" dirty="0"/>
          </a:p>
        </p:txBody>
      </p:sp>
      <p:sp>
        <p:nvSpPr>
          <p:cNvPr id="3" name="Content Placeholder 2"/>
          <p:cNvSpPr>
            <a:spLocks noGrp="1"/>
          </p:cNvSpPr>
          <p:nvPr>
            <p:ph idx="1"/>
          </p:nvPr>
        </p:nvSpPr>
        <p:spPr>
          <a:xfrm>
            <a:off x="1161535" y="1005015"/>
            <a:ext cx="9275805" cy="4423719"/>
          </a:xfrm>
        </p:spPr>
        <p:txBody>
          <a:bodyPr>
            <a:normAutofit lnSpcReduction="10000"/>
          </a:bodyPr>
          <a:lstStyle/>
          <a:p>
            <a:r>
              <a:rPr lang="en-US" dirty="0">
                <a:effectLst/>
                <a:latin typeface="NecroSans" panose="00000400000000000000" pitchFamily="2" charset="0"/>
              </a:rPr>
              <a:t>Game </a:t>
            </a:r>
            <a:r>
              <a:rPr lang="en-US" dirty="0" smtClean="0">
                <a:effectLst/>
                <a:latin typeface="NecroSans" panose="00000400000000000000" pitchFamily="2" charset="0"/>
              </a:rPr>
              <a:t>title: Crypt of the NecroDancer</a:t>
            </a:r>
            <a:endParaRPr lang="en-US" dirty="0">
              <a:effectLst/>
              <a:latin typeface="NecroSans" panose="00000400000000000000" pitchFamily="2" charset="0"/>
            </a:endParaRPr>
          </a:p>
          <a:p>
            <a:r>
              <a:rPr lang="en-US" dirty="0" smtClean="0">
                <a:effectLst/>
                <a:latin typeface="NecroSans" panose="00000400000000000000" pitchFamily="2" charset="0"/>
              </a:rPr>
              <a:t>Type </a:t>
            </a:r>
            <a:r>
              <a:rPr lang="en-US" dirty="0">
                <a:effectLst/>
                <a:latin typeface="NecroSans" panose="00000400000000000000" pitchFamily="2" charset="0"/>
              </a:rPr>
              <a:t>of </a:t>
            </a:r>
            <a:r>
              <a:rPr lang="en-US" dirty="0" smtClean="0">
                <a:effectLst/>
                <a:latin typeface="NecroSans" panose="00000400000000000000" pitchFamily="2" charset="0"/>
              </a:rPr>
              <a:t>game: Roguelike/roguelite, Turn based, Rhythm</a:t>
            </a:r>
            <a:endParaRPr lang="en-US" dirty="0">
              <a:effectLst/>
              <a:latin typeface="NecroSans" panose="00000400000000000000" pitchFamily="2" charset="0"/>
            </a:endParaRPr>
          </a:p>
          <a:p>
            <a:r>
              <a:rPr lang="en-US" dirty="0" smtClean="0">
                <a:effectLst/>
                <a:latin typeface="NecroSans" panose="00000400000000000000" pitchFamily="2" charset="0"/>
              </a:rPr>
              <a:t>Price</a:t>
            </a:r>
          </a:p>
          <a:p>
            <a:pPr lvl="1"/>
            <a:r>
              <a:rPr lang="en-US" dirty="0" smtClean="0">
                <a:effectLst/>
                <a:latin typeface="NecroSans" panose="00000400000000000000" pitchFamily="2" charset="0"/>
              </a:rPr>
              <a:t>Full Price for Original game: $14.99</a:t>
            </a:r>
          </a:p>
          <a:p>
            <a:pPr lvl="1"/>
            <a:r>
              <a:rPr lang="en-US" dirty="0" smtClean="0">
                <a:effectLst/>
                <a:latin typeface="NecroSans" panose="00000400000000000000" pitchFamily="2" charset="0"/>
              </a:rPr>
              <a:t>Full Price for original Game and ‘AMPLIFIED’ DLC: $21.98</a:t>
            </a:r>
          </a:p>
          <a:p>
            <a:r>
              <a:rPr lang="en-US" dirty="0">
                <a:effectLst/>
                <a:latin typeface="NecroSans" panose="00000400000000000000" pitchFamily="2" charset="0"/>
              </a:rPr>
              <a:t>Actual hardware required</a:t>
            </a:r>
          </a:p>
          <a:p>
            <a:pPr lvl="1"/>
            <a:r>
              <a:rPr lang="en-US" dirty="0">
                <a:effectLst/>
                <a:latin typeface="NecroSans" panose="00000400000000000000" pitchFamily="2" charset="0"/>
              </a:rPr>
              <a:t>The game is now available on Windows, Mac, Steam OS + Linux, PS4, PS Vita, XBOX One, </a:t>
            </a:r>
            <a:r>
              <a:rPr lang="en-US" dirty="0" smtClean="0">
                <a:effectLst/>
                <a:latin typeface="NecroSans" panose="00000400000000000000" pitchFamily="2" charset="0"/>
              </a:rPr>
              <a:t>and </a:t>
            </a:r>
            <a:r>
              <a:rPr lang="en-US" dirty="0">
                <a:effectLst/>
                <a:latin typeface="NecroSans" panose="00000400000000000000" pitchFamily="2" charset="0"/>
              </a:rPr>
              <a:t>a pocket version is available on </a:t>
            </a:r>
            <a:r>
              <a:rPr lang="en-US" dirty="0" smtClean="0">
                <a:effectLst/>
                <a:latin typeface="NecroSans" panose="00000400000000000000" pitchFamily="2" charset="0"/>
              </a:rPr>
              <a:t>iOS. The player can play with a keyboard, a controller, or a dance pad (such as would be used in dance Dance Revolution) for whatever appropriate system the game is on. The team is working on developing for more systems as well currently.</a:t>
            </a:r>
            <a:endParaRPr lang="en-US" dirty="0">
              <a:effectLst/>
              <a:latin typeface="NecroSans" panose="00000400000000000000" pitchFamily="2" charset="0"/>
            </a:endParaRPr>
          </a:p>
          <a:p>
            <a:pPr lvl="1"/>
            <a:endParaRPr lang="en-US" dirty="0">
              <a:effectLst/>
              <a:latin typeface="NecroSans" panose="00000400000000000000" pitchFamily="2" charset="0"/>
            </a:endParaRPr>
          </a:p>
          <a:p>
            <a:pPr marL="0" indent="0">
              <a:buNone/>
            </a:pPr>
            <a:endParaRPr lang="en-US" dirty="0">
              <a:latin typeface="NecroSans" panose="00000400000000000000" pitchFamily="2" charset="0"/>
            </a:endParaRPr>
          </a:p>
        </p:txBody>
      </p:sp>
    </p:spTree>
    <p:extLst>
      <p:ext uri="{BB962C8B-B14F-4D97-AF65-F5344CB8AC3E}">
        <p14:creationId xmlns:p14="http://schemas.microsoft.com/office/powerpoint/2010/main" val="37381503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6372"/>
            <a:ext cx="11917180" cy="444843"/>
          </a:xfrm>
        </p:spPr>
        <p:txBody>
          <a:bodyPr>
            <a:normAutofit fontScale="90000"/>
          </a:bodyPr>
          <a:lstStyle/>
          <a:p>
            <a:r>
              <a:rPr lang="en-US" dirty="0" smtClean="0">
                <a:solidFill>
                  <a:schemeClr val="accent2">
                    <a:lumMod val="60000"/>
                    <a:lumOff val="40000"/>
                  </a:schemeClr>
                </a:solidFill>
                <a:latin typeface="NecroSans" panose="00000400000000000000" pitchFamily="2" charset="0"/>
              </a:rPr>
              <a:t>Minimum Hardware Requirements (only given for Computer version)</a:t>
            </a:r>
            <a:endParaRPr lang="en-US" dirty="0">
              <a:solidFill>
                <a:schemeClr val="accent2">
                  <a:lumMod val="60000"/>
                  <a:lumOff val="40000"/>
                </a:schemeClr>
              </a:solidFill>
            </a:endParaRPr>
          </a:p>
        </p:txBody>
      </p:sp>
      <p:sp>
        <p:nvSpPr>
          <p:cNvPr id="3" name="Content Placeholder 2"/>
          <p:cNvSpPr>
            <a:spLocks noGrp="1"/>
          </p:cNvSpPr>
          <p:nvPr>
            <p:ph idx="1"/>
          </p:nvPr>
        </p:nvSpPr>
        <p:spPr>
          <a:xfrm>
            <a:off x="836343" y="850254"/>
            <a:ext cx="9959546" cy="5832389"/>
          </a:xfrm>
        </p:spPr>
        <p:txBody>
          <a:bodyPr>
            <a:normAutofit fontScale="85000" lnSpcReduction="20000"/>
          </a:bodyPr>
          <a:lstStyle/>
          <a:p>
            <a:r>
              <a:rPr lang="en-US" dirty="0">
                <a:solidFill>
                  <a:schemeClr val="accent2">
                    <a:lumMod val="60000"/>
                    <a:lumOff val="40000"/>
                  </a:schemeClr>
                </a:solidFill>
                <a:effectLst/>
                <a:latin typeface="NecroSans" panose="00000400000000000000" pitchFamily="2" charset="0"/>
              </a:rPr>
              <a:t>Windows</a:t>
            </a:r>
          </a:p>
          <a:p>
            <a:pPr lvl="1"/>
            <a:r>
              <a:rPr lang="en-US" dirty="0">
                <a:solidFill>
                  <a:schemeClr val="accent2">
                    <a:lumMod val="60000"/>
                    <a:lumOff val="40000"/>
                  </a:schemeClr>
                </a:solidFill>
                <a:effectLst/>
                <a:latin typeface="NecroSans" panose="00000400000000000000" pitchFamily="2" charset="0"/>
              </a:rPr>
              <a:t>OS: Windows XP, service pack 3</a:t>
            </a:r>
          </a:p>
          <a:p>
            <a:pPr lvl="1"/>
            <a:r>
              <a:rPr lang="en-US" dirty="0">
                <a:solidFill>
                  <a:schemeClr val="accent2">
                    <a:lumMod val="60000"/>
                    <a:lumOff val="40000"/>
                  </a:schemeClr>
                </a:solidFill>
                <a:effectLst/>
                <a:latin typeface="NecroSans" panose="00000400000000000000" pitchFamily="2" charset="0"/>
              </a:rPr>
              <a:t>Processor: 2GHz</a:t>
            </a:r>
          </a:p>
          <a:p>
            <a:pPr lvl="1"/>
            <a:r>
              <a:rPr lang="en-US" dirty="0">
                <a:solidFill>
                  <a:schemeClr val="accent2">
                    <a:lumMod val="60000"/>
                    <a:lumOff val="40000"/>
                  </a:schemeClr>
                </a:solidFill>
                <a:effectLst/>
                <a:latin typeface="NecroSans" panose="00000400000000000000" pitchFamily="2" charset="0"/>
              </a:rPr>
              <a:t>Memory: 1000 MB RAM</a:t>
            </a:r>
          </a:p>
          <a:p>
            <a:pPr lvl="1"/>
            <a:r>
              <a:rPr lang="en-US" dirty="0">
                <a:solidFill>
                  <a:schemeClr val="accent2">
                    <a:lumMod val="60000"/>
                    <a:lumOff val="40000"/>
                  </a:schemeClr>
                </a:solidFill>
                <a:effectLst/>
                <a:latin typeface="NecroSans" panose="00000400000000000000" pitchFamily="2" charset="0"/>
              </a:rPr>
              <a:t>Graphics: 512MB VRAM</a:t>
            </a:r>
          </a:p>
          <a:p>
            <a:pPr lvl="1"/>
            <a:r>
              <a:rPr lang="en-US" dirty="0">
                <a:solidFill>
                  <a:schemeClr val="accent2">
                    <a:lumMod val="60000"/>
                    <a:lumOff val="40000"/>
                  </a:schemeClr>
                </a:solidFill>
                <a:effectLst/>
                <a:latin typeface="NecroSans" panose="00000400000000000000" pitchFamily="2" charset="0"/>
              </a:rPr>
              <a:t>Storage: 1600 MB available </a:t>
            </a:r>
            <a:r>
              <a:rPr lang="en-US" dirty="0" smtClean="0">
                <a:solidFill>
                  <a:schemeClr val="accent2">
                    <a:lumMod val="60000"/>
                    <a:lumOff val="40000"/>
                  </a:schemeClr>
                </a:solidFill>
                <a:effectLst/>
                <a:latin typeface="NecroSans" panose="00000400000000000000" pitchFamily="2" charset="0"/>
              </a:rPr>
              <a:t>space</a:t>
            </a:r>
          </a:p>
          <a:p>
            <a:r>
              <a:rPr lang="en-US" dirty="0" smtClean="0">
                <a:solidFill>
                  <a:schemeClr val="accent2">
                    <a:lumMod val="60000"/>
                    <a:lumOff val="40000"/>
                  </a:schemeClr>
                </a:solidFill>
                <a:effectLst/>
                <a:latin typeface="NecroSans" panose="00000400000000000000" pitchFamily="2" charset="0"/>
              </a:rPr>
              <a:t>Mac OSX</a:t>
            </a:r>
          </a:p>
          <a:p>
            <a:pPr lvl="1"/>
            <a:r>
              <a:rPr lang="en-US" dirty="0">
                <a:solidFill>
                  <a:schemeClr val="accent2">
                    <a:lumMod val="60000"/>
                    <a:lumOff val="40000"/>
                  </a:schemeClr>
                </a:solidFill>
                <a:effectLst/>
                <a:latin typeface="NecroSans" panose="00000400000000000000" pitchFamily="2" charset="0"/>
              </a:rPr>
              <a:t>OS: Minimum 10.6 to run the game, 10.7 if you also want to use your own music files</a:t>
            </a:r>
          </a:p>
          <a:p>
            <a:pPr lvl="1"/>
            <a:r>
              <a:rPr lang="en-US" dirty="0">
                <a:solidFill>
                  <a:schemeClr val="accent2">
                    <a:lumMod val="60000"/>
                    <a:lumOff val="40000"/>
                  </a:schemeClr>
                </a:solidFill>
                <a:effectLst/>
                <a:latin typeface="NecroSans" panose="00000400000000000000" pitchFamily="2" charset="0"/>
              </a:rPr>
              <a:t>Processor: 2GHz</a:t>
            </a:r>
          </a:p>
          <a:p>
            <a:pPr lvl="1"/>
            <a:r>
              <a:rPr lang="en-US" dirty="0">
                <a:solidFill>
                  <a:schemeClr val="accent2">
                    <a:lumMod val="60000"/>
                    <a:lumOff val="40000"/>
                  </a:schemeClr>
                </a:solidFill>
                <a:effectLst/>
                <a:latin typeface="NecroSans" panose="00000400000000000000" pitchFamily="2" charset="0"/>
              </a:rPr>
              <a:t>Memory: 1000 MB RAM</a:t>
            </a:r>
          </a:p>
          <a:p>
            <a:pPr lvl="1"/>
            <a:r>
              <a:rPr lang="en-US" dirty="0">
                <a:solidFill>
                  <a:schemeClr val="accent2">
                    <a:lumMod val="60000"/>
                    <a:lumOff val="40000"/>
                  </a:schemeClr>
                </a:solidFill>
                <a:effectLst/>
                <a:latin typeface="NecroSans" panose="00000400000000000000" pitchFamily="2" charset="0"/>
              </a:rPr>
              <a:t>Graphics: 512MB VRAM</a:t>
            </a:r>
          </a:p>
          <a:p>
            <a:pPr lvl="1"/>
            <a:r>
              <a:rPr lang="en-US" dirty="0">
                <a:solidFill>
                  <a:schemeClr val="accent2">
                    <a:lumMod val="60000"/>
                    <a:lumOff val="40000"/>
                  </a:schemeClr>
                </a:solidFill>
                <a:effectLst/>
                <a:latin typeface="NecroSans" panose="00000400000000000000" pitchFamily="2" charset="0"/>
              </a:rPr>
              <a:t>Storage: 1600 MB available </a:t>
            </a:r>
            <a:r>
              <a:rPr lang="en-US" dirty="0" smtClean="0">
                <a:solidFill>
                  <a:schemeClr val="accent2">
                    <a:lumMod val="60000"/>
                    <a:lumOff val="40000"/>
                  </a:schemeClr>
                </a:solidFill>
                <a:effectLst/>
                <a:latin typeface="NecroSans" panose="00000400000000000000" pitchFamily="2" charset="0"/>
              </a:rPr>
              <a:t>space</a:t>
            </a:r>
          </a:p>
          <a:p>
            <a:r>
              <a:rPr lang="en-US" dirty="0">
                <a:solidFill>
                  <a:schemeClr val="accent2">
                    <a:lumMod val="60000"/>
                    <a:lumOff val="40000"/>
                  </a:schemeClr>
                </a:solidFill>
                <a:effectLst/>
                <a:latin typeface="NecroSans" panose="00000400000000000000" pitchFamily="2" charset="0"/>
              </a:rPr>
              <a:t>STEAM OS + Linux</a:t>
            </a:r>
          </a:p>
          <a:p>
            <a:pPr lvl="1"/>
            <a:r>
              <a:rPr lang="en-US" dirty="0">
                <a:solidFill>
                  <a:schemeClr val="accent2">
                    <a:lumMod val="60000"/>
                    <a:lumOff val="40000"/>
                  </a:schemeClr>
                </a:solidFill>
                <a:effectLst/>
                <a:latin typeface="NecroSans" panose="00000400000000000000" pitchFamily="2" charset="0"/>
              </a:rPr>
              <a:t>OS: Steam OS and Ubuntu 12.04 are the only supported Linux OSes</a:t>
            </a:r>
          </a:p>
          <a:p>
            <a:pPr lvl="1"/>
            <a:r>
              <a:rPr lang="en-US" dirty="0">
                <a:solidFill>
                  <a:schemeClr val="accent2">
                    <a:lumMod val="60000"/>
                    <a:lumOff val="40000"/>
                  </a:schemeClr>
                </a:solidFill>
                <a:effectLst/>
                <a:latin typeface="NecroSans" panose="00000400000000000000" pitchFamily="2" charset="0"/>
              </a:rPr>
              <a:t>Processor: 2GHz</a:t>
            </a:r>
          </a:p>
          <a:p>
            <a:pPr lvl="1"/>
            <a:r>
              <a:rPr lang="en-US" dirty="0">
                <a:solidFill>
                  <a:schemeClr val="accent2">
                    <a:lumMod val="60000"/>
                    <a:lumOff val="40000"/>
                  </a:schemeClr>
                </a:solidFill>
                <a:effectLst/>
                <a:latin typeface="NecroSans" panose="00000400000000000000" pitchFamily="2" charset="0"/>
              </a:rPr>
              <a:t>Memory: 1000 MB RAM</a:t>
            </a:r>
          </a:p>
          <a:p>
            <a:pPr lvl="1"/>
            <a:r>
              <a:rPr lang="en-US" dirty="0">
                <a:solidFill>
                  <a:schemeClr val="accent2">
                    <a:lumMod val="60000"/>
                    <a:lumOff val="40000"/>
                  </a:schemeClr>
                </a:solidFill>
                <a:effectLst/>
                <a:latin typeface="NecroSans" panose="00000400000000000000" pitchFamily="2" charset="0"/>
              </a:rPr>
              <a:t>Graphics: 512MB VRAM</a:t>
            </a:r>
          </a:p>
          <a:p>
            <a:pPr lvl="1"/>
            <a:r>
              <a:rPr lang="en-US" dirty="0">
                <a:solidFill>
                  <a:schemeClr val="accent2">
                    <a:lumMod val="60000"/>
                    <a:lumOff val="40000"/>
                  </a:schemeClr>
                </a:solidFill>
                <a:effectLst/>
                <a:latin typeface="NecroSans" panose="00000400000000000000" pitchFamily="2" charset="0"/>
              </a:rPr>
              <a:t>Storage: 1600 MB available space </a:t>
            </a:r>
          </a:p>
          <a:p>
            <a:pPr lvl="1"/>
            <a:endParaRPr lang="en-US" dirty="0" smtClean="0">
              <a:effectLst/>
              <a:latin typeface="NecroSans" panose="00000400000000000000" pitchFamily="2" charset="0"/>
            </a:endParaRPr>
          </a:p>
          <a:p>
            <a:pPr lvl="1"/>
            <a:endParaRPr lang="en-US" dirty="0" smtClean="0">
              <a:effectLst/>
              <a:latin typeface="NecroSans" panose="00000400000000000000" pitchFamily="2" charset="0"/>
            </a:endParaRPr>
          </a:p>
        </p:txBody>
      </p:sp>
    </p:spTree>
    <p:extLst>
      <p:ext uri="{BB962C8B-B14F-4D97-AF65-F5344CB8AC3E}">
        <p14:creationId xmlns:p14="http://schemas.microsoft.com/office/powerpoint/2010/main" val="10465925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853" y="55605"/>
            <a:ext cx="12093146" cy="6802395"/>
          </a:xfrm>
          <a:prstGeom prst="rect">
            <a:avLst/>
          </a:prstGeom>
        </p:spPr>
      </p:pic>
      <p:sp>
        <p:nvSpPr>
          <p:cNvPr id="2" name="Title 1"/>
          <p:cNvSpPr>
            <a:spLocks noGrp="1"/>
          </p:cNvSpPr>
          <p:nvPr>
            <p:ph type="title"/>
          </p:nvPr>
        </p:nvSpPr>
        <p:spPr>
          <a:xfrm>
            <a:off x="2026206" y="0"/>
            <a:ext cx="8128940" cy="683770"/>
          </a:xfrm>
        </p:spPr>
        <p:txBody>
          <a:bodyPr/>
          <a:lstStyle/>
          <a:p>
            <a:r>
              <a:rPr lang="en-US" dirty="0" smtClean="0">
                <a:solidFill>
                  <a:srgbClr val="FF0000"/>
                </a:solidFill>
                <a:latin typeface="NecroSans" panose="00000400000000000000" pitchFamily="2" charset="0"/>
              </a:rPr>
              <a:t>Companies and important people</a:t>
            </a:r>
            <a:endParaRPr lang="en-US" dirty="0">
              <a:solidFill>
                <a:srgbClr val="FF0000"/>
              </a:solidFill>
              <a:latin typeface="NecroSans" panose="00000400000000000000" pitchFamily="2" charset="0"/>
            </a:endParaRPr>
          </a:p>
        </p:txBody>
      </p:sp>
      <p:sp>
        <p:nvSpPr>
          <p:cNvPr id="3" name="Content Placeholder 2"/>
          <p:cNvSpPr>
            <a:spLocks noGrp="1"/>
          </p:cNvSpPr>
          <p:nvPr>
            <p:ph idx="1"/>
          </p:nvPr>
        </p:nvSpPr>
        <p:spPr>
          <a:xfrm>
            <a:off x="1087394" y="889686"/>
            <a:ext cx="11104605" cy="5968314"/>
          </a:xfrm>
        </p:spPr>
        <p:txBody>
          <a:bodyPr>
            <a:normAutofit fontScale="85000" lnSpcReduction="20000"/>
          </a:bodyPr>
          <a:lstStyle/>
          <a:p>
            <a:r>
              <a:rPr lang="en-US" dirty="0" smtClean="0">
                <a:solidFill>
                  <a:srgbClr val="FF0000"/>
                </a:solidFill>
                <a:latin typeface="NecroSans" panose="00000400000000000000" pitchFamily="2" charset="0"/>
              </a:rPr>
              <a:t>Developers: Brace </a:t>
            </a:r>
            <a:r>
              <a:rPr lang="en-US" dirty="0">
                <a:solidFill>
                  <a:srgbClr val="FF0000"/>
                </a:solidFill>
                <a:latin typeface="NecroSans" panose="00000400000000000000" pitchFamily="2" charset="0"/>
              </a:rPr>
              <a:t>Yourself Games</a:t>
            </a:r>
          </a:p>
          <a:p>
            <a:pPr marL="0" indent="0">
              <a:buNone/>
            </a:pPr>
            <a:endParaRPr lang="en-US" dirty="0" smtClean="0">
              <a:solidFill>
                <a:srgbClr val="FF0000"/>
              </a:solidFill>
              <a:latin typeface="NecroSans" panose="00000400000000000000" pitchFamily="2" charset="0"/>
            </a:endParaRPr>
          </a:p>
          <a:p>
            <a:r>
              <a:rPr lang="en-US" dirty="0" smtClean="0">
                <a:solidFill>
                  <a:srgbClr val="FF0000"/>
                </a:solidFill>
                <a:latin typeface="NecroSans" panose="00000400000000000000" pitchFamily="2" charset="0"/>
              </a:rPr>
              <a:t>Publisher(s): Brace </a:t>
            </a:r>
            <a:r>
              <a:rPr lang="en-US" dirty="0">
                <a:solidFill>
                  <a:srgbClr val="FF0000"/>
                </a:solidFill>
                <a:latin typeface="NecroSans" panose="00000400000000000000" pitchFamily="2" charset="0"/>
              </a:rPr>
              <a:t>Yourself </a:t>
            </a:r>
            <a:r>
              <a:rPr lang="en-US" dirty="0" smtClean="0">
                <a:solidFill>
                  <a:srgbClr val="FF0000"/>
                </a:solidFill>
                <a:latin typeface="NecroSans" panose="00000400000000000000" pitchFamily="2" charset="0"/>
              </a:rPr>
              <a:t>Games and Klei </a:t>
            </a:r>
            <a:r>
              <a:rPr lang="en-US" dirty="0">
                <a:solidFill>
                  <a:srgbClr val="FF0000"/>
                </a:solidFill>
                <a:latin typeface="NecroSans" panose="00000400000000000000" pitchFamily="2" charset="0"/>
              </a:rPr>
              <a:t>Entertainment (</a:t>
            </a:r>
            <a:r>
              <a:rPr lang="en-US" dirty="0" smtClean="0">
                <a:solidFill>
                  <a:srgbClr val="FF0000"/>
                </a:solidFill>
                <a:latin typeface="NecroSans" panose="00000400000000000000" pitchFamily="2" charset="0"/>
              </a:rPr>
              <a:t>PC version)</a:t>
            </a:r>
            <a:endParaRPr lang="en-US" dirty="0">
              <a:solidFill>
                <a:srgbClr val="FF0000"/>
              </a:solidFill>
              <a:latin typeface="NecroSans" panose="00000400000000000000" pitchFamily="2" charset="0"/>
            </a:endParaRPr>
          </a:p>
          <a:p>
            <a:r>
              <a:rPr lang="en-US" dirty="0">
                <a:solidFill>
                  <a:srgbClr val="FF0000"/>
                </a:solidFill>
                <a:latin typeface="NecroSans" panose="00000400000000000000" pitchFamily="2" charset="0"/>
              </a:rPr>
              <a:t>Director</a:t>
            </a:r>
            <a:r>
              <a:rPr lang="en-US" dirty="0" smtClean="0">
                <a:solidFill>
                  <a:srgbClr val="FF0000"/>
                </a:solidFill>
                <a:latin typeface="NecroSans" panose="00000400000000000000" pitchFamily="2" charset="0"/>
              </a:rPr>
              <a:t>(: Ryan </a:t>
            </a:r>
            <a:r>
              <a:rPr lang="en-US" dirty="0">
                <a:solidFill>
                  <a:srgbClr val="FF0000"/>
                </a:solidFill>
                <a:latin typeface="NecroSans" panose="00000400000000000000" pitchFamily="2" charset="0"/>
              </a:rPr>
              <a:t>Clark</a:t>
            </a:r>
          </a:p>
          <a:p>
            <a:r>
              <a:rPr lang="en-US" dirty="0" smtClean="0">
                <a:solidFill>
                  <a:srgbClr val="FF0000"/>
                </a:solidFill>
                <a:latin typeface="NecroSans" panose="00000400000000000000" pitchFamily="2" charset="0"/>
              </a:rPr>
              <a:t>Producer: Heather </a:t>
            </a:r>
            <a:r>
              <a:rPr lang="en-US" dirty="0">
                <a:solidFill>
                  <a:srgbClr val="FF0000"/>
                </a:solidFill>
                <a:latin typeface="NecroSans" panose="00000400000000000000" pitchFamily="2" charset="0"/>
              </a:rPr>
              <a:t>Wilson</a:t>
            </a:r>
          </a:p>
          <a:p>
            <a:r>
              <a:rPr lang="en-US" dirty="0" smtClean="0">
                <a:solidFill>
                  <a:srgbClr val="FF0000"/>
                </a:solidFill>
                <a:latin typeface="NecroSans" panose="00000400000000000000" pitchFamily="2" charset="0"/>
              </a:rPr>
              <a:t>Designer: Ryan </a:t>
            </a:r>
            <a:r>
              <a:rPr lang="en-US" dirty="0">
                <a:solidFill>
                  <a:srgbClr val="FF0000"/>
                </a:solidFill>
                <a:latin typeface="NecroSans" panose="00000400000000000000" pitchFamily="2" charset="0"/>
              </a:rPr>
              <a:t>Clark</a:t>
            </a:r>
          </a:p>
          <a:p>
            <a:pPr marL="0" indent="0">
              <a:buNone/>
            </a:pPr>
            <a:endParaRPr lang="en-US" dirty="0">
              <a:solidFill>
                <a:srgbClr val="FF0000"/>
              </a:solidFill>
              <a:latin typeface="NecroSans" panose="00000400000000000000" pitchFamily="2" charset="0"/>
            </a:endParaRPr>
          </a:p>
          <a:p>
            <a:r>
              <a:rPr lang="en-US" dirty="0" smtClean="0">
                <a:solidFill>
                  <a:srgbClr val="FF0000"/>
                </a:solidFill>
                <a:latin typeface="NecroSans" panose="00000400000000000000" pitchFamily="2" charset="0"/>
              </a:rPr>
              <a:t>Programmers: Oliver Trujillo and Ryan </a:t>
            </a:r>
            <a:r>
              <a:rPr lang="en-US" dirty="0">
                <a:solidFill>
                  <a:srgbClr val="FF0000"/>
                </a:solidFill>
                <a:latin typeface="NecroSans" panose="00000400000000000000" pitchFamily="2" charset="0"/>
              </a:rPr>
              <a:t>Clark</a:t>
            </a:r>
          </a:p>
          <a:p>
            <a:r>
              <a:rPr lang="en-US" dirty="0" smtClean="0">
                <a:solidFill>
                  <a:srgbClr val="FF0000"/>
                </a:solidFill>
                <a:latin typeface="NecroSans" panose="00000400000000000000" pitchFamily="2" charset="0"/>
              </a:rPr>
              <a:t>Artists: </a:t>
            </a:r>
          </a:p>
          <a:p>
            <a:pPr lvl="1"/>
            <a:r>
              <a:rPr lang="en-US" dirty="0" smtClean="0">
                <a:solidFill>
                  <a:srgbClr val="FF0000"/>
                </a:solidFill>
                <a:latin typeface="NecroSans" panose="00000400000000000000" pitchFamily="2" charset="0"/>
              </a:rPr>
              <a:t>Pixel art and Animations: Ted Martens</a:t>
            </a:r>
          </a:p>
          <a:p>
            <a:pPr lvl="1"/>
            <a:r>
              <a:rPr lang="en-US" dirty="0">
                <a:solidFill>
                  <a:srgbClr val="FF0000"/>
                </a:solidFill>
                <a:latin typeface="NecroSans" panose="00000400000000000000" pitchFamily="2" charset="0"/>
              </a:rPr>
              <a:t>High </a:t>
            </a:r>
            <a:r>
              <a:rPr lang="en-US" dirty="0" smtClean="0">
                <a:solidFill>
                  <a:srgbClr val="FF0000"/>
                </a:solidFill>
                <a:latin typeface="NecroSans" panose="00000400000000000000" pitchFamily="2" charset="0"/>
              </a:rPr>
              <a:t>Res Art: </a:t>
            </a:r>
            <a:r>
              <a:rPr lang="en-US" dirty="0">
                <a:solidFill>
                  <a:srgbClr val="FF0000"/>
                </a:solidFill>
                <a:latin typeface="NecroSans" panose="00000400000000000000" pitchFamily="2" charset="0"/>
              </a:rPr>
              <a:t>Jesse </a:t>
            </a:r>
            <a:r>
              <a:rPr lang="en-US" dirty="0" smtClean="0">
                <a:solidFill>
                  <a:srgbClr val="FF0000"/>
                </a:solidFill>
                <a:latin typeface="NecroSans" panose="00000400000000000000" pitchFamily="2" charset="0"/>
              </a:rPr>
              <a:t>Turner</a:t>
            </a:r>
            <a:endParaRPr lang="en-US" dirty="0">
              <a:solidFill>
                <a:srgbClr val="FF0000"/>
              </a:solidFill>
              <a:latin typeface="NecroSans" panose="00000400000000000000" pitchFamily="2" charset="0"/>
            </a:endParaRPr>
          </a:p>
          <a:p>
            <a:pPr lvl="1"/>
            <a:r>
              <a:rPr lang="en-US" dirty="0" smtClean="0">
                <a:solidFill>
                  <a:srgbClr val="FF0000"/>
                </a:solidFill>
                <a:latin typeface="NecroSans" panose="00000400000000000000" pitchFamily="2" charset="0"/>
              </a:rPr>
              <a:t>Trailers </a:t>
            </a:r>
            <a:r>
              <a:rPr lang="en-US" dirty="0">
                <a:solidFill>
                  <a:srgbClr val="FF0000"/>
                </a:solidFill>
                <a:latin typeface="NecroSans" panose="00000400000000000000" pitchFamily="2" charset="0"/>
              </a:rPr>
              <a:t>and </a:t>
            </a:r>
            <a:r>
              <a:rPr lang="en-US" dirty="0" smtClean="0">
                <a:solidFill>
                  <a:srgbClr val="FF0000"/>
                </a:solidFill>
                <a:latin typeface="NecroSans" panose="00000400000000000000" pitchFamily="2" charset="0"/>
              </a:rPr>
              <a:t>cut scenes: </a:t>
            </a:r>
            <a:r>
              <a:rPr lang="en-US" dirty="0">
                <a:solidFill>
                  <a:srgbClr val="FF0000"/>
                </a:solidFill>
                <a:latin typeface="NecroSans" panose="00000400000000000000" pitchFamily="2" charset="0"/>
              </a:rPr>
              <a:t>Marlon </a:t>
            </a:r>
            <a:r>
              <a:rPr lang="en-US" dirty="0" smtClean="0">
                <a:solidFill>
                  <a:srgbClr val="FF0000"/>
                </a:solidFill>
                <a:latin typeface="NecroSans" panose="00000400000000000000" pitchFamily="2" charset="0"/>
              </a:rPr>
              <a:t>Wiebe</a:t>
            </a:r>
          </a:p>
          <a:p>
            <a:r>
              <a:rPr lang="en-US" dirty="0" smtClean="0">
                <a:solidFill>
                  <a:srgbClr val="FF0000"/>
                </a:solidFill>
                <a:latin typeface="NecroSans" panose="00000400000000000000" pitchFamily="2" charset="0"/>
              </a:rPr>
              <a:t>Writers: </a:t>
            </a:r>
          </a:p>
          <a:p>
            <a:pPr lvl="1"/>
            <a:r>
              <a:rPr lang="en-US" dirty="0" smtClean="0">
                <a:solidFill>
                  <a:srgbClr val="FF0000"/>
                </a:solidFill>
                <a:latin typeface="NecroSans" panose="00000400000000000000" pitchFamily="2" charset="0"/>
              </a:rPr>
              <a:t>Ryan Clark, Oliver Trujillo, and Kathryn </a:t>
            </a:r>
            <a:r>
              <a:rPr lang="en-US" dirty="0">
                <a:solidFill>
                  <a:srgbClr val="FF0000"/>
                </a:solidFill>
                <a:latin typeface="NecroSans" panose="00000400000000000000" pitchFamily="2" charset="0"/>
              </a:rPr>
              <a:t>Clark</a:t>
            </a:r>
          </a:p>
          <a:p>
            <a:r>
              <a:rPr lang="en-US" dirty="0" smtClean="0">
                <a:solidFill>
                  <a:srgbClr val="FF0000"/>
                </a:solidFill>
                <a:latin typeface="NecroSans" panose="00000400000000000000" pitchFamily="2" charset="0"/>
              </a:rPr>
              <a:t>Composer: </a:t>
            </a:r>
          </a:p>
          <a:p>
            <a:pPr lvl="1"/>
            <a:r>
              <a:rPr lang="en-US" dirty="0" smtClean="0">
                <a:solidFill>
                  <a:srgbClr val="FF0000"/>
                </a:solidFill>
                <a:latin typeface="NecroSans" panose="00000400000000000000" pitchFamily="2" charset="0"/>
              </a:rPr>
              <a:t>Danny </a:t>
            </a:r>
            <a:r>
              <a:rPr lang="en-US" dirty="0">
                <a:solidFill>
                  <a:srgbClr val="FF0000"/>
                </a:solidFill>
                <a:latin typeface="NecroSans" panose="00000400000000000000" pitchFamily="2" charset="0"/>
              </a:rPr>
              <a:t>Baranowsky</a:t>
            </a:r>
          </a:p>
        </p:txBody>
      </p:sp>
    </p:spTree>
    <p:extLst>
      <p:ext uri="{BB962C8B-B14F-4D97-AF65-F5344CB8AC3E}">
        <p14:creationId xmlns:p14="http://schemas.microsoft.com/office/powerpoint/2010/main" val="14261355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4624"/>
          <a:stretch/>
        </p:blipFill>
        <p:spPr>
          <a:xfrm>
            <a:off x="-1" y="0"/>
            <a:ext cx="12192001" cy="6858000"/>
          </a:xfrm>
          <a:prstGeom prst="rect">
            <a:avLst/>
          </a:prstGeom>
        </p:spPr>
      </p:pic>
      <p:sp>
        <p:nvSpPr>
          <p:cNvPr id="2" name="Title 1"/>
          <p:cNvSpPr>
            <a:spLocks noGrp="1"/>
          </p:cNvSpPr>
          <p:nvPr>
            <p:ph type="title"/>
          </p:nvPr>
        </p:nvSpPr>
        <p:spPr>
          <a:xfrm>
            <a:off x="452476" y="0"/>
            <a:ext cx="11113448" cy="683741"/>
          </a:xfrm>
        </p:spPr>
        <p:txBody>
          <a:bodyPr/>
          <a:lstStyle/>
          <a:p>
            <a:r>
              <a:rPr lang="en-US" dirty="0" smtClean="0">
                <a:latin typeface="NecroSans" panose="00000400000000000000" pitchFamily="2" charset="0"/>
              </a:rPr>
              <a:t>Game Summary</a:t>
            </a:r>
            <a:endParaRPr lang="en-US" dirty="0"/>
          </a:p>
        </p:txBody>
      </p:sp>
      <p:sp>
        <p:nvSpPr>
          <p:cNvPr id="3" name="Content Placeholder 2"/>
          <p:cNvSpPr>
            <a:spLocks noGrp="1"/>
          </p:cNvSpPr>
          <p:nvPr>
            <p:ph idx="1"/>
          </p:nvPr>
        </p:nvSpPr>
        <p:spPr>
          <a:xfrm>
            <a:off x="1005016" y="889686"/>
            <a:ext cx="11186984" cy="5968314"/>
          </a:xfrm>
        </p:spPr>
        <p:txBody>
          <a:bodyPr>
            <a:normAutofit lnSpcReduction="10000"/>
          </a:bodyPr>
          <a:lstStyle/>
          <a:p>
            <a:r>
              <a:rPr lang="en-US" dirty="0">
                <a:effectLst/>
                <a:latin typeface="NecroSans" panose="00000400000000000000" pitchFamily="2" charset="0"/>
              </a:rPr>
              <a:t>Quick </a:t>
            </a:r>
            <a:r>
              <a:rPr lang="en-US" dirty="0" smtClean="0">
                <a:effectLst/>
                <a:latin typeface="NecroSans" panose="00000400000000000000" pitchFamily="2" charset="0"/>
              </a:rPr>
              <a:t>overview: </a:t>
            </a:r>
          </a:p>
          <a:p>
            <a:pPr lvl="1"/>
            <a:r>
              <a:rPr lang="en-US" dirty="0" smtClean="0">
                <a:effectLst/>
                <a:latin typeface="NecroSans" panose="00000400000000000000" pitchFamily="2" charset="0"/>
              </a:rPr>
              <a:t>Cadence must Fight through various dungeons in a crypt, facing the nefarious NecroDancer and his legion of the undead to save her father</a:t>
            </a:r>
            <a:endParaRPr lang="en-US" dirty="0">
              <a:effectLst/>
              <a:latin typeface="NecroSans" panose="00000400000000000000" pitchFamily="2" charset="0"/>
            </a:endParaRPr>
          </a:p>
          <a:p>
            <a:r>
              <a:rPr lang="en-US" dirty="0" smtClean="0">
                <a:effectLst/>
                <a:latin typeface="NecroSans" panose="00000400000000000000" pitchFamily="2" charset="0"/>
              </a:rPr>
              <a:t>Installation: </a:t>
            </a:r>
          </a:p>
          <a:p>
            <a:pPr lvl="1"/>
            <a:r>
              <a:rPr lang="en-US" dirty="0" smtClean="0">
                <a:effectLst/>
                <a:latin typeface="NecroSans" panose="00000400000000000000" pitchFamily="2" charset="0"/>
              </a:rPr>
              <a:t>There does not appear to be a physical copy of the game; all versions are downloadable.</a:t>
            </a:r>
            <a:endParaRPr lang="en-US" dirty="0">
              <a:effectLst/>
              <a:latin typeface="NecroSans" panose="00000400000000000000" pitchFamily="2" charset="0"/>
            </a:endParaRPr>
          </a:p>
          <a:p>
            <a:r>
              <a:rPr lang="en-US" dirty="0">
                <a:effectLst/>
                <a:latin typeface="NecroSans" panose="00000400000000000000" pitchFamily="2" charset="0"/>
              </a:rPr>
              <a:t>User </a:t>
            </a:r>
            <a:r>
              <a:rPr lang="en-US" dirty="0" smtClean="0">
                <a:effectLst/>
                <a:latin typeface="NecroSans" panose="00000400000000000000" pitchFamily="2" charset="0"/>
              </a:rPr>
              <a:t>Interface:</a:t>
            </a:r>
          </a:p>
          <a:p>
            <a:pPr lvl="1"/>
            <a:r>
              <a:rPr lang="en-US" dirty="0" smtClean="0">
                <a:effectLst/>
                <a:latin typeface="NecroSans" panose="00000400000000000000" pitchFamily="2" charset="0"/>
              </a:rPr>
              <a:t>The Left of the screen down the side and across the top displays the active character’s weapon(s) (if applicable), the shovel being used, any item(s) on the character, and as applicable any: bombs the character is carrying, potions being held (which revive from death), any armor, any ring, any footwear, any headwear, Torch Being carried.</a:t>
            </a:r>
          </a:p>
          <a:p>
            <a:pPr lvl="1"/>
            <a:r>
              <a:rPr lang="en-US" dirty="0" smtClean="0">
                <a:effectLst/>
                <a:latin typeface="NecroSans" panose="00000400000000000000" pitchFamily="2" charset="0"/>
              </a:rPr>
              <a:t>Along the bottom of the screen, any coin multiplier and the heart with the music’s beat are displayed</a:t>
            </a:r>
          </a:p>
          <a:p>
            <a:pPr lvl="1"/>
            <a:r>
              <a:rPr lang="en-US" dirty="0" smtClean="0">
                <a:effectLst/>
                <a:latin typeface="NecroSans" panose="00000400000000000000" pitchFamily="2" charset="0"/>
              </a:rPr>
              <a:t>The top right displays how many hearts the player has left, the amount of gold coins, and any diamonds that the player has collected and is carrying at any given moment during gameplay</a:t>
            </a:r>
            <a:endParaRPr lang="en-US" dirty="0">
              <a:effectLst/>
              <a:latin typeface="NecroSans" panose="00000400000000000000" pitchFamily="2" charset="0"/>
            </a:endParaRPr>
          </a:p>
        </p:txBody>
      </p:sp>
    </p:spTree>
    <p:extLst>
      <p:ext uri="{BB962C8B-B14F-4D97-AF65-F5344CB8AC3E}">
        <p14:creationId xmlns:p14="http://schemas.microsoft.com/office/powerpoint/2010/main" val="301053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476" y="1"/>
            <a:ext cx="11080497" cy="510746"/>
          </a:xfrm>
        </p:spPr>
        <p:txBody>
          <a:bodyPr>
            <a:normAutofit fontScale="90000"/>
          </a:bodyPr>
          <a:lstStyle/>
          <a:p>
            <a:r>
              <a:rPr lang="en-US" dirty="0" smtClean="0">
                <a:solidFill>
                  <a:schemeClr val="accent2">
                    <a:lumMod val="60000"/>
                    <a:lumOff val="40000"/>
                  </a:schemeClr>
                </a:solidFill>
                <a:latin typeface="NecroSans" panose="00000400000000000000" pitchFamily="2" charset="0"/>
              </a:rPr>
              <a:t>Game Summary (Cont.)</a:t>
            </a:r>
            <a:endParaRPr lang="en-US" dirty="0">
              <a:solidFill>
                <a:schemeClr val="accent2">
                  <a:lumMod val="60000"/>
                  <a:lumOff val="40000"/>
                </a:schemeClr>
              </a:solidFill>
            </a:endParaRPr>
          </a:p>
        </p:txBody>
      </p:sp>
      <p:sp>
        <p:nvSpPr>
          <p:cNvPr id="3" name="Content Placeholder 2"/>
          <p:cNvSpPr>
            <a:spLocks noGrp="1"/>
          </p:cNvSpPr>
          <p:nvPr>
            <p:ph idx="1"/>
          </p:nvPr>
        </p:nvSpPr>
        <p:spPr>
          <a:xfrm>
            <a:off x="0" y="444843"/>
            <a:ext cx="12192000" cy="6413158"/>
          </a:xfrm>
        </p:spPr>
        <p:txBody>
          <a:bodyPr>
            <a:normAutofit fontScale="92500" lnSpcReduction="10000"/>
          </a:bodyPr>
          <a:lstStyle/>
          <a:p>
            <a:r>
              <a:rPr lang="en-US" dirty="0" smtClean="0">
                <a:solidFill>
                  <a:schemeClr val="accent2">
                    <a:lumMod val="60000"/>
                    <a:lumOff val="40000"/>
                  </a:schemeClr>
                </a:solidFill>
                <a:effectLst/>
                <a:latin typeface="NecroSans" panose="00000400000000000000" pitchFamily="2" charset="0"/>
              </a:rPr>
              <a:t>Player role:</a:t>
            </a:r>
          </a:p>
          <a:p>
            <a:pPr lvl="1"/>
            <a:r>
              <a:rPr lang="en-US" dirty="0">
                <a:solidFill>
                  <a:schemeClr val="accent2">
                    <a:lumMod val="60000"/>
                    <a:lumOff val="40000"/>
                  </a:schemeClr>
                </a:solidFill>
                <a:effectLst/>
                <a:latin typeface="NecroSans" panose="00000400000000000000" pitchFamily="2" charset="0"/>
              </a:rPr>
              <a:t>The player always plays first person as the active </a:t>
            </a:r>
            <a:r>
              <a:rPr lang="en-US" dirty="0" smtClean="0">
                <a:solidFill>
                  <a:schemeClr val="accent2">
                    <a:lumMod val="60000"/>
                    <a:lumOff val="40000"/>
                  </a:schemeClr>
                </a:solidFill>
                <a:effectLst/>
                <a:latin typeface="NecroSans" panose="00000400000000000000" pitchFamily="2" charset="0"/>
              </a:rPr>
              <a:t>character, and makes his or her way through the dungeons of the crypt, fighting various enemies large and small along the way.</a:t>
            </a:r>
          </a:p>
          <a:p>
            <a:pPr lvl="1"/>
            <a:r>
              <a:rPr lang="en-US" dirty="0" smtClean="0">
                <a:solidFill>
                  <a:schemeClr val="accent2">
                    <a:lumMod val="60000"/>
                    <a:lumOff val="40000"/>
                  </a:schemeClr>
                </a:solidFill>
                <a:effectLst/>
                <a:latin typeface="NecroSans" panose="00000400000000000000" pitchFamily="2" charset="0"/>
              </a:rPr>
              <a:t>Most characters can move in an arrow direction, and can use items, weapons, armors, footwear, headwear, bombs, and collect various rings (one allowed at a time) and charms </a:t>
            </a:r>
          </a:p>
          <a:p>
            <a:r>
              <a:rPr lang="en-US" dirty="0" smtClean="0">
                <a:solidFill>
                  <a:schemeClr val="accent2">
                    <a:lumMod val="60000"/>
                    <a:lumOff val="40000"/>
                  </a:schemeClr>
                </a:solidFill>
                <a:effectLst/>
                <a:latin typeface="NecroSans" panose="00000400000000000000" pitchFamily="2" charset="0"/>
              </a:rPr>
              <a:t>Game </a:t>
            </a:r>
            <a:r>
              <a:rPr lang="en-US" dirty="0" smtClean="0">
                <a:solidFill>
                  <a:schemeClr val="accent2">
                    <a:lumMod val="60000"/>
                    <a:lumOff val="40000"/>
                  </a:schemeClr>
                </a:solidFill>
                <a:effectLst/>
                <a:latin typeface="NecroSans" panose="00000400000000000000" pitchFamily="2" charset="0"/>
              </a:rPr>
              <a:t>Play: </a:t>
            </a:r>
          </a:p>
          <a:p>
            <a:pPr lvl="1"/>
            <a:r>
              <a:rPr lang="en-US" dirty="0" smtClean="0">
                <a:solidFill>
                  <a:schemeClr val="accent2">
                    <a:lumMod val="60000"/>
                    <a:lumOff val="40000"/>
                  </a:schemeClr>
                </a:solidFill>
                <a:effectLst/>
                <a:latin typeface="NecroSans" panose="00000400000000000000" pitchFamily="2" charset="0"/>
              </a:rPr>
              <a:t>At </a:t>
            </a:r>
            <a:r>
              <a:rPr lang="en-US" dirty="0" smtClean="0">
                <a:solidFill>
                  <a:schemeClr val="accent2">
                    <a:lumMod val="60000"/>
                    <a:lumOff val="40000"/>
                  </a:schemeClr>
                </a:solidFill>
                <a:effectLst/>
                <a:latin typeface="NecroSans" panose="00000400000000000000" pitchFamily="2" charset="0"/>
              </a:rPr>
              <a:t>the game’s onset, the player can unlock multiple shops in the lobby by rescuing caged NPCS</a:t>
            </a:r>
          </a:p>
          <a:p>
            <a:pPr lvl="1"/>
            <a:r>
              <a:rPr lang="en-US" dirty="0" smtClean="0">
                <a:solidFill>
                  <a:schemeClr val="accent2">
                    <a:lumMod val="60000"/>
                    <a:lumOff val="40000"/>
                  </a:schemeClr>
                </a:solidFill>
                <a:effectLst/>
                <a:latin typeface="NecroSans" panose="00000400000000000000" pitchFamily="2" charset="0"/>
              </a:rPr>
              <a:t>The Main merchant can randomly be replaced by an evil version of the merchant on any given level of any given zone, that upon entering his shop will relentlessly attack the player if he or she does not kill him</a:t>
            </a:r>
          </a:p>
          <a:p>
            <a:pPr lvl="1"/>
            <a:r>
              <a:rPr lang="en-US" dirty="0" smtClean="0">
                <a:solidFill>
                  <a:schemeClr val="accent2">
                    <a:lumMod val="60000"/>
                    <a:lumOff val="40000"/>
                  </a:schemeClr>
                </a:solidFill>
                <a:effectLst/>
                <a:latin typeface="NecroSans" panose="00000400000000000000" pitchFamily="2" charset="0"/>
              </a:rPr>
              <a:t>As diamonds are collected, the player can use them in the lobby to:</a:t>
            </a:r>
          </a:p>
          <a:p>
            <a:pPr lvl="2"/>
            <a:r>
              <a:rPr lang="en-US" dirty="0" smtClean="0">
                <a:solidFill>
                  <a:schemeClr val="accent2">
                    <a:lumMod val="60000"/>
                    <a:lumOff val="40000"/>
                  </a:schemeClr>
                </a:solidFill>
                <a:effectLst/>
                <a:latin typeface="NecroSans" panose="00000400000000000000" pitchFamily="2" charset="0"/>
              </a:rPr>
              <a:t>Buy permanent upgrades (such as extra hearts, multiplier boosts)</a:t>
            </a:r>
          </a:p>
          <a:p>
            <a:pPr lvl="2"/>
            <a:r>
              <a:rPr lang="en-US" dirty="0" smtClean="0">
                <a:solidFill>
                  <a:schemeClr val="accent2">
                    <a:lumMod val="60000"/>
                    <a:lumOff val="40000"/>
                  </a:schemeClr>
                </a:solidFill>
                <a:effectLst/>
                <a:latin typeface="NecroSans" panose="00000400000000000000" pitchFamily="2" charset="0"/>
              </a:rPr>
              <a:t>Unlock weapons, items, armor, wearable items, spells, and chests that can appear in the zones</a:t>
            </a:r>
          </a:p>
          <a:p>
            <a:pPr lvl="2"/>
            <a:r>
              <a:rPr lang="en-US" dirty="0" smtClean="0">
                <a:solidFill>
                  <a:schemeClr val="accent2">
                    <a:lumMod val="60000"/>
                    <a:lumOff val="40000"/>
                  </a:schemeClr>
                </a:solidFill>
                <a:effectLst/>
                <a:latin typeface="NecroSans" panose="00000400000000000000" pitchFamily="2" charset="0"/>
              </a:rPr>
              <a:t>Train against unlocked mini-bosses and enemies</a:t>
            </a:r>
          </a:p>
          <a:p>
            <a:pPr lvl="2"/>
            <a:r>
              <a:rPr lang="en-US" dirty="0" smtClean="0">
                <a:solidFill>
                  <a:schemeClr val="accent2">
                    <a:lumMod val="60000"/>
                    <a:lumOff val="40000"/>
                  </a:schemeClr>
                </a:solidFill>
                <a:effectLst/>
                <a:latin typeface="NecroSans" panose="00000400000000000000" pitchFamily="2" charset="0"/>
              </a:rPr>
              <a:t>(Eventually) purchase things for the player’s next run (excluding all-characters run)</a:t>
            </a:r>
          </a:p>
          <a:p>
            <a:pPr lvl="1"/>
            <a:r>
              <a:rPr lang="en-US" dirty="0" smtClean="0">
                <a:solidFill>
                  <a:schemeClr val="accent2">
                    <a:lumMod val="60000"/>
                    <a:lumOff val="40000"/>
                  </a:schemeClr>
                </a:solidFill>
                <a:effectLst/>
                <a:latin typeface="NecroSans" panose="00000400000000000000" pitchFamily="2" charset="0"/>
              </a:rPr>
              <a:t>Each level in a zone has a mini-boss to defeat, and each zone has a boss fight at the end</a:t>
            </a:r>
          </a:p>
          <a:p>
            <a:pPr lvl="1"/>
            <a:r>
              <a:rPr lang="en-US" dirty="0" smtClean="0">
                <a:solidFill>
                  <a:schemeClr val="accent2">
                    <a:lumMod val="60000"/>
                    <a:lumOff val="40000"/>
                  </a:schemeClr>
                </a:solidFill>
                <a:effectLst/>
                <a:latin typeface="NecroSans" panose="00000400000000000000" pitchFamily="2" charset="0"/>
              </a:rPr>
              <a:t>Gold can be used while in-zone to buy things from various merchants</a:t>
            </a:r>
          </a:p>
          <a:p>
            <a:pPr lvl="1"/>
            <a:r>
              <a:rPr lang="en-US" dirty="0" smtClean="0">
                <a:solidFill>
                  <a:schemeClr val="accent2">
                    <a:lumMod val="60000"/>
                    <a:lumOff val="40000"/>
                  </a:schemeClr>
                </a:solidFill>
                <a:effectLst/>
                <a:latin typeface="NecroSans" panose="00000400000000000000" pitchFamily="2" charset="0"/>
              </a:rPr>
              <a:t>Any and all movements (except as Bard) must occur on the beat of the zone and level’s song</a:t>
            </a:r>
          </a:p>
        </p:txBody>
      </p:sp>
    </p:spTree>
    <p:extLst>
      <p:ext uri="{BB962C8B-B14F-4D97-AF65-F5344CB8AC3E}">
        <p14:creationId xmlns:p14="http://schemas.microsoft.com/office/powerpoint/2010/main" val="39329116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476" y="1"/>
            <a:ext cx="11080497" cy="510746"/>
          </a:xfrm>
        </p:spPr>
        <p:txBody>
          <a:bodyPr>
            <a:normAutofit fontScale="90000"/>
          </a:bodyPr>
          <a:lstStyle/>
          <a:p>
            <a:r>
              <a:rPr lang="en-US" dirty="0" smtClean="0">
                <a:solidFill>
                  <a:schemeClr val="accent2">
                    <a:lumMod val="40000"/>
                    <a:lumOff val="60000"/>
                  </a:schemeClr>
                </a:solidFill>
                <a:latin typeface="NecroSans" panose="00000400000000000000" pitchFamily="2" charset="0"/>
              </a:rPr>
              <a:t>Game Summary (Cont.)</a:t>
            </a:r>
            <a:endParaRPr lang="en-US" dirty="0">
              <a:solidFill>
                <a:schemeClr val="accent2">
                  <a:lumMod val="40000"/>
                  <a:lumOff val="60000"/>
                </a:schemeClr>
              </a:solidFill>
            </a:endParaRPr>
          </a:p>
        </p:txBody>
      </p:sp>
      <p:sp>
        <p:nvSpPr>
          <p:cNvPr id="3" name="Content Placeholder 2"/>
          <p:cNvSpPr>
            <a:spLocks noGrp="1"/>
          </p:cNvSpPr>
          <p:nvPr>
            <p:ph idx="1"/>
          </p:nvPr>
        </p:nvSpPr>
        <p:spPr>
          <a:xfrm>
            <a:off x="0" y="510747"/>
            <a:ext cx="12192000" cy="6413158"/>
          </a:xfrm>
        </p:spPr>
        <p:txBody>
          <a:bodyPr>
            <a:normAutofit/>
          </a:bodyPr>
          <a:lstStyle/>
          <a:p>
            <a:pPr lvl="1"/>
            <a:r>
              <a:rPr lang="en-US" dirty="0" smtClean="0">
                <a:solidFill>
                  <a:schemeClr val="accent2">
                    <a:lumMod val="40000"/>
                    <a:lumOff val="60000"/>
                  </a:schemeClr>
                </a:solidFill>
                <a:effectLst/>
                <a:latin typeface="NecroSans" panose="00000400000000000000" pitchFamily="2" charset="0"/>
              </a:rPr>
              <a:t>If the song ends before the player reaches the end of the level, the character drops through a trap door to the next level of the zone and he or she must defeat any mini-boss(es) that were not defeated before time ran out in the previous level</a:t>
            </a:r>
          </a:p>
          <a:p>
            <a:pPr lvl="1"/>
            <a:r>
              <a:rPr lang="en-US" dirty="0" smtClean="0">
                <a:solidFill>
                  <a:schemeClr val="accent2">
                    <a:lumMod val="40000"/>
                    <a:lumOff val="60000"/>
                  </a:schemeClr>
                </a:solidFill>
                <a:effectLst/>
                <a:latin typeface="NecroSans" panose="00000400000000000000" pitchFamily="2" charset="0"/>
              </a:rPr>
              <a:t>Each character has different rules that he or she must play by or die immediately upon violation, with different restrictions and/or bonuses that are listed below:</a:t>
            </a:r>
          </a:p>
          <a:p>
            <a:pPr lvl="2"/>
            <a:r>
              <a:rPr lang="en-US" dirty="0" smtClean="0">
                <a:solidFill>
                  <a:schemeClr val="accent2">
                    <a:lumMod val="40000"/>
                    <a:lumOff val="60000"/>
                  </a:schemeClr>
                </a:solidFill>
                <a:effectLst/>
                <a:latin typeface="NecroSans" panose="00000400000000000000" pitchFamily="2" charset="0"/>
              </a:rPr>
              <a:t>Cadence: none; default gameplay</a:t>
            </a:r>
          </a:p>
          <a:p>
            <a:pPr lvl="2"/>
            <a:r>
              <a:rPr lang="en-US" dirty="0" smtClean="0">
                <a:solidFill>
                  <a:schemeClr val="accent2">
                    <a:lumMod val="40000"/>
                    <a:lumOff val="60000"/>
                  </a:schemeClr>
                </a:solidFill>
                <a:effectLst/>
                <a:latin typeface="NecroSans" panose="00000400000000000000" pitchFamily="2" charset="0"/>
              </a:rPr>
              <a:t>Melody: Must always use the Golden lute for her weapon; move next to enemies to kill them</a:t>
            </a:r>
          </a:p>
          <a:p>
            <a:pPr lvl="2"/>
            <a:r>
              <a:rPr lang="en-US" dirty="0" smtClean="0">
                <a:solidFill>
                  <a:schemeClr val="accent2">
                    <a:lumMod val="40000"/>
                    <a:lumOff val="60000"/>
                  </a:schemeClr>
                </a:solidFill>
                <a:effectLst/>
                <a:latin typeface="NecroSans" panose="00000400000000000000" pitchFamily="2" charset="0"/>
              </a:rPr>
              <a:t>Aria: one hit kills her; one missed beat kills her; must always use the non-enchanted dagger as her weapon; does not have to defeat sarcophagi in zone 4 to progress to next level</a:t>
            </a:r>
          </a:p>
          <a:p>
            <a:pPr lvl="2"/>
            <a:r>
              <a:rPr lang="en-US" dirty="0">
                <a:solidFill>
                  <a:schemeClr val="accent2">
                    <a:lumMod val="40000"/>
                    <a:lumOff val="60000"/>
                  </a:schemeClr>
                </a:solidFill>
                <a:effectLst/>
                <a:latin typeface="NecroSans" panose="00000400000000000000" pitchFamily="2" charset="0"/>
              </a:rPr>
              <a:t>Bard: Moves freely with no beat; enemies act immediately after he takes action</a:t>
            </a:r>
          </a:p>
          <a:p>
            <a:pPr lvl="2"/>
            <a:r>
              <a:rPr lang="en-US" dirty="0">
                <a:solidFill>
                  <a:schemeClr val="accent2">
                    <a:lumMod val="40000"/>
                    <a:lumOff val="60000"/>
                  </a:schemeClr>
                </a:solidFill>
                <a:effectLst/>
                <a:latin typeface="NecroSans" panose="00000400000000000000" pitchFamily="2" charset="0"/>
              </a:rPr>
              <a:t>Dove: Cannot carry a weapon other </a:t>
            </a:r>
            <a:r>
              <a:rPr lang="en-US" dirty="0" smtClean="0">
                <a:solidFill>
                  <a:schemeClr val="accent2">
                    <a:lumMod val="40000"/>
                    <a:lumOff val="60000"/>
                  </a:schemeClr>
                </a:solidFill>
                <a:effectLst/>
                <a:latin typeface="NecroSans" panose="00000400000000000000" pitchFamily="2" charset="0"/>
              </a:rPr>
              <a:t>than her default flower, </a:t>
            </a:r>
            <a:r>
              <a:rPr lang="en-US" dirty="0">
                <a:solidFill>
                  <a:schemeClr val="accent2">
                    <a:lumMod val="40000"/>
                    <a:lumOff val="60000"/>
                  </a:schemeClr>
                </a:solidFill>
                <a:effectLst/>
                <a:latin typeface="NecroSans" panose="00000400000000000000" pitchFamily="2" charset="0"/>
              </a:rPr>
              <a:t>which confuses enemies temporarily instead of damaging them; her bombs teleport enemies instead of killing them; Does not have to defeat mini-bosses to progress</a:t>
            </a:r>
          </a:p>
          <a:p>
            <a:pPr lvl="2"/>
            <a:r>
              <a:rPr lang="en-US" dirty="0">
                <a:solidFill>
                  <a:schemeClr val="accent2">
                    <a:lumMod val="40000"/>
                    <a:lumOff val="60000"/>
                  </a:schemeClr>
                </a:solidFill>
                <a:effectLst/>
                <a:latin typeface="NecroSans" panose="00000400000000000000" pitchFamily="2" charset="0"/>
              </a:rPr>
              <a:t>Monk: cannot collect gold or wear the ‘crown of greed’ </a:t>
            </a:r>
          </a:p>
          <a:p>
            <a:pPr lvl="2"/>
            <a:r>
              <a:rPr lang="en-US" dirty="0">
                <a:solidFill>
                  <a:schemeClr val="accent2">
                    <a:lumMod val="40000"/>
                    <a:lumOff val="60000"/>
                  </a:schemeClr>
                </a:solidFill>
                <a:effectLst/>
                <a:latin typeface="NecroSans" panose="00000400000000000000" pitchFamily="2" charset="0"/>
              </a:rPr>
              <a:t>Eli: cannot carry any weapons; has unlimited bombs; can kick bombs at enemies</a:t>
            </a:r>
          </a:p>
          <a:p>
            <a:pPr marL="914400" lvl="2" indent="0">
              <a:buNone/>
            </a:pPr>
            <a:endParaRPr lang="en-US" dirty="0" smtClean="0">
              <a:effectLst/>
              <a:latin typeface="NecroSans" panose="00000400000000000000" pitchFamily="2" charset="0"/>
            </a:endParaRPr>
          </a:p>
        </p:txBody>
      </p:sp>
    </p:spTree>
    <p:extLst>
      <p:ext uri="{BB962C8B-B14F-4D97-AF65-F5344CB8AC3E}">
        <p14:creationId xmlns:p14="http://schemas.microsoft.com/office/powerpoint/2010/main" val="31313938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476" y="0"/>
            <a:ext cx="11113448" cy="683741"/>
          </a:xfrm>
        </p:spPr>
        <p:txBody>
          <a:bodyPr/>
          <a:lstStyle/>
          <a:p>
            <a:r>
              <a:rPr lang="en-US" dirty="0" smtClean="0">
                <a:solidFill>
                  <a:schemeClr val="accent2">
                    <a:lumMod val="40000"/>
                    <a:lumOff val="60000"/>
                  </a:schemeClr>
                </a:solidFill>
                <a:latin typeface="NecroSans" panose="00000400000000000000" pitchFamily="2" charset="0"/>
              </a:rPr>
              <a:t>Game Summary (Cont.)</a:t>
            </a:r>
            <a:endParaRPr lang="en-US" dirty="0">
              <a:solidFill>
                <a:schemeClr val="accent2">
                  <a:lumMod val="40000"/>
                  <a:lumOff val="60000"/>
                </a:schemeClr>
              </a:solidFill>
            </a:endParaRPr>
          </a:p>
        </p:txBody>
      </p:sp>
      <p:sp>
        <p:nvSpPr>
          <p:cNvPr id="3" name="Content Placeholder 2"/>
          <p:cNvSpPr>
            <a:spLocks noGrp="1"/>
          </p:cNvSpPr>
          <p:nvPr>
            <p:ph idx="1"/>
          </p:nvPr>
        </p:nvSpPr>
        <p:spPr>
          <a:xfrm>
            <a:off x="0" y="782595"/>
            <a:ext cx="12192000" cy="6075405"/>
          </a:xfrm>
        </p:spPr>
        <p:txBody>
          <a:bodyPr>
            <a:normAutofit/>
          </a:bodyPr>
          <a:lstStyle/>
          <a:p>
            <a:pPr lvl="2"/>
            <a:r>
              <a:rPr lang="en-US" dirty="0" smtClean="0">
                <a:solidFill>
                  <a:schemeClr val="accent2">
                    <a:lumMod val="40000"/>
                    <a:lumOff val="60000"/>
                  </a:schemeClr>
                </a:solidFill>
                <a:effectLst/>
                <a:latin typeface="NecroSans" panose="00000400000000000000" pitchFamily="2" charset="0"/>
              </a:rPr>
              <a:t>Dorian</a:t>
            </a:r>
            <a:r>
              <a:rPr lang="en-US" dirty="0">
                <a:solidFill>
                  <a:schemeClr val="accent2">
                    <a:lumMod val="40000"/>
                    <a:lumOff val="60000"/>
                  </a:schemeClr>
                </a:solidFill>
                <a:effectLst/>
                <a:latin typeface="NecroSans" panose="00000400000000000000" pitchFamily="2" charset="0"/>
              </a:rPr>
              <a:t>: Cannot replace his Boots of Leaping or </a:t>
            </a:r>
            <a:r>
              <a:rPr lang="en-US" dirty="0" smtClean="0">
                <a:solidFill>
                  <a:schemeClr val="accent2">
                    <a:lumMod val="40000"/>
                    <a:lumOff val="60000"/>
                  </a:schemeClr>
                </a:solidFill>
                <a:effectLst/>
                <a:latin typeface="NecroSans" panose="00000400000000000000" pitchFamily="2" charset="0"/>
              </a:rPr>
              <a:t>Platemail; Walking </a:t>
            </a:r>
            <a:r>
              <a:rPr lang="en-US" dirty="0">
                <a:solidFill>
                  <a:schemeClr val="accent2">
                    <a:lumMod val="40000"/>
                    <a:lumOff val="60000"/>
                  </a:schemeClr>
                </a:solidFill>
                <a:effectLst/>
                <a:latin typeface="NecroSans" panose="00000400000000000000" pitchFamily="2" charset="0"/>
              </a:rPr>
              <a:t>without </a:t>
            </a:r>
            <a:r>
              <a:rPr lang="en-US" dirty="0" smtClean="0">
                <a:solidFill>
                  <a:schemeClr val="accent2">
                    <a:lumMod val="40000"/>
                    <a:lumOff val="60000"/>
                  </a:schemeClr>
                </a:solidFill>
                <a:effectLst/>
                <a:latin typeface="NecroSans" panose="00000400000000000000" pitchFamily="2" charset="0"/>
              </a:rPr>
              <a:t>‘Boots </a:t>
            </a:r>
            <a:r>
              <a:rPr lang="en-US" dirty="0">
                <a:solidFill>
                  <a:schemeClr val="accent2">
                    <a:lumMod val="40000"/>
                    <a:lumOff val="60000"/>
                  </a:schemeClr>
                </a:solidFill>
                <a:effectLst/>
                <a:latin typeface="NecroSans" panose="00000400000000000000" pitchFamily="2" charset="0"/>
              </a:rPr>
              <a:t>of </a:t>
            </a:r>
            <a:r>
              <a:rPr lang="en-US" dirty="0" smtClean="0">
                <a:solidFill>
                  <a:schemeClr val="accent2">
                    <a:lumMod val="40000"/>
                    <a:lumOff val="60000"/>
                  </a:schemeClr>
                </a:solidFill>
                <a:effectLst/>
                <a:latin typeface="NecroSans" panose="00000400000000000000" pitchFamily="2" charset="0"/>
              </a:rPr>
              <a:t>Leaping’ </a:t>
            </a:r>
            <a:r>
              <a:rPr lang="en-US" dirty="0">
                <a:solidFill>
                  <a:schemeClr val="accent2">
                    <a:lumMod val="40000"/>
                    <a:lumOff val="60000"/>
                  </a:schemeClr>
                </a:solidFill>
                <a:effectLst/>
                <a:latin typeface="NecroSans" panose="00000400000000000000" pitchFamily="2" charset="0"/>
              </a:rPr>
              <a:t>active will </a:t>
            </a:r>
            <a:r>
              <a:rPr lang="en-US" dirty="0" smtClean="0">
                <a:solidFill>
                  <a:schemeClr val="accent2">
                    <a:lumMod val="40000"/>
                    <a:lumOff val="60000"/>
                  </a:schemeClr>
                </a:solidFill>
                <a:effectLst/>
                <a:latin typeface="NecroSans" panose="00000400000000000000" pitchFamily="2" charset="0"/>
              </a:rPr>
              <a:t>inflict 0.5 </a:t>
            </a:r>
            <a:r>
              <a:rPr lang="en-US" dirty="0">
                <a:solidFill>
                  <a:schemeClr val="accent2">
                    <a:lumMod val="40000"/>
                    <a:lumOff val="60000"/>
                  </a:schemeClr>
                </a:solidFill>
                <a:effectLst/>
                <a:latin typeface="NecroSans" panose="00000400000000000000" pitchFamily="2" charset="0"/>
              </a:rPr>
              <a:t>damage each </a:t>
            </a:r>
            <a:r>
              <a:rPr lang="en-US" dirty="0" smtClean="0">
                <a:solidFill>
                  <a:schemeClr val="accent2">
                    <a:lumMod val="40000"/>
                    <a:lumOff val="60000"/>
                  </a:schemeClr>
                </a:solidFill>
                <a:effectLst/>
                <a:latin typeface="NecroSans" panose="00000400000000000000" pitchFamily="2" charset="0"/>
              </a:rPr>
              <a:t>step</a:t>
            </a:r>
          </a:p>
          <a:p>
            <a:pPr lvl="2"/>
            <a:r>
              <a:rPr lang="en-US" dirty="0" smtClean="0">
                <a:solidFill>
                  <a:schemeClr val="accent2">
                    <a:lumMod val="40000"/>
                    <a:lumOff val="60000"/>
                  </a:schemeClr>
                </a:solidFill>
                <a:effectLst/>
                <a:latin typeface="NecroSans" panose="00000400000000000000" pitchFamily="2" charset="0"/>
              </a:rPr>
              <a:t>Bolt: Bolt and all enemies move at double-speed</a:t>
            </a:r>
          </a:p>
          <a:p>
            <a:pPr lvl="2"/>
            <a:r>
              <a:rPr lang="en-US" dirty="0">
                <a:solidFill>
                  <a:schemeClr val="accent2">
                    <a:lumMod val="40000"/>
                    <a:lumOff val="60000"/>
                  </a:schemeClr>
                </a:solidFill>
                <a:effectLst/>
                <a:latin typeface="NecroSans" panose="00000400000000000000" pitchFamily="2" charset="0"/>
              </a:rPr>
              <a:t>Coda</a:t>
            </a:r>
            <a:r>
              <a:rPr lang="en-US" dirty="0" smtClean="0">
                <a:solidFill>
                  <a:schemeClr val="accent2">
                    <a:lumMod val="40000"/>
                    <a:lumOff val="60000"/>
                  </a:schemeClr>
                </a:solidFill>
                <a:effectLst/>
                <a:latin typeface="NecroSans" panose="00000400000000000000" pitchFamily="2" charset="0"/>
              </a:rPr>
              <a:t>: has the </a:t>
            </a:r>
            <a:r>
              <a:rPr lang="en-US" dirty="0">
                <a:solidFill>
                  <a:schemeClr val="accent2">
                    <a:lumMod val="40000"/>
                    <a:lumOff val="60000"/>
                  </a:schemeClr>
                </a:solidFill>
                <a:effectLst/>
                <a:latin typeface="NecroSans" panose="00000400000000000000" pitchFamily="2" charset="0"/>
              </a:rPr>
              <a:t>restrictions of Aria, Monk, and </a:t>
            </a:r>
            <a:r>
              <a:rPr lang="en-US" dirty="0" smtClean="0">
                <a:solidFill>
                  <a:schemeClr val="accent2">
                    <a:lumMod val="40000"/>
                    <a:lumOff val="60000"/>
                  </a:schemeClr>
                </a:solidFill>
                <a:effectLst/>
                <a:latin typeface="NecroSans" panose="00000400000000000000" pitchFamily="2" charset="0"/>
              </a:rPr>
              <a:t>Bolt</a:t>
            </a:r>
          </a:p>
          <a:p>
            <a:pPr lvl="2"/>
            <a:r>
              <a:rPr lang="en-US" dirty="0" smtClean="0">
                <a:solidFill>
                  <a:schemeClr val="accent2">
                    <a:lumMod val="40000"/>
                    <a:lumOff val="60000"/>
                  </a:schemeClr>
                </a:solidFill>
                <a:effectLst/>
                <a:latin typeface="NecroSans" panose="00000400000000000000" pitchFamily="2" charset="0"/>
              </a:rPr>
              <a:t>Nocturna (DLC): has unique </a:t>
            </a:r>
            <a:r>
              <a:rPr lang="en-US" dirty="0">
                <a:solidFill>
                  <a:schemeClr val="accent2">
                    <a:lumMod val="40000"/>
                    <a:lumOff val="60000"/>
                  </a:schemeClr>
                </a:solidFill>
                <a:effectLst/>
                <a:latin typeface="NecroSans" panose="00000400000000000000" pitchFamily="2" charset="0"/>
              </a:rPr>
              <a:t>Transform </a:t>
            </a:r>
            <a:r>
              <a:rPr lang="en-US" dirty="0" smtClean="0">
                <a:solidFill>
                  <a:schemeClr val="accent2">
                    <a:lumMod val="40000"/>
                    <a:lumOff val="60000"/>
                  </a:schemeClr>
                </a:solidFill>
                <a:effectLst/>
                <a:latin typeface="NecroSans" panose="00000400000000000000" pitchFamily="2" charset="0"/>
              </a:rPr>
              <a:t>spell to bat form (automatically activates upon a killing blow to Nocturna while she’s in vampire form); Zone 5 (only unlocked with DLC) </a:t>
            </a:r>
            <a:r>
              <a:rPr lang="en-US" dirty="0">
                <a:solidFill>
                  <a:schemeClr val="accent2">
                    <a:lumMod val="40000"/>
                    <a:lumOff val="60000"/>
                  </a:schemeClr>
                </a:solidFill>
                <a:effectLst/>
                <a:latin typeface="NecroSans" panose="00000400000000000000" pitchFamily="2" charset="0"/>
              </a:rPr>
              <a:t>infects other </a:t>
            </a:r>
            <a:r>
              <a:rPr lang="en-US" dirty="0" smtClean="0">
                <a:solidFill>
                  <a:schemeClr val="accent2">
                    <a:lumMod val="40000"/>
                    <a:lumOff val="60000"/>
                  </a:schemeClr>
                </a:solidFill>
                <a:effectLst/>
                <a:latin typeface="NecroSans" panose="00000400000000000000" pitchFamily="2" charset="0"/>
              </a:rPr>
              <a:t>zones</a:t>
            </a:r>
          </a:p>
          <a:p>
            <a:pPr lvl="2"/>
            <a:r>
              <a:rPr lang="en-US" dirty="0" smtClean="0">
                <a:solidFill>
                  <a:schemeClr val="accent2">
                    <a:lumMod val="40000"/>
                    <a:lumOff val="60000"/>
                  </a:schemeClr>
                </a:solidFill>
                <a:effectLst/>
                <a:latin typeface="NecroSans" panose="00000400000000000000" pitchFamily="2" charset="0"/>
              </a:rPr>
              <a:t>Diamond (</a:t>
            </a:r>
            <a:r>
              <a:rPr lang="en-US" dirty="0">
                <a:solidFill>
                  <a:schemeClr val="accent2">
                    <a:lumMod val="40000"/>
                    <a:lumOff val="60000"/>
                  </a:schemeClr>
                </a:solidFill>
                <a:effectLst/>
                <a:latin typeface="NecroSans" panose="00000400000000000000" pitchFamily="2" charset="0"/>
              </a:rPr>
              <a:t>DLC): </a:t>
            </a:r>
            <a:r>
              <a:rPr lang="en-US" dirty="0" smtClean="0">
                <a:solidFill>
                  <a:schemeClr val="accent2">
                    <a:lumMod val="40000"/>
                    <a:lumOff val="60000"/>
                  </a:schemeClr>
                </a:solidFill>
                <a:effectLst/>
                <a:latin typeface="NecroSans" panose="00000400000000000000" pitchFamily="2" charset="0"/>
              </a:rPr>
              <a:t>Can </a:t>
            </a:r>
            <a:r>
              <a:rPr lang="en-US" dirty="0">
                <a:solidFill>
                  <a:schemeClr val="accent2">
                    <a:lumMod val="40000"/>
                    <a:lumOff val="60000"/>
                  </a:schemeClr>
                </a:solidFill>
                <a:effectLst/>
                <a:latin typeface="NecroSans" panose="00000400000000000000" pitchFamily="2" charset="0"/>
              </a:rPr>
              <a:t>move diagonally with key </a:t>
            </a:r>
            <a:r>
              <a:rPr lang="en-US" dirty="0" smtClean="0">
                <a:solidFill>
                  <a:schemeClr val="accent2">
                    <a:lumMod val="40000"/>
                    <a:lumOff val="60000"/>
                  </a:schemeClr>
                </a:solidFill>
                <a:effectLst/>
                <a:latin typeface="NecroSans" panose="00000400000000000000" pitchFamily="2" charset="0"/>
              </a:rPr>
              <a:t>combinations; Spells</a:t>
            </a:r>
            <a:r>
              <a:rPr lang="en-US" dirty="0">
                <a:solidFill>
                  <a:schemeClr val="accent2">
                    <a:lumMod val="40000"/>
                    <a:lumOff val="60000"/>
                  </a:schemeClr>
                </a:solidFill>
                <a:effectLst/>
                <a:latin typeface="NecroSans" panose="00000400000000000000" pitchFamily="2" charset="0"/>
              </a:rPr>
              <a:t>, Backpacks, Holster, weapons that need to be loaded and boots than can be toggled do not </a:t>
            </a:r>
            <a:r>
              <a:rPr lang="en-US" dirty="0" smtClean="0">
                <a:solidFill>
                  <a:schemeClr val="accent2">
                    <a:lumMod val="40000"/>
                    <a:lumOff val="60000"/>
                  </a:schemeClr>
                </a:solidFill>
                <a:effectLst/>
                <a:latin typeface="NecroSans" panose="00000400000000000000" pitchFamily="2" charset="0"/>
              </a:rPr>
              <a:t>appear; Cannot </a:t>
            </a:r>
            <a:r>
              <a:rPr lang="en-US" dirty="0">
                <a:solidFill>
                  <a:schemeClr val="accent2">
                    <a:lumMod val="40000"/>
                    <a:lumOff val="60000"/>
                  </a:schemeClr>
                </a:solidFill>
                <a:effectLst/>
                <a:latin typeface="NecroSans" panose="00000400000000000000" pitchFamily="2" charset="0"/>
              </a:rPr>
              <a:t>throw </a:t>
            </a:r>
            <a:r>
              <a:rPr lang="en-US" dirty="0" smtClean="0">
                <a:solidFill>
                  <a:schemeClr val="accent2">
                    <a:lumMod val="40000"/>
                    <a:lumOff val="60000"/>
                  </a:schemeClr>
                </a:solidFill>
                <a:effectLst/>
                <a:latin typeface="NecroSans" panose="00000400000000000000" pitchFamily="2" charset="0"/>
              </a:rPr>
              <a:t>weapons</a:t>
            </a:r>
          </a:p>
          <a:p>
            <a:pPr lvl="2"/>
            <a:r>
              <a:rPr lang="en-US" dirty="0" smtClean="0">
                <a:solidFill>
                  <a:schemeClr val="accent2">
                    <a:lumMod val="40000"/>
                    <a:lumOff val="60000"/>
                  </a:schemeClr>
                </a:solidFill>
                <a:effectLst/>
                <a:latin typeface="NecroSans" panose="00000400000000000000" pitchFamily="2" charset="0"/>
              </a:rPr>
              <a:t>Mary (DLC</a:t>
            </a:r>
            <a:r>
              <a:rPr lang="en-US" dirty="0">
                <a:solidFill>
                  <a:schemeClr val="accent2">
                    <a:lumMod val="40000"/>
                    <a:lumOff val="60000"/>
                  </a:schemeClr>
                </a:solidFill>
                <a:effectLst/>
                <a:latin typeface="NecroSans" panose="00000400000000000000" pitchFamily="2" charset="0"/>
              </a:rPr>
              <a:t>): </a:t>
            </a:r>
            <a:r>
              <a:rPr lang="en-US" dirty="0" smtClean="0">
                <a:solidFill>
                  <a:schemeClr val="accent2">
                    <a:lumMod val="40000"/>
                    <a:lumOff val="60000"/>
                  </a:schemeClr>
                </a:solidFill>
                <a:effectLst/>
                <a:latin typeface="NecroSans" panose="00000400000000000000" pitchFamily="2" charset="0"/>
              </a:rPr>
              <a:t>Has a little </a:t>
            </a:r>
            <a:r>
              <a:rPr lang="en-US" dirty="0">
                <a:solidFill>
                  <a:schemeClr val="accent2">
                    <a:lumMod val="40000"/>
                    <a:lumOff val="60000"/>
                  </a:schemeClr>
                </a:solidFill>
                <a:effectLst/>
                <a:latin typeface="NecroSans" panose="00000400000000000000" pitchFamily="2" charset="0"/>
              </a:rPr>
              <a:t>lamb that </a:t>
            </a:r>
            <a:r>
              <a:rPr lang="en-US" dirty="0" smtClean="0">
                <a:solidFill>
                  <a:schemeClr val="accent2">
                    <a:lumMod val="40000"/>
                    <a:lumOff val="60000"/>
                  </a:schemeClr>
                </a:solidFill>
                <a:effectLst/>
                <a:latin typeface="NecroSans" panose="00000400000000000000" pitchFamily="2" charset="0"/>
              </a:rPr>
              <a:t>follows her; if the lamb dies</a:t>
            </a:r>
            <a:r>
              <a:rPr lang="en-US" dirty="0">
                <a:solidFill>
                  <a:schemeClr val="accent2">
                    <a:lumMod val="40000"/>
                    <a:lumOff val="60000"/>
                  </a:schemeClr>
                </a:solidFill>
                <a:effectLst/>
                <a:latin typeface="NecroSans" panose="00000400000000000000" pitchFamily="2" charset="0"/>
              </a:rPr>
              <a:t>, Mary </a:t>
            </a:r>
            <a:r>
              <a:rPr lang="en-US" dirty="0" smtClean="0">
                <a:solidFill>
                  <a:schemeClr val="accent2">
                    <a:lumMod val="40000"/>
                    <a:lumOff val="60000"/>
                  </a:schemeClr>
                </a:solidFill>
                <a:effectLst/>
                <a:latin typeface="NecroSans" panose="00000400000000000000" pitchFamily="2" charset="0"/>
              </a:rPr>
              <a:t>takes damage </a:t>
            </a:r>
            <a:r>
              <a:rPr lang="en-US" dirty="0">
                <a:solidFill>
                  <a:schemeClr val="accent2">
                    <a:lumMod val="40000"/>
                    <a:lumOff val="60000"/>
                  </a:schemeClr>
                </a:solidFill>
                <a:effectLst/>
                <a:latin typeface="NecroSans" panose="00000400000000000000" pitchFamily="2" charset="0"/>
              </a:rPr>
              <a:t>every beat </a:t>
            </a:r>
            <a:r>
              <a:rPr lang="en-US" dirty="0" smtClean="0">
                <a:solidFill>
                  <a:schemeClr val="accent2">
                    <a:lumMod val="40000"/>
                    <a:lumOff val="60000"/>
                  </a:schemeClr>
                </a:solidFill>
                <a:effectLst/>
                <a:latin typeface="NecroSans" panose="00000400000000000000" pitchFamily="2" charset="0"/>
              </a:rPr>
              <a:t>until she is dead and </a:t>
            </a:r>
            <a:r>
              <a:rPr lang="en-US" dirty="0">
                <a:solidFill>
                  <a:schemeClr val="accent2">
                    <a:lumMod val="40000"/>
                    <a:lumOff val="60000"/>
                  </a:schemeClr>
                </a:solidFill>
                <a:effectLst/>
                <a:latin typeface="NecroSans" panose="00000400000000000000" pitchFamily="2" charset="0"/>
              </a:rPr>
              <a:t>can only be saved by going </a:t>
            </a:r>
            <a:r>
              <a:rPr lang="en-US" dirty="0" smtClean="0">
                <a:solidFill>
                  <a:schemeClr val="accent2">
                    <a:lumMod val="40000"/>
                    <a:lumOff val="60000"/>
                  </a:schemeClr>
                </a:solidFill>
                <a:effectLst/>
                <a:latin typeface="NecroSans" panose="00000400000000000000" pitchFamily="2" charset="0"/>
              </a:rPr>
              <a:t>to the </a:t>
            </a:r>
            <a:r>
              <a:rPr lang="en-US" dirty="0">
                <a:solidFill>
                  <a:schemeClr val="accent2">
                    <a:lumMod val="40000"/>
                    <a:lumOff val="60000"/>
                  </a:schemeClr>
                </a:solidFill>
                <a:effectLst/>
                <a:latin typeface="NecroSans" panose="00000400000000000000" pitchFamily="2" charset="0"/>
              </a:rPr>
              <a:t>next </a:t>
            </a:r>
            <a:r>
              <a:rPr lang="en-US" dirty="0" smtClean="0">
                <a:solidFill>
                  <a:schemeClr val="accent2">
                    <a:lumMod val="40000"/>
                    <a:lumOff val="60000"/>
                  </a:schemeClr>
                </a:solidFill>
                <a:effectLst/>
                <a:latin typeface="NecroSans" panose="00000400000000000000" pitchFamily="2" charset="0"/>
              </a:rPr>
              <a:t>level, respawning the lamb</a:t>
            </a:r>
          </a:p>
          <a:p>
            <a:pPr lvl="2"/>
            <a:r>
              <a:rPr lang="en-US" dirty="0" smtClean="0">
                <a:solidFill>
                  <a:schemeClr val="accent2">
                    <a:lumMod val="40000"/>
                    <a:lumOff val="60000"/>
                  </a:schemeClr>
                </a:solidFill>
                <a:effectLst/>
                <a:latin typeface="NecroSans" panose="00000400000000000000" pitchFamily="2" charset="0"/>
              </a:rPr>
              <a:t>Tempo (</a:t>
            </a:r>
            <a:r>
              <a:rPr lang="en-US" dirty="0">
                <a:solidFill>
                  <a:schemeClr val="accent2">
                    <a:lumMod val="40000"/>
                    <a:lumOff val="60000"/>
                  </a:schemeClr>
                </a:solidFill>
                <a:effectLst/>
                <a:latin typeface="NecroSans" panose="00000400000000000000" pitchFamily="2" charset="0"/>
              </a:rPr>
              <a:t>DLC</a:t>
            </a:r>
            <a:r>
              <a:rPr lang="en-US" dirty="0" smtClean="0">
                <a:solidFill>
                  <a:schemeClr val="accent2">
                    <a:lumMod val="40000"/>
                    <a:lumOff val="60000"/>
                  </a:schemeClr>
                </a:solidFill>
                <a:effectLst/>
                <a:latin typeface="NecroSans" panose="00000400000000000000" pitchFamily="2" charset="0"/>
              </a:rPr>
              <a:t>): Deals </a:t>
            </a:r>
            <a:r>
              <a:rPr lang="en-US" dirty="0">
                <a:solidFill>
                  <a:schemeClr val="accent2">
                    <a:lumMod val="40000"/>
                    <a:lumOff val="60000"/>
                  </a:schemeClr>
                </a:solidFill>
                <a:effectLst/>
                <a:latin typeface="NecroSans" panose="00000400000000000000" pitchFamily="2" charset="0"/>
              </a:rPr>
              <a:t>infinite </a:t>
            </a:r>
            <a:r>
              <a:rPr lang="en-US" dirty="0" smtClean="0">
                <a:solidFill>
                  <a:schemeClr val="accent2">
                    <a:lumMod val="40000"/>
                    <a:lumOff val="60000"/>
                  </a:schemeClr>
                </a:solidFill>
                <a:effectLst/>
                <a:latin typeface="NecroSans" panose="00000400000000000000" pitchFamily="2" charset="0"/>
              </a:rPr>
              <a:t>damage; Has </a:t>
            </a:r>
            <a:r>
              <a:rPr lang="en-US" dirty="0">
                <a:solidFill>
                  <a:schemeClr val="accent2">
                    <a:lumMod val="40000"/>
                    <a:lumOff val="60000"/>
                  </a:schemeClr>
                </a:solidFill>
                <a:effectLst/>
                <a:latin typeface="NecroSans" panose="00000400000000000000" pitchFamily="2" charset="0"/>
              </a:rPr>
              <a:t>a counter </a:t>
            </a:r>
            <a:r>
              <a:rPr lang="en-US" dirty="0" smtClean="0">
                <a:solidFill>
                  <a:schemeClr val="accent2">
                    <a:lumMod val="40000"/>
                    <a:lumOff val="60000"/>
                  </a:schemeClr>
                </a:solidFill>
                <a:effectLst/>
                <a:latin typeface="NecroSans" panose="00000400000000000000" pitchFamily="2" charset="0"/>
              </a:rPr>
              <a:t>of </a:t>
            </a:r>
            <a:r>
              <a:rPr lang="en-US" dirty="0">
                <a:solidFill>
                  <a:schemeClr val="accent2">
                    <a:lumMod val="40000"/>
                    <a:lumOff val="60000"/>
                  </a:schemeClr>
                </a:solidFill>
                <a:effectLst/>
                <a:latin typeface="NecroSans" panose="00000400000000000000" pitchFamily="2" charset="0"/>
              </a:rPr>
              <a:t>16 </a:t>
            </a:r>
            <a:r>
              <a:rPr lang="en-US" dirty="0" smtClean="0">
                <a:solidFill>
                  <a:schemeClr val="accent2">
                    <a:lumMod val="40000"/>
                    <a:lumOff val="60000"/>
                  </a:schemeClr>
                </a:solidFill>
                <a:effectLst/>
                <a:latin typeface="NecroSans" panose="00000400000000000000" pitchFamily="2" charset="0"/>
              </a:rPr>
              <a:t>that </a:t>
            </a:r>
            <a:r>
              <a:rPr lang="en-US" dirty="0">
                <a:solidFill>
                  <a:schemeClr val="accent2">
                    <a:lumMod val="40000"/>
                    <a:lumOff val="60000"/>
                  </a:schemeClr>
                </a:solidFill>
                <a:effectLst/>
                <a:latin typeface="NecroSans" panose="00000400000000000000" pitchFamily="2" charset="0"/>
              </a:rPr>
              <a:t>goes down by 1 every </a:t>
            </a:r>
            <a:r>
              <a:rPr lang="en-US" dirty="0" smtClean="0">
                <a:solidFill>
                  <a:schemeClr val="accent2">
                    <a:lumMod val="40000"/>
                    <a:lumOff val="60000"/>
                  </a:schemeClr>
                </a:solidFill>
                <a:effectLst/>
                <a:latin typeface="NecroSans" panose="00000400000000000000" pitchFamily="2" charset="0"/>
              </a:rPr>
              <a:t>beat</a:t>
            </a:r>
            <a:r>
              <a:rPr lang="en-US" dirty="0">
                <a:solidFill>
                  <a:schemeClr val="accent2">
                    <a:lumMod val="40000"/>
                    <a:lumOff val="60000"/>
                  </a:schemeClr>
                </a:solidFill>
                <a:effectLst/>
                <a:latin typeface="NecroSans" panose="00000400000000000000" pitchFamily="2" charset="0"/>
              </a:rPr>
              <a:t> </a:t>
            </a:r>
            <a:r>
              <a:rPr lang="en-US" dirty="0" smtClean="0">
                <a:solidFill>
                  <a:schemeClr val="accent2">
                    <a:lumMod val="40000"/>
                    <a:lumOff val="60000"/>
                  </a:schemeClr>
                </a:solidFill>
                <a:effectLst/>
                <a:latin typeface="NecroSans" panose="00000400000000000000" pitchFamily="2" charset="0"/>
              </a:rPr>
              <a:t>and is reset by Killing </a:t>
            </a:r>
            <a:r>
              <a:rPr lang="en-US" dirty="0">
                <a:solidFill>
                  <a:schemeClr val="accent2">
                    <a:lumMod val="40000"/>
                    <a:lumOff val="60000"/>
                  </a:schemeClr>
                </a:solidFill>
                <a:effectLst/>
                <a:latin typeface="NecroSans" panose="00000400000000000000" pitchFamily="2" charset="0"/>
              </a:rPr>
              <a:t>enemies </a:t>
            </a:r>
            <a:r>
              <a:rPr lang="en-US" dirty="0" smtClean="0">
                <a:solidFill>
                  <a:schemeClr val="accent2">
                    <a:lumMod val="40000"/>
                    <a:lumOff val="60000"/>
                  </a:schemeClr>
                </a:solidFill>
                <a:effectLst/>
                <a:latin typeface="NecroSans" panose="00000400000000000000" pitchFamily="2" charset="0"/>
              </a:rPr>
              <a:t>or buying items, killing tempo if the counter falls to 0; permanent </a:t>
            </a:r>
            <a:r>
              <a:rPr lang="en-US" dirty="0">
                <a:solidFill>
                  <a:schemeClr val="accent2">
                    <a:lumMod val="40000"/>
                    <a:lumOff val="60000"/>
                  </a:schemeClr>
                </a:solidFill>
                <a:effectLst/>
                <a:latin typeface="NecroSans" panose="00000400000000000000" pitchFamily="2" charset="0"/>
              </a:rPr>
              <a:t>telepathy </a:t>
            </a:r>
            <a:r>
              <a:rPr lang="en-US" dirty="0" smtClean="0">
                <a:solidFill>
                  <a:schemeClr val="accent2">
                    <a:lumMod val="40000"/>
                    <a:lumOff val="60000"/>
                  </a:schemeClr>
                </a:solidFill>
                <a:effectLst/>
                <a:latin typeface="NecroSans" panose="00000400000000000000" pitchFamily="2" charset="0"/>
              </a:rPr>
              <a:t>effect (player can see all enemies); All </a:t>
            </a:r>
            <a:r>
              <a:rPr lang="en-US" dirty="0">
                <a:solidFill>
                  <a:schemeClr val="accent2">
                    <a:lumMod val="40000"/>
                    <a:lumOff val="60000"/>
                  </a:schemeClr>
                </a:solidFill>
                <a:effectLst/>
                <a:latin typeface="NecroSans" panose="00000400000000000000" pitchFamily="2" charset="0"/>
              </a:rPr>
              <a:t>enemies may appear, regardless of zone.</a:t>
            </a:r>
          </a:p>
        </p:txBody>
      </p:sp>
    </p:spTree>
    <p:extLst>
      <p:ext uri="{BB962C8B-B14F-4D97-AF65-F5344CB8AC3E}">
        <p14:creationId xmlns:p14="http://schemas.microsoft.com/office/powerpoint/2010/main" val="36124140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TM04033921[[fn=Damask]]</Template>
  <TotalTime>827</TotalTime>
  <Words>3155</Words>
  <Application>Microsoft Office PowerPoint</Application>
  <PresentationFormat>Widescreen</PresentationFormat>
  <Paragraphs>179</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Bookman Old Style</vt:lpstr>
      <vt:lpstr>NecroSans</vt:lpstr>
      <vt:lpstr>Rockwell</vt:lpstr>
      <vt:lpstr>Damask</vt:lpstr>
      <vt:lpstr>PowerPoint Presentation</vt:lpstr>
      <vt:lpstr>PowerPoint Presentation</vt:lpstr>
      <vt:lpstr>Basic Information</vt:lpstr>
      <vt:lpstr>Minimum Hardware Requirements (only given for Computer version)</vt:lpstr>
      <vt:lpstr>Companies and important people</vt:lpstr>
      <vt:lpstr>Game Summary</vt:lpstr>
      <vt:lpstr>Game Summary (Cont.)</vt:lpstr>
      <vt:lpstr>Game Summary (Cont.)</vt:lpstr>
      <vt:lpstr>Game Summary (Cont.)</vt:lpstr>
      <vt:lpstr>Game Summary (Cont.)</vt:lpstr>
      <vt:lpstr>Game Summary (cont.)</vt:lpstr>
      <vt:lpstr>Story Line Part 1: Cadence</vt:lpstr>
      <vt:lpstr>Story Line Part 2: MELODY</vt:lpstr>
      <vt:lpstr>Story Line Part 3: Aria</vt:lpstr>
      <vt:lpstr>AMPLIFIED Story line: Nocturna</vt:lpstr>
      <vt:lpstr>Game Review</vt:lpstr>
      <vt:lpstr>Game Review (Cont.)</vt:lpstr>
      <vt:lpstr>Summary</vt:lpstr>
      <vt:lpstr>Comments, Questions, Concerns?</vt:lpstr>
      <vt:lpstr>Citations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Crypt of the Necrodancer</dc:title>
  <dc:creator>Christy Centivany</dc:creator>
  <cp:lastModifiedBy>Christy Centivany</cp:lastModifiedBy>
  <cp:revision>103</cp:revision>
  <dcterms:created xsi:type="dcterms:W3CDTF">2017-09-12T00:10:47Z</dcterms:created>
  <dcterms:modified xsi:type="dcterms:W3CDTF">2017-09-20T20:20:27Z</dcterms:modified>
</cp:coreProperties>
</file>