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5143500" cx="9144000"/>
  <p:notesSz cx="6858000" cy="9144000"/>
  <p:embeddedFontLst>
    <p:embeddedFont>
      <p:font typeface="Roboto Slab"/>
      <p:regular r:id="rId39"/>
      <p:bold r:id="rId40"/>
    </p:embeddedFon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Slab-bold.fntdata"/><Relationship Id="rId20" Type="http://schemas.openxmlformats.org/officeDocument/2006/relationships/slide" Target="slides/slide16.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8.xml"/><Relationship Id="rId44" Type="http://schemas.openxmlformats.org/officeDocument/2006/relationships/font" Target="fonts/Roboto-boldItalic.fntdata"/><Relationship Id="rId21" Type="http://schemas.openxmlformats.org/officeDocument/2006/relationships/slide" Target="slides/slide17.xml"/><Relationship Id="rId43" Type="http://schemas.openxmlformats.org/officeDocument/2006/relationships/font" Target="fonts/Roboto-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obotoSlab-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lim="8000"/>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lim="8000"/>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wrap="square"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wrap="square"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wrap="square"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wrap="square"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wrap="square"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1"/>
              </a:buClr>
              <a:buSzPct val="1000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wrap="square" tIns="91425">
            <a:noAutofit/>
          </a:bodyPr>
          <a:lstStyle/>
          <a:p>
            <a:pPr lvl="0">
              <a:spcBef>
                <a:spcPts val="0"/>
              </a:spcBef>
              <a:buNone/>
            </a:pPr>
            <a:r>
              <a:rPr lang="en"/>
              <a:t>CIS 487 Game Review Presentation</a:t>
            </a:r>
          </a:p>
        </p:txBody>
      </p:sp>
      <p:sp>
        <p:nvSpPr>
          <p:cNvPr id="64" name="Shape 64"/>
          <p:cNvSpPr txBox="1"/>
          <p:nvPr>
            <p:ph idx="1" type="subTitle"/>
          </p:nvPr>
        </p:nvSpPr>
        <p:spPr>
          <a:xfrm>
            <a:off x="1680301" y="3049450"/>
            <a:ext cx="5783400" cy="909000"/>
          </a:xfrm>
          <a:prstGeom prst="rect">
            <a:avLst/>
          </a:prstGeom>
        </p:spPr>
        <p:txBody>
          <a:bodyPr anchorCtr="0" anchor="t" bIns="91425" lIns="91425" rIns="91425" wrap="square" tIns="91425">
            <a:noAutofit/>
          </a:bodyPr>
          <a:lstStyle/>
          <a:p>
            <a:pPr lvl="0">
              <a:spcBef>
                <a:spcPts val="0"/>
              </a:spcBef>
              <a:buNone/>
            </a:pPr>
            <a:r>
              <a:rPr lang="en"/>
              <a:t>By Brian Burditt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38425" y="4792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Gameplay - Overworld</a:t>
            </a:r>
          </a:p>
        </p:txBody>
      </p:sp>
      <p:sp>
        <p:nvSpPr>
          <p:cNvPr id="117" name="Shape 117"/>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Overworld map consists of 7 regions: Mushroom Kingdom, Pond to Pipes, Mole Mountains, Seaside, Land’s End, Nimbus Land, and Factory (Bowser’s Keep).</a:t>
            </a:r>
          </a:p>
          <a:p>
            <a:pPr indent="-228600" lvl="0" marL="457200">
              <a:spcBef>
                <a:spcPts val="0"/>
              </a:spcBef>
            </a:pPr>
            <a:r>
              <a:rPr lang="en"/>
              <a:t>Forced pathing allows you to travel between specific areas within these regions (similar to Mario Bros. 3 and Super Mario World) and you can freely travel back to previous regions.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Gameplay - Overworld (cont’d.)</a:t>
            </a:r>
          </a:p>
        </p:txBody>
      </p:sp>
      <p:sp>
        <p:nvSpPr>
          <p:cNvPr id="123" name="Shape 123"/>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24" name="Shape 124"/>
          <p:cNvPicPr preferRelativeResize="0"/>
          <p:nvPr/>
        </p:nvPicPr>
        <p:blipFill>
          <a:blip r:embed="rId3">
            <a:alphaModFix/>
          </a:blip>
          <a:stretch>
            <a:fillRect/>
          </a:stretch>
        </p:blipFill>
        <p:spPr>
          <a:xfrm>
            <a:off x="1690079" y="1489825"/>
            <a:ext cx="5142970" cy="307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Gameplay - Movement</a:t>
            </a:r>
          </a:p>
        </p:txBody>
      </p:sp>
      <p:sp>
        <p:nvSpPr>
          <p:cNvPr id="130" name="Shape 130"/>
          <p:cNvSpPr txBox="1"/>
          <p:nvPr>
            <p:ph idx="1" type="body"/>
          </p:nvPr>
        </p:nvSpPr>
        <p:spPr>
          <a:xfrm>
            <a:off x="345525"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Once inside a specific area, you can freely move Mario around.</a:t>
            </a:r>
          </a:p>
          <a:p>
            <a:pPr indent="-228600" lvl="0" marL="457200" rtl="0">
              <a:spcBef>
                <a:spcPts val="0"/>
              </a:spcBef>
            </a:pPr>
            <a:r>
              <a:rPr lang="en"/>
              <a:t>Mario can move in 8 different directions and also jump.</a:t>
            </a:r>
          </a:p>
          <a:p>
            <a:pPr indent="-228600" lvl="0" marL="457200" rtl="0">
              <a:spcBef>
                <a:spcPts val="0"/>
              </a:spcBef>
            </a:pPr>
            <a:r>
              <a:rPr lang="en"/>
              <a:t>He can freely talk to NPCs, interact with specific items in his environment (Jump up to hit blocks, jump on switches, jump on trampolines, inspect certain items, etc.), and can enter battle with enemies he runs into.</a:t>
            </a:r>
          </a:p>
          <a:p>
            <a:pPr indent="-228600" lvl="0" marL="457200">
              <a:spcBef>
                <a:spcPts val="0"/>
              </a:spcBef>
            </a:pPr>
            <a:r>
              <a:rPr lang="en"/>
              <a:t>Some NPCs are the owners of shops who will buy and sell items and equipment.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Gameplay - Movement</a:t>
            </a:r>
          </a:p>
        </p:txBody>
      </p:sp>
      <p:sp>
        <p:nvSpPr>
          <p:cNvPr id="136" name="Shape 136"/>
          <p:cNvSpPr txBox="1"/>
          <p:nvPr>
            <p:ph idx="1" type="body"/>
          </p:nvPr>
        </p:nvSpPr>
        <p:spPr>
          <a:xfrm>
            <a:off x="387900" y="1489825"/>
            <a:ext cx="4126800" cy="3078900"/>
          </a:xfrm>
          <a:prstGeom prst="rect">
            <a:avLst/>
          </a:prstGeom>
        </p:spPr>
        <p:txBody>
          <a:bodyPr anchorCtr="0" anchor="t" bIns="91425" lIns="91425" rIns="91425" wrap="square" tIns="91425">
            <a:noAutofit/>
          </a:bodyPr>
          <a:lstStyle/>
          <a:p>
            <a:pPr indent="-228600" lvl="0" marL="457200" rtl="0">
              <a:spcBef>
                <a:spcPts val="0"/>
              </a:spcBef>
            </a:pPr>
            <a:r>
              <a:rPr lang="en"/>
              <a:t>Most importantly, you can jump on top of an NPC’s head and ride them as they walk around.</a:t>
            </a:r>
          </a:p>
        </p:txBody>
      </p:sp>
      <p:pic>
        <p:nvPicPr>
          <p:cNvPr id="137" name="Shape 137"/>
          <p:cNvPicPr preferRelativeResize="0"/>
          <p:nvPr/>
        </p:nvPicPr>
        <p:blipFill>
          <a:blip r:embed="rId3">
            <a:alphaModFix/>
          </a:blip>
          <a:stretch>
            <a:fillRect/>
          </a:stretch>
        </p:blipFill>
        <p:spPr>
          <a:xfrm>
            <a:off x="4698484" y="1489825"/>
            <a:ext cx="4057617" cy="30788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87900" y="465100"/>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Gameplay - Combat</a:t>
            </a:r>
          </a:p>
        </p:txBody>
      </p:sp>
      <p:sp>
        <p:nvSpPr>
          <p:cNvPr id="143" name="Shape 143"/>
          <p:cNvSpPr txBox="1"/>
          <p:nvPr>
            <p:ph idx="1" type="body"/>
          </p:nvPr>
        </p:nvSpPr>
        <p:spPr>
          <a:xfrm>
            <a:off x="387900" y="1489825"/>
            <a:ext cx="8368200" cy="3371100"/>
          </a:xfrm>
          <a:prstGeom prst="rect">
            <a:avLst/>
          </a:prstGeom>
        </p:spPr>
        <p:txBody>
          <a:bodyPr anchorCtr="0" anchor="t" bIns="91425" lIns="91425" rIns="91425" wrap="square" tIns="91425">
            <a:noAutofit/>
          </a:bodyPr>
          <a:lstStyle/>
          <a:p>
            <a:pPr indent="-228600" lvl="0" marL="457200" rtl="0">
              <a:spcBef>
                <a:spcPts val="0"/>
              </a:spcBef>
            </a:pPr>
            <a:r>
              <a:rPr lang="en"/>
              <a:t>Combat is triggered by touching an enemy or by storyline events (such as encountering a boss).</a:t>
            </a:r>
          </a:p>
          <a:p>
            <a:pPr indent="-228600" lvl="0" marL="457200" rtl="0">
              <a:spcBef>
                <a:spcPts val="0"/>
              </a:spcBef>
            </a:pPr>
            <a:r>
              <a:rPr lang="en"/>
              <a:t>Combat is turn based.</a:t>
            </a:r>
          </a:p>
          <a:p>
            <a:pPr indent="-228600" lvl="0" marL="457200" rtl="0">
              <a:spcBef>
                <a:spcPts val="0"/>
              </a:spcBef>
            </a:pPr>
            <a:r>
              <a:rPr lang="en"/>
              <a:t>Mario and up to 2 of his companions face off against enemy teams.</a:t>
            </a:r>
          </a:p>
          <a:p>
            <a:pPr indent="-228600" lvl="0" marL="457200" rtl="0">
              <a:spcBef>
                <a:spcPts val="0"/>
              </a:spcBef>
            </a:pPr>
            <a:r>
              <a:rPr lang="en"/>
              <a:t>During the turn of Mario or one of his companions, there are 4 options to choose from. Attack, Item, Special, and Etc. (which includes Defend and Run Away).</a:t>
            </a:r>
          </a:p>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Gameplay - Combat (cont’d.)</a:t>
            </a:r>
          </a:p>
        </p:txBody>
      </p:sp>
      <p:sp>
        <p:nvSpPr>
          <p:cNvPr id="149" name="Shape 149"/>
          <p:cNvSpPr txBox="1"/>
          <p:nvPr>
            <p:ph idx="1" type="body"/>
          </p:nvPr>
        </p:nvSpPr>
        <p:spPr>
          <a:xfrm>
            <a:off x="387900" y="1489825"/>
            <a:ext cx="8368200" cy="3314700"/>
          </a:xfrm>
          <a:prstGeom prst="rect">
            <a:avLst/>
          </a:prstGeom>
        </p:spPr>
        <p:txBody>
          <a:bodyPr anchorCtr="0" anchor="t" bIns="91425" lIns="91425" rIns="91425" wrap="square" tIns="91425">
            <a:noAutofit/>
          </a:bodyPr>
          <a:lstStyle/>
          <a:p>
            <a:pPr indent="-228600" lvl="0" marL="457200" rtl="0">
              <a:spcBef>
                <a:spcPts val="0"/>
              </a:spcBef>
            </a:pPr>
            <a:r>
              <a:rPr lang="en"/>
              <a:t>Timed hits are used during Attack, Special, and defending from enemy attacks.</a:t>
            </a:r>
          </a:p>
          <a:p>
            <a:pPr indent="-228600" lvl="1" marL="914400" rtl="0">
              <a:spcBef>
                <a:spcPts val="0"/>
              </a:spcBef>
            </a:pPr>
            <a:r>
              <a:rPr lang="en" sz="1800"/>
              <a:t>During a regular attack, the player must hit a button at a precise moment to increase the potency of the attack.</a:t>
            </a:r>
          </a:p>
          <a:p>
            <a:pPr indent="-342900" lvl="1" marL="914400" rtl="0">
              <a:spcBef>
                <a:spcPts val="0"/>
              </a:spcBef>
              <a:buSzPct val="100000"/>
            </a:pPr>
            <a:r>
              <a:rPr lang="en" sz="1800"/>
              <a:t>Special Attacks vary depending on the attack. You may have to hit a button at a precise moment, hitting a button repeatedly, holding a button until a specific moment, etc.).</a:t>
            </a:r>
          </a:p>
          <a:p>
            <a:pPr indent="-342900" lvl="1" marL="914400" rtl="0">
              <a:spcBef>
                <a:spcPts val="0"/>
              </a:spcBef>
              <a:buSzPct val="100000"/>
            </a:pPr>
            <a:r>
              <a:rPr lang="en" sz="1800"/>
              <a:t>Players can defend from enemy attacks by hitting a button at a precise moment during the execution of the enemy attack to reduce the incoming damage.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Gameplay - Combat (cont’d.)</a:t>
            </a:r>
          </a:p>
        </p:txBody>
      </p:sp>
      <p:sp>
        <p:nvSpPr>
          <p:cNvPr id="155" name="Shape 155"/>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56" name="Shape 156"/>
          <p:cNvPicPr preferRelativeResize="0"/>
          <p:nvPr/>
        </p:nvPicPr>
        <p:blipFill>
          <a:blip r:embed="rId3">
            <a:alphaModFix/>
          </a:blip>
          <a:stretch>
            <a:fillRect/>
          </a:stretch>
        </p:blipFill>
        <p:spPr>
          <a:xfrm>
            <a:off x="2104998" y="1489825"/>
            <a:ext cx="4934010" cy="3078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Gameplay - Minigames</a:t>
            </a:r>
          </a:p>
        </p:txBody>
      </p:sp>
      <p:sp>
        <p:nvSpPr>
          <p:cNvPr id="162" name="Shape 162"/>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marR="0" rtl="0" algn="l">
              <a:lnSpc>
                <a:spcPct val="115000"/>
              </a:lnSpc>
              <a:spcBef>
                <a:spcPts val="0"/>
              </a:spcBef>
              <a:spcAft>
                <a:spcPts val="1600"/>
              </a:spcAft>
            </a:pPr>
            <a:r>
              <a:rPr lang="en"/>
              <a:t>A river course where you collect coins while riding barrels.</a:t>
            </a:r>
          </a:p>
          <a:p>
            <a:pPr indent="-228600" lvl="0" marL="457200" marR="0" rtl="0" algn="l">
              <a:lnSpc>
                <a:spcPct val="115000"/>
              </a:lnSpc>
              <a:spcBef>
                <a:spcPts val="0"/>
              </a:spcBef>
              <a:spcAft>
                <a:spcPts val="1600"/>
              </a:spcAft>
            </a:pPr>
            <a:r>
              <a:rPr lang="en"/>
              <a:t>Jumping on goombas (and avoiding spikes) to collect as many points as possible in 30 seconds.</a:t>
            </a:r>
          </a:p>
          <a:p>
            <a:pPr indent="-228600" lvl="0" marL="457200" marR="0" rtl="0" algn="l">
              <a:lnSpc>
                <a:spcPct val="115000"/>
              </a:lnSpc>
              <a:spcBef>
                <a:spcPts val="0"/>
              </a:spcBef>
              <a:spcAft>
                <a:spcPts val="1600"/>
              </a:spcAft>
            </a:pPr>
            <a:r>
              <a:rPr lang="en"/>
              <a:t>An in game video game involving shooting shells while avoiding getting hit by them.</a:t>
            </a:r>
          </a:p>
          <a:p>
            <a:pPr indent="-228600" lvl="0" marL="457200" marR="0" rtl="0" algn="l">
              <a:lnSpc>
                <a:spcPct val="115000"/>
              </a:lnSpc>
              <a:spcBef>
                <a:spcPts val="0"/>
              </a:spcBef>
              <a:spcAft>
                <a:spcPts val="1600"/>
              </a:spcAft>
            </a:pPr>
            <a:r>
              <a:rPr lang="en"/>
              <a:t>Racing Yoshis</a:t>
            </a:r>
          </a:p>
          <a:p>
            <a:pPr indent="-228600" lvl="0" marL="457200" marR="0" rtl="0" algn="l">
              <a:lnSpc>
                <a:spcPct val="115000"/>
              </a:lnSpc>
              <a:spcBef>
                <a:spcPts val="0"/>
              </a:spcBef>
              <a:spcAft>
                <a:spcPts val="1600"/>
              </a:spcAft>
            </a:pPr>
            <a:r>
              <a:rPr lang="en"/>
              <a:t>Gambling</a:t>
            </a:r>
          </a:p>
          <a:p>
            <a:pPr indent="-228600" lvl="0" marL="457200" marR="0" rtl="0" algn="l">
              <a:lnSpc>
                <a:spcPct val="115000"/>
              </a:lnSpc>
              <a:spcBef>
                <a:spcPts val="0"/>
              </a:spcBef>
              <a:spcAft>
                <a:spcPts val="1600"/>
              </a:spcAft>
            </a:pPr>
            <a:r>
              <a:rPr lang="en"/>
              <a:t>Composing music</a:t>
            </a:r>
          </a:p>
          <a:p>
            <a:pPr indent="-228600" lvl="0" marL="457200" marR="0" rtl="0" algn="l">
              <a:lnSpc>
                <a:spcPct val="115000"/>
              </a:lnSpc>
              <a:spcBef>
                <a:spcPts val="0"/>
              </a:spcBef>
              <a:spcAft>
                <a:spcPts val="1600"/>
              </a:spcAft>
            </a:pPr>
            <a:r>
              <a:rPr lang="en"/>
              <a:t>Many others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Gameplay - Minigames</a:t>
            </a:r>
          </a:p>
        </p:txBody>
      </p:sp>
      <p:sp>
        <p:nvSpPr>
          <p:cNvPr id="168" name="Shape 168"/>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69" name="Shape 169"/>
          <p:cNvPicPr preferRelativeResize="0"/>
          <p:nvPr/>
        </p:nvPicPr>
        <p:blipFill>
          <a:blip r:embed="rId3">
            <a:alphaModFix/>
          </a:blip>
          <a:stretch>
            <a:fillRect/>
          </a:stretch>
        </p:blipFill>
        <p:spPr>
          <a:xfrm>
            <a:off x="2123341" y="1489824"/>
            <a:ext cx="4828759" cy="30788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Scoring</a:t>
            </a:r>
          </a:p>
        </p:txBody>
      </p:sp>
      <p:sp>
        <p:nvSpPr>
          <p:cNvPr id="175" name="Shape 175"/>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Beat the boss = win.</a:t>
            </a:r>
          </a:p>
          <a:p>
            <a:pPr indent="-228600" lvl="0" marL="457200">
              <a:spcBef>
                <a:spcPts val="0"/>
              </a:spcBef>
            </a:pPr>
            <a:r>
              <a:rPr lang="en"/>
              <a:t>Lose all HP = lose (all party members must die to have a game over).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8" name="Shape 68"/>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Artwork, Sound, and Music</a:t>
            </a:r>
          </a:p>
        </p:txBody>
      </p:sp>
      <p:sp>
        <p:nvSpPr>
          <p:cNvPr id="181" name="Shape 181"/>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Yes, it has all 3!</a:t>
            </a:r>
          </a:p>
          <a:p>
            <a:pPr indent="-228600" lvl="0" marL="457200" rtl="0">
              <a:spcBef>
                <a:spcPts val="0"/>
              </a:spcBef>
            </a:pPr>
            <a:r>
              <a:rPr lang="en"/>
              <a:t>The game’s 3d graphics were considered impressive when the game came out.</a:t>
            </a:r>
          </a:p>
          <a:p>
            <a:pPr indent="-228600" lvl="0" marL="457200" rtl="0">
              <a:spcBef>
                <a:spcPts val="0"/>
              </a:spcBef>
            </a:pPr>
            <a:r>
              <a:rPr lang="en"/>
              <a:t>The music in the game is very diverse, it contains themes from Mario games and Final Fantasy games.</a:t>
            </a:r>
          </a:p>
          <a:p>
            <a:pPr indent="-228600" lvl="0" marL="457200">
              <a:spcBef>
                <a:spcPts val="0"/>
              </a:spcBef>
            </a:pPr>
            <a:r>
              <a:rPr lang="en"/>
              <a:t>Could use more sound effects (probably limited due to the amount of memory available at the time), but a range of sound effects are used in the game to cover various forms of jumping and attacks.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Special Features</a:t>
            </a:r>
          </a:p>
        </p:txBody>
      </p:sp>
      <p:sp>
        <p:nvSpPr>
          <p:cNvPr id="187" name="Shape 187"/>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lvl="0">
              <a:spcBef>
                <a:spcPts val="0"/>
              </a:spcBef>
              <a:buNone/>
            </a:pPr>
            <a:r>
              <a:rPr lang="en"/>
              <a:t>None?</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Manual</a:t>
            </a:r>
          </a:p>
        </p:txBody>
      </p:sp>
      <p:sp>
        <p:nvSpPr>
          <p:cNvPr id="193" name="Shape 193"/>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Physical manual comes with game</a:t>
            </a:r>
          </a:p>
          <a:p>
            <a:pPr indent="-228600" lvl="0" marL="457200">
              <a:spcBef>
                <a:spcPts val="0"/>
              </a:spcBef>
            </a:pPr>
            <a:r>
              <a:rPr lang="en"/>
              <a:t>In game tutorials explaining mechanics</a:t>
            </a:r>
          </a:p>
        </p:txBody>
      </p:sp>
      <p:pic>
        <p:nvPicPr>
          <p:cNvPr id="194" name="Shape 194"/>
          <p:cNvPicPr preferRelativeResize="0"/>
          <p:nvPr/>
        </p:nvPicPr>
        <p:blipFill>
          <a:blip r:embed="rId3">
            <a:alphaModFix/>
          </a:blip>
          <a:stretch>
            <a:fillRect/>
          </a:stretch>
        </p:blipFill>
        <p:spPr>
          <a:xfrm>
            <a:off x="6832050" y="1957700"/>
            <a:ext cx="1924050" cy="2143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Bugs</a:t>
            </a:r>
          </a:p>
        </p:txBody>
      </p:sp>
      <p:sp>
        <p:nvSpPr>
          <p:cNvPr id="200" name="Shape 200"/>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Some minor graphical glitches</a:t>
            </a:r>
          </a:p>
          <a:p>
            <a:pPr indent="-228600" lvl="0" marL="457200">
              <a:spcBef>
                <a:spcPts val="0"/>
              </a:spcBef>
            </a:pPr>
            <a:r>
              <a:rPr lang="en"/>
              <a:t>A boss can be skipped by making a couple very specific jumps (hard to activate unless you’re purposely doing it)</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The Good</a:t>
            </a:r>
          </a:p>
        </p:txBody>
      </p:sp>
      <p:sp>
        <p:nvSpPr>
          <p:cNvPr id="206" name="Shape 206"/>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342900" lvl="0" marL="457200" rtl="0">
              <a:spcBef>
                <a:spcPts val="0"/>
              </a:spcBef>
              <a:spcAft>
                <a:spcPts val="500"/>
              </a:spcAft>
              <a:buClr>
                <a:srgbClr val="FFFFFF"/>
              </a:buClr>
              <a:buSzPct val="100000"/>
              <a:buFont typeface="Arial"/>
            </a:pPr>
            <a:r>
              <a:rPr lang="en" sz="1800">
                <a:solidFill>
                  <a:srgbClr val="FFFFFF"/>
                </a:solidFill>
                <a:latin typeface="Arial"/>
                <a:ea typeface="Arial"/>
                <a:cs typeface="Arial"/>
                <a:sym typeface="Arial"/>
              </a:rPr>
              <a:t>The timed hits make turn based combat more engaging, interesting, and skill based.</a:t>
            </a:r>
          </a:p>
          <a:p>
            <a:pPr indent="-342900" lvl="0" marL="457200" rtl="0">
              <a:spcBef>
                <a:spcPts val="0"/>
              </a:spcBef>
              <a:spcAft>
                <a:spcPts val="500"/>
              </a:spcAft>
              <a:buClr>
                <a:srgbClr val="FFFFFF"/>
              </a:buClr>
              <a:buSzPct val="100000"/>
              <a:buFont typeface="Arial"/>
            </a:pPr>
            <a:r>
              <a:rPr lang="en" sz="1800">
                <a:solidFill>
                  <a:srgbClr val="FFFFFF"/>
                </a:solidFill>
                <a:latin typeface="Arial"/>
                <a:ea typeface="Arial"/>
                <a:cs typeface="Arial"/>
                <a:sym typeface="Arial"/>
              </a:rPr>
              <a:t>Mario characters brought into an RPG world was new and exciting when the game came out.</a:t>
            </a:r>
          </a:p>
          <a:p>
            <a:pPr indent="-342900" lvl="0" marL="457200" rtl="0">
              <a:spcBef>
                <a:spcPts val="0"/>
              </a:spcBef>
              <a:spcAft>
                <a:spcPts val="500"/>
              </a:spcAft>
              <a:buClr>
                <a:srgbClr val="FFFFFF"/>
              </a:buClr>
              <a:buSzPct val="100000"/>
              <a:buFont typeface="Arial"/>
            </a:pPr>
            <a:r>
              <a:rPr lang="en" sz="1800">
                <a:solidFill>
                  <a:srgbClr val="FFFFFF"/>
                </a:solidFill>
                <a:latin typeface="Arial"/>
                <a:ea typeface="Arial"/>
                <a:cs typeface="Arial"/>
                <a:sym typeface="Arial"/>
              </a:rPr>
              <a:t>The storyline was light and fun. Lots of interesting and colorful characters.</a:t>
            </a:r>
          </a:p>
          <a:p>
            <a:pPr indent="-342900" lvl="0" marL="457200" rtl="0">
              <a:spcBef>
                <a:spcPts val="0"/>
              </a:spcBef>
              <a:spcAft>
                <a:spcPts val="500"/>
              </a:spcAft>
              <a:buClr>
                <a:srgbClr val="FFFFFF"/>
              </a:buClr>
              <a:buSzPct val="100000"/>
              <a:buFont typeface="Arial"/>
            </a:pPr>
            <a:r>
              <a:rPr lang="en" sz="1800">
                <a:solidFill>
                  <a:srgbClr val="FFFFFF"/>
                </a:solidFill>
                <a:latin typeface="Arial"/>
                <a:ea typeface="Arial"/>
                <a:cs typeface="Arial"/>
                <a:sym typeface="Arial"/>
              </a:rPr>
              <a:t>Lots of mini-games and secrets scattered across the world keep the game from getting dull or too repetitive</a:t>
            </a:r>
            <a:r>
              <a:rPr lang="en">
                <a:solidFill>
                  <a:srgbClr val="FFFFFF"/>
                </a:solidFill>
                <a:latin typeface="Arial"/>
                <a:ea typeface="Arial"/>
                <a:cs typeface="Arial"/>
                <a:sym typeface="Arial"/>
              </a:rPr>
              <a:t>.</a:t>
            </a:r>
          </a:p>
          <a:p>
            <a:pPr indent="-342900" lvl="0" marL="457200" rtl="0">
              <a:spcBef>
                <a:spcPts val="0"/>
              </a:spcBef>
              <a:spcAft>
                <a:spcPts val="500"/>
              </a:spcAft>
              <a:buClr>
                <a:srgbClr val="FFFFFF"/>
              </a:buClr>
              <a:buSzPct val="100000"/>
              <a:buFont typeface="Arial"/>
            </a:pPr>
            <a:r>
              <a:rPr lang="en" sz="1800">
                <a:solidFill>
                  <a:srgbClr val="FFFFFF"/>
                </a:solidFill>
                <a:latin typeface="Arial"/>
                <a:ea typeface="Arial"/>
                <a:cs typeface="Arial"/>
                <a:sym typeface="Arial"/>
              </a:rPr>
              <a:t>Mixing 2 game genres made it less likely to get bored.</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The Bad</a:t>
            </a:r>
          </a:p>
        </p:txBody>
      </p:sp>
      <p:sp>
        <p:nvSpPr>
          <p:cNvPr id="212" name="Shape 212"/>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spcAft>
                <a:spcPts val="500"/>
              </a:spcAft>
              <a:buFont typeface="Arial"/>
            </a:pPr>
            <a:r>
              <a:rPr lang="en">
                <a:latin typeface="Arial"/>
                <a:ea typeface="Arial"/>
                <a:cs typeface="Arial"/>
                <a:sym typeface="Arial"/>
              </a:rPr>
              <a:t>It isn’t very challenging</a:t>
            </a:r>
          </a:p>
          <a:p>
            <a:pPr indent="-228600" lvl="0" marL="457200" rtl="0">
              <a:spcBef>
                <a:spcPts val="0"/>
              </a:spcBef>
              <a:spcAft>
                <a:spcPts val="500"/>
              </a:spcAft>
              <a:buFont typeface="Arial"/>
            </a:pPr>
            <a:r>
              <a:rPr lang="en">
                <a:latin typeface="Arial"/>
                <a:ea typeface="Arial"/>
                <a:cs typeface="Arial"/>
                <a:sym typeface="Arial"/>
              </a:rPr>
              <a:t>There is very little customization available for the characters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RPG Comparison</a:t>
            </a:r>
          </a:p>
        </p:txBody>
      </p:sp>
      <p:sp>
        <p:nvSpPr>
          <p:cNvPr id="218" name="Shape 218"/>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Has a lighter and goofier storyline than most RPGs</a:t>
            </a:r>
          </a:p>
          <a:p>
            <a:pPr indent="-228600" lvl="0" marL="457200" rtl="0">
              <a:spcBef>
                <a:spcPts val="0"/>
              </a:spcBef>
            </a:pPr>
            <a:r>
              <a:rPr lang="en"/>
              <a:t>Much easier and kid friendly than other RPGs</a:t>
            </a:r>
          </a:p>
          <a:p>
            <a:pPr indent="-228600" lvl="0" marL="457200" rtl="0">
              <a:spcBef>
                <a:spcPts val="0"/>
              </a:spcBef>
            </a:pPr>
            <a:r>
              <a:rPr lang="en"/>
              <a:t>Less character and ability customization </a:t>
            </a:r>
          </a:p>
          <a:p>
            <a:pPr indent="-228600" lvl="0" marL="457200" rtl="0">
              <a:spcBef>
                <a:spcPts val="0"/>
              </a:spcBef>
            </a:pPr>
            <a:r>
              <a:rPr lang="en"/>
              <a:t>More mobility outside of battle (ability to jump)</a:t>
            </a:r>
          </a:p>
          <a:p>
            <a:pPr indent="-228600" lvl="0" marL="457200" rtl="0">
              <a:spcBef>
                <a:spcPts val="0"/>
              </a:spcBef>
            </a:pPr>
            <a:r>
              <a:rPr lang="en"/>
              <a:t>No random battles (Monsters are visible outside of combat and you enter combat upon touching them, similar to Paper Mario)</a:t>
            </a:r>
          </a:p>
          <a:p>
            <a:pPr indent="-228600" lvl="0" marL="457200">
              <a:spcBef>
                <a:spcPts val="0"/>
              </a:spcBef>
            </a:pPr>
            <a:r>
              <a:rPr lang="en"/>
              <a:t>First introduction (that I’m aware of) of an RPG using timed hit mechanics to enhance combat</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RPG </a:t>
            </a:r>
            <a:r>
              <a:rPr lang="en">
                <a:solidFill>
                  <a:srgbClr val="00FF00"/>
                </a:solidFill>
              </a:rPr>
              <a:t>Comparison (cont’d.)</a:t>
            </a:r>
          </a:p>
        </p:txBody>
      </p:sp>
      <p:sp>
        <p:nvSpPr>
          <p:cNvPr id="224" name="Shape 224"/>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Hard to judge as better or worse than other RPGs of its time, it was a very unique game.</a:t>
            </a:r>
          </a:p>
          <a:p>
            <a:pPr indent="-228600" lvl="0" marL="457200" rtl="0">
              <a:spcBef>
                <a:spcPts val="0"/>
              </a:spcBef>
            </a:pPr>
            <a:r>
              <a:rPr lang="en"/>
              <a:t>Less challenging, strategic, and serious.</a:t>
            </a:r>
          </a:p>
          <a:p>
            <a:pPr indent="-228600" lvl="0" marL="457200" rtl="0">
              <a:spcBef>
                <a:spcPts val="0"/>
              </a:spcBef>
            </a:pPr>
            <a:r>
              <a:rPr lang="en"/>
              <a:t>More engaging, silly, skill based (to some degree), and casually fun</a:t>
            </a:r>
          </a:p>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Game Audience</a:t>
            </a:r>
          </a:p>
        </p:txBody>
      </p:sp>
      <p:sp>
        <p:nvSpPr>
          <p:cNvPr id="230" name="Shape 230"/>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Rated Kids to Adult (today referred to as E for everyone)</a:t>
            </a:r>
          </a:p>
          <a:p>
            <a:pPr indent="-228600" lvl="0" marL="457200">
              <a:spcBef>
                <a:spcPts val="0"/>
              </a:spcBef>
            </a:pPr>
            <a:r>
              <a:rPr lang="en"/>
              <a:t>Aimed more towards a younger audience, but still plenty of fun for adults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Design Mistakes</a:t>
            </a:r>
          </a:p>
        </p:txBody>
      </p:sp>
      <p:sp>
        <p:nvSpPr>
          <p:cNvPr id="236" name="Shape 236"/>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No ability customization and very limited stat customization</a:t>
            </a:r>
          </a:p>
          <a:p>
            <a:pPr indent="-228600" lvl="0" marL="457200">
              <a:spcBef>
                <a:spcPts val="0"/>
              </a:spcBef>
            </a:pPr>
            <a:r>
              <a:rPr lang="en"/>
              <a:t>Too low of a level cap (level 30)</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ctrTitle"/>
          </p:nvPr>
        </p:nvSpPr>
        <p:spPr>
          <a:xfrm>
            <a:off x="1450500" y="917225"/>
            <a:ext cx="6243000" cy="1348500"/>
          </a:xfrm>
          <a:prstGeom prst="rect">
            <a:avLst/>
          </a:prstGeom>
        </p:spPr>
        <p:txBody>
          <a:bodyPr anchorCtr="0" anchor="b" bIns="91425" lIns="91425" rIns="91425" wrap="square" tIns="91425">
            <a:noAutofit/>
          </a:bodyPr>
          <a:lstStyle/>
          <a:p>
            <a:pPr lvl="0">
              <a:spcBef>
                <a:spcPts val="0"/>
              </a:spcBef>
              <a:buNone/>
            </a:pPr>
            <a:r>
              <a:rPr b="1" lang="en" sz="3600">
                <a:solidFill>
                  <a:srgbClr val="000000"/>
                </a:solidFill>
              </a:rPr>
              <a:t>Super Mario RPG: Legend of the Seven Stars</a:t>
            </a:r>
          </a:p>
        </p:txBody>
      </p:sp>
      <p:sp>
        <p:nvSpPr>
          <p:cNvPr id="74" name="Shape 74"/>
          <p:cNvSpPr txBox="1"/>
          <p:nvPr>
            <p:ph idx="1" type="subTitle"/>
          </p:nvPr>
        </p:nvSpPr>
        <p:spPr>
          <a:xfrm>
            <a:off x="1680301" y="3049450"/>
            <a:ext cx="5783400" cy="909000"/>
          </a:xfrm>
          <a:prstGeom prst="rect">
            <a:avLst/>
          </a:prstGeom>
        </p:spPr>
        <p:txBody>
          <a:bodyPr anchorCtr="0" anchor="t" bIns="91425" lIns="91425" rIns="91425" wrap="square" tIns="91425">
            <a:noAutofit/>
          </a:bodyPr>
          <a:lstStyle/>
          <a:p>
            <a:pPr lvl="0">
              <a:spcBef>
                <a:spcPts val="0"/>
              </a:spcBef>
              <a:buNone/>
            </a:pPr>
            <a:r>
              <a:rPr lang="en"/>
              <a:t>Developed by Square</a:t>
            </a:r>
          </a:p>
          <a:p>
            <a:pPr lvl="0">
              <a:spcBef>
                <a:spcPts val="0"/>
              </a:spcBef>
              <a:buNone/>
            </a:pPr>
            <a:r>
              <a:rPr lang="en"/>
              <a:t>Published by Nintendo</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Overall Strengths</a:t>
            </a:r>
          </a:p>
        </p:txBody>
      </p:sp>
      <p:sp>
        <p:nvSpPr>
          <p:cNvPr id="242" name="Shape 242"/>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Story</a:t>
            </a:r>
          </a:p>
          <a:p>
            <a:pPr indent="-228600" lvl="0" marL="457200" rtl="0">
              <a:spcBef>
                <a:spcPts val="0"/>
              </a:spcBef>
            </a:pPr>
            <a:r>
              <a:rPr lang="en"/>
              <a:t>Game Mechanics</a:t>
            </a:r>
          </a:p>
          <a:p>
            <a:pPr indent="-228600" lvl="0" marL="457200" rtl="0">
              <a:spcBef>
                <a:spcPts val="0"/>
              </a:spcBef>
            </a:pPr>
            <a:r>
              <a:rPr lang="en"/>
              <a:t>Music</a:t>
            </a:r>
          </a:p>
          <a:p>
            <a:pPr indent="-228600" lvl="0" marL="457200" rtl="0">
              <a:spcBef>
                <a:spcPts val="0"/>
              </a:spcBef>
            </a:pPr>
            <a:r>
              <a:rPr lang="en"/>
              <a:t>Graphics (at the time)</a:t>
            </a:r>
          </a:p>
          <a:p>
            <a:pPr indent="-228600" lvl="0" marL="457200" rtl="0">
              <a:spcBef>
                <a:spcPts val="0"/>
              </a:spcBef>
            </a:pPr>
            <a:r>
              <a:rPr lang="en"/>
              <a:t>Humor</a:t>
            </a:r>
          </a:p>
          <a:p>
            <a:pPr indent="-228600" lvl="0" marL="457200" rtl="0">
              <a:spcBef>
                <a:spcPts val="0"/>
              </a:spcBef>
            </a:pPr>
            <a:r>
              <a:rPr lang="en"/>
              <a:t>Minigames</a:t>
            </a:r>
          </a:p>
          <a:p>
            <a:pPr lv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Overall Weaknesses</a:t>
            </a:r>
          </a:p>
        </p:txBody>
      </p:sp>
      <p:sp>
        <p:nvSpPr>
          <p:cNvPr id="248" name="Shape 248"/>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a:spcBef>
                <a:spcPts val="0"/>
              </a:spcBef>
            </a:pPr>
            <a:r>
              <a:rPr lang="en"/>
              <a:t>Lack of difficulty</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Worth Purchasing? Yes</a:t>
            </a:r>
          </a:p>
        </p:txBody>
      </p:sp>
      <p:sp>
        <p:nvSpPr>
          <p:cNvPr id="254" name="Shape 254"/>
          <p:cNvSpPr txBox="1"/>
          <p:nvPr>
            <p:ph idx="1" type="body"/>
          </p:nvPr>
        </p:nvSpPr>
        <p:spPr>
          <a:xfrm>
            <a:off x="359650" y="1503949"/>
            <a:ext cx="8368200" cy="3078900"/>
          </a:xfrm>
          <a:prstGeom prst="rect">
            <a:avLst/>
          </a:prstGeom>
        </p:spPr>
        <p:txBody>
          <a:bodyPr anchorCtr="0" anchor="t" bIns="91425" lIns="91425" rIns="91425" wrap="square" tIns="91425">
            <a:noAutofit/>
          </a:bodyPr>
          <a:lstStyle/>
          <a:p>
            <a:pPr lvl="0">
              <a:spcBef>
                <a:spcPts val="0"/>
              </a:spcBef>
              <a:buNone/>
            </a:pPr>
            <a:r>
              <a:rPr lang="en"/>
              <a:t>Still yes.</a:t>
            </a:r>
          </a:p>
          <a:p>
            <a:pPr lvl="0">
              <a:spcBef>
                <a:spcPts val="0"/>
              </a:spcBef>
              <a:buNone/>
            </a:pPr>
            <a:r>
              <a:rPr lang="en"/>
              <a:t>Comes with the Snes Classic (if you can manage to get one).</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How Could it be Improved?</a:t>
            </a:r>
          </a:p>
        </p:txBody>
      </p:sp>
      <p:sp>
        <p:nvSpPr>
          <p:cNvPr id="260" name="Shape 260"/>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More customization</a:t>
            </a:r>
          </a:p>
          <a:p>
            <a:pPr indent="-228600" lvl="0" marL="457200" rtl="0">
              <a:spcBef>
                <a:spcPts val="0"/>
              </a:spcBef>
            </a:pPr>
            <a:r>
              <a:rPr lang="en"/>
              <a:t>Higher Level cap</a:t>
            </a:r>
          </a:p>
          <a:p>
            <a:pPr indent="-228600" lvl="0" marL="457200">
              <a:spcBef>
                <a:spcPts val="0"/>
              </a:spcBef>
            </a:pPr>
            <a:r>
              <a:rPr lang="en"/>
              <a:t>Harder gameplay (or possibly difficulty options for anyone who wants more of a challenge)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4" name="Shape 264"/>
        <p:cNvGrpSpPr/>
        <p:nvPr/>
      </p:nvGrpSpPr>
      <p:grpSpPr>
        <a:xfrm>
          <a:off x="0" y="0"/>
          <a:ext cx="0" cy="0"/>
          <a:chOff x="0" y="0"/>
          <a:chExt cx="0" cy="0"/>
        </a:xfrm>
      </p:grpSpPr>
      <p:sp>
        <p:nvSpPr>
          <p:cNvPr id="265" name="Shape 265"/>
          <p:cNvSpPr txBox="1"/>
          <p:nvPr>
            <p:ph type="title"/>
          </p:nvPr>
        </p:nvSpPr>
        <p:spPr>
          <a:xfrm>
            <a:off x="275025" y="353875"/>
            <a:ext cx="8368200" cy="1536900"/>
          </a:xfrm>
          <a:prstGeom prst="rect">
            <a:avLst/>
          </a:prstGeom>
        </p:spPr>
        <p:txBody>
          <a:bodyPr anchorCtr="0" anchor="b" bIns="91425" lIns="91425" rIns="91425" wrap="square" tIns="91425">
            <a:noAutofit/>
          </a:bodyPr>
          <a:lstStyle/>
          <a:p>
            <a:pPr lvl="0" algn="ctr">
              <a:spcBef>
                <a:spcPts val="0"/>
              </a:spcBef>
              <a:buNone/>
            </a:pPr>
            <a:r>
              <a:rPr b="1" lang="en" sz="7200">
                <a:solidFill>
                  <a:srgbClr val="0000FF"/>
                </a:solidFill>
              </a:rPr>
              <a:t>Thank You!</a:t>
            </a:r>
          </a:p>
        </p:txBody>
      </p:sp>
      <p:sp>
        <p:nvSpPr>
          <p:cNvPr id="266" name="Shape 266"/>
          <p:cNvSpPr txBox="1"/>
          <p:nvPr>
            <p:ph idx="1" type="body"/>
          </p:nvPr>
        </p:nvSpPr>
        <p:spPr>
          <a:xfrm>
            <a:off x="430250" y="2724549"/>
            <a:ext cx="8368200" cy="30789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b="1" lang="en">
                <a:solidFill>
                  <a:srgbClr val="00FF00"/>
                </a:solidFill>
              </a:rPr>
              <a:t>Basic Game Information</a:t>
            </a:r>
          </a:p>
        </p:txBody>
      </p:sp>
      <p:sp>
        <p:nvSpPr>
          <p:cNvPr id="80" name="Shape 80"/>
          <p:cNvSpPr txBox="1"/>
          <p:nvPr>
            <p:ph idx="1" type="body"/>
          </p:nvPr>
        </p:nvSpPr>
        <p:spPr>
          <a:xfrm>
            <a:off x="493725" y="1391049"/>
            <a:ext cx="8368200" cy="30789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rPr lang="en"/>
              <a:t>Game Type: Role-Playing game with some Platforming aspects.</a:t>
            </a:r>
          </a:p>
          <a:p>
            <a:pPr lvl="0">
              <a:spcBef>
                <a:spcPts val="0"/>
              </a:spcBef>
              <a:buNone/>
            </a:pPr>
            <a:r>
              <a:rPr lang="en"/>
              <a:t>Price: $50-$60 when it was released in 1996.</a:t>
            </a:r>
          </a:p>
          <a:p>
            <a:pPr lvl="0">
              <a:spcBef>
                <a:spcPts val="0"/>
              </a:spcBef>
              <a:buNone/>
            </a:pPr>
            <a:r>
              <a:rPr lang="en"/>
              <a:t>Hardware Requirements: Super Nintendo, controller, television.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Overview</a:t>
            </a:r>
          </a:p>
        </p:txBody>
      </p:sp>
      <p:sp>
        <p:nvSpPr>
          <p:cNvPr id="86" name="Shape 86"/>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lvl="0">
              <a:spcBef>
                <a:spcPts val="0"/>
              </a:spcBef>
              <a:buNone/>
            </a:pPr>
            <a:r>
              <a:rPr lang="en"/>
              <a:t>Classic turn based RPG style game with a few twists</a:t>
            </a:r>
          </a:p>
          <a:p>
            <a:pPr indent="-228600" lvl="0" marL="457200" rtl="0">
              <a:spcBef>
                <a:spcPts val="0"/>
              </a:spcBef>
            </a:pPr>
            <a:r>
              <a:rPr lang="en"/>
              <a:t>No random encounters</a:t>
            </a:r>
          </a:p>
          <a:p>
            <a:pPr indent="-228600" lvl="0" marL="457200" rtl="0">
              <a:spcBef>
                <a:spcPts val="0"/>
              </a:spcBef>
            </a:pPr>
            <a:r>
              <a:rPr lang="en"/>
              <a:t>Timed hits</a:t>
            </a:r>
          </a:p>
          <a:p>
            <a:pPr indent="-228600" lvl="0" marL="457200">
              <a:spcBef>
                <a:spcPts val="0"/>
              </a:spcBef>
            </a:pPr>
            <a:r>
              <a:rPr lang="en"/>
              <a:t>Overworld Platforming</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430225" y="46507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Storyline</a:t>
            </a:r>
          </a:p>
        </p:txBody>
      </p:sp>
      <p:sp>
        <p:nvSpPr>
          <p:cNvPr id="92" name="Shape 92"/>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Game starts out as a typical Mario story. Bowser has kidnapped Peach and Mario must travel to Bowser’s Castle to rescue her. </a:t>
            </a:r>
          </a:p>
          <a:p>
            <a:pPr indent="-228600" lvl="0" marL="457200" rtl="0">
              <a:spcBef>
                <a:spcPts val="0"/>
              </a:spcBef>
            </a:pPr>
            <a:r>
              <a:rPr lang="en"/>
              <a:t>During the rescue, a giant living sword crashes into Bowser’s Castle, forcing Mario, Bowser, and Peach all out of the castle. </a:t>
            </a:r>
          </a:p>
          <a:p>
            <a:pPr indent="-228600" lvl="0" marL="457200" rtl="0">
              <a:spcBef>
                <a:spcPts val="0"/>
              </a:spcBef>
            </a:pPr>
            <a:r>
              <a:rPr lang="en"/>
              <a:t>The giant living sword is one of Smithy’s minions (Smithy being the main antagonist) and they have destroyed Star Road, preventing people’s wishes from coming true.</a:t>
            </a:r>
          </a:p>
          <a:p>
            <a:pPr indent="-228600" lvl="0" marL="457200" rtl="0">
              <a:spcBef>
                <a:spcPts val="0"/>
              </a:spcBef>
            </a:pPr>
            <a:r>
              <a:rPr lang="en"/>
              <a:t>Mario teams up with Mallow, Geno, Bowser, and Peach to defeat Smithy’s Gang and collect the 7 stars to fix star road.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87900" y="46507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Player’s Role</a:t>
            </a:r>
          </a:p>
        </p:txBody>
      </p:sp>
      <p:sp>
        <p:nvSpPr>
          <p:cNvPr id="98" name="Shape 98"/>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Control Mario in the overworld</a:t>
            </a:r>
          </a:p>
          <a:p>
            <a:pPr indent="-228600" lvl="0" marL="457200" rtl="0">
              <a:spcBef>
                <a:spcPts val="0"/>
              </a:spcBef>
            </a:pPr>
            <a:r>
              <a:rPr lang="en"/>
              <a:t>Select combat options for Mario and his companions in battle</a:t>
            </a:r>
          </a:p>
          <a:p>
            <a:pPr indent="-228600" lvl="0" marL="457200" rtl="0">
              <a:spcBef>
                <a:spcPts val="0"/>
              </a:spcBef>
            </a:pPr>
            <a:r>
              <a:rPr lang="en"/>
              <a:t>Customize stats (to some degree), use items, change equipment</a:t>
            </a:r>
          </a:p>
          <a:p>
            <a:pPr indent="-228600" lvl="0" marL="457200">
              <a:spcBef>
                <a:spcPts val="0"/>
              </a:spcBef>
            </a:pPr>
            <a:r>
              <a:rPr lang="en"/>
              <a:t>Occasionally</a:t>
            </a:r>
            <a:r>
              <a:rPr lang="en"/>
              <a:t> choose </a:t>
            </a:r>
            <a:r>
              <a:rPr lang="en"/>
              <a:t>dialogue</a:t>
            </a:r>
            <a:r>
              <a:rPr lang="en"/>
              <a:t> options that don’t affect the story or game in any way whatsoever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Installation</a:t>
            </a:r>
            <a:r>
              <a:rPr lang="en"/>
              <a:t> </a:t>
            </a:r>
          </a:p>
        </p:txBody>
      </p:sp>
      <p:sp>
        <p:nvSpPr>
          <p:cNvPr id="104" name="Shape 104"/>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lvl="0" algn="ctr">
              <a:spcBef>
                <a:spcPts val="0"/>
              </a:spcBef>
              <a:buNone/>
            </a:pPr>
            <a:r>
              <a:rPr b="1" lang="en" sz="9600"/>
              <a:t>N/A</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lgn="ctr">
              <a:spcBef>
                <a:spcPts val="0"/>
              </a:spcBef>
              <a:buNone/>
            </a:pPr>
            <a:r>
              <a:rPr lang="en">
                <a:solidFill>
                  <a:srgbClr val="00FF00"/>
                </a:solidFill>
              </a:rPr>
              <a:t>User Interface</a:t>
            </a:r>
          </a:p>
        </p:txBody>
      </p:sp>
      <p:sp>
        <p:nvSpPr>
          <p:cNvPr id="110" name="Shape 110"/>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228600" lvl="0" marL="457200" rtl="0">
              <a:spcBef>
                <a:spcPts val="0"/>
              </a:spcBef>
            </a:pPr>
            <a:r>
              <a:rPr lang="en"/>
              <a:t>Simple</a:t>
            </a:r>
          </a:p>
          <a:p>
            <a:pPr indent="-228600" lvl="0" marL="457200" rtl="0">
              <a:spcBef>
                <a:spcPts val="0"/>
              </a:spcBef>
            </a:pPr>
            <a:r>
              <a:rPr lang="en"/>
              <a:t>Easy to use and understand</a:t>
            </a:r>
          </a:p>
          <a:p>
            <a:pPr indent="-228600" lvl="0" marL="457200">
              <a:spcBef>
                <a:spcPts val="0"/>
              </a:spcBef>
            </a:pPr>
            <a:r>
              <a:rPr lang="en"/>
              <a:t>Not especially innovative</a:t>
            </a:r>
          </a:p>
        </p:txBody>
      </p:sp>
      <p:pic>
        <p:nvPicPr>
          <p:cNvPr id="111" name="Shape 111"/>
          <p:cNvPicPr preferRelativeResize="0"/>
          <p:nvPr/>
        </p:nvPicPr>
        <p:blipFill>
          <a:blip r:embed="rId3">
            <a:alphaModFix/>
          </a:blip>
          <a:stretch>
            <a:fillRect/>
          </a:stretch>
        </p:blipFill>
        <p:spPr>
          <a:xfrm>
            <a:off x="4748600" y="1489825"/>
            <a:ext cx="4007500" cy="3078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