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65" r:id="rId2"/>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A84BE-5198-4EEE-9CF8-72A5A9A28709}" type="datetimeFigureOut">
              <a:rPr lang="en-US" smtClean="0"/>
              <a:pPr/>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48D17-7F95-4B88-9D13-B0FC8AB34E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58B50B-40DC-4B7C-A4FB-FF10A7369D0D}"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8B50B-40DC-4B7C-A4FB-FF10A7369D0D}"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8B50B-40DC-4B7C-A4FB-FF10A7369D0D}"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8B50B-40DC-4B7C-A4FB-FF10A7369D0D}"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8B50B-40DC-4B7C-A4FB-FF10A7369D0D}"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58B50B-40DC-4B7C-A4FB-FF10A7369D0D}"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58B50B-40DC-4B7C-A4FB-FF10A7369D0D}" type="datetimeFigureOut">
              <a:rPr lang="en-US" smtClean="0"/>
              <a:pPr/>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58B50B-40DC-4B7C-A4FB-FF10A7369D0D}" type="datetimeFigureOut">
              <a:rPr lang="en-US" smtClean="0"/>
              <a:pPr/>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8B50B-40DC-4B7C-A4FB-FF10A7369D0D}" type="datetimeFigureOut">
              <a:rPr lang="en-US" smtClean="0"/>
              <a:pPr/>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8B50B-40DC-4B7C-A4FB-FF10A7369D0D}"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8B50B-40DC-4B7C-A4FB-FF10A7369D0D}"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3B0AC-11B0-46F1-A586-96A50C9615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8B50B-40DC-4B7C-A4FB-FF10A7369D0D}" type="datetimeFigureOut">
              <a:rPr lang="en-US" smtClean="0"/>
              <a:pPr/>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3B0AC-11B0-46F1-A586-96A50C96151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YzgCysZKfO4"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tube.com/watch?v=odPJN_lZJ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cstate="print"/>
          <a:srcRect/>
          <a:stretch>
            <a:fillRect/>
          </a:stretch>
        </p:blipFill>
        <p:spPr bwMode="auto">
          <a:xfrm>
            <a:off x="457200" y="1371600"/>
            <a:ext cx="8248075" cy="3625850"/>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smtClean="0">
                <a:latin typeface="Monofonto" pitchFamily="49" charset="0"/>
              </a:rPr>
              <a:t>CIS 487</a:t>
            </a:r>
            <a:br>
              <a:rPr lang="en-US" dirty="0" smtClean="0">
                <a:latin typeface="Monofonto" pitchFamily="49" charset="0"/>
              </a:rPr>
            </a:br>
            <a:r>
              <a:rPr lang="en-US" dirty="0" smtClean="0">
                <a:latin typeface="Monofonto" pitchFamily="49" charset="0"/>
              </a:rPr>
              <a:t>Game Evaluation</a:t>
            </a:r>
            <a:endParaRPr lang="en-US" dirty="0">
              <a:latin typeface="Monofonto" pitchFamily="49" charset="0"/>
            </a:endParaRPr>
          </a:p>
        </p:txBody>
      </p:sp>
      <p:sp>
        <p:nvSpPr>
          <p:cNvPr id="5" name="Subtitle 4"/>
          <p:cNvSpPr>
            <a:spLocks noGrp="1"/>
          </p:cNvSpPr>
          <p:nvPr>
            <p:ph type="subTitle" idx="1"/>
          </p:nvPr>
        </p:nvSpPr>
        <p:spPr/>
        <p:txBody>
          <a:bodyPr/>
          <a:lstStyle/>
          <a:p>
            <a:r>
              <a:rPr lang="en-US" dirty="0" smtClean="0">
                <a:latin typeface="Monofonto" pitchFamily="49" charset="0"/>
              </a:rPr>
              <a:t>By: Aristotelis Papaioannou</a:t>
            </a:r>
          </a:p>
          <a:p>
            <a:r>
              <a:rPr lang="en-US" dirty="0" smtClean="0">
                <a:latin typeface="Monofonto" pitchFamily="49" charset="0"/>
              </a:rPr>
              <a:t>9/21/2016</a:t>
            </a:r>
            <a:endParaRPr lang="en-US" dirty="0">
              <a:latin typeface="Monofonto"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fonto" pitchFamily="49" charset="0"/>
              </a:rPr>
              <a:t>Game Summary</a:t>
            </a:r>
            <a:endParaRPr lang="en-US" dirty="0">
              <a:latin typeface="Monofonto" pitchFamily="49"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Monofonto" pitchFamily="49" charset="0"/>
              </a:rPr>
              <a:t>Sound and Music:</a:t>
            </a:r>
          </a:p>
          <a:p>
            <a:pPr lvl="1"/>
            <a:r>
              <a:rPr lang="en-US" dirty="0" smtClean="0">
                <a:latin typeface="Monofonto" pitchFamily="49" charset="0"/>
              </a:rPr>
              <a:t>With the repetition of death, the opening notes of each song get more and more annoying until you find yourself screaming them at the start of your 30th life.</a:t>
            </a:r>
          </a:p>
          <a:p>
            <a:pPr lvl="1"/>
            <a:r>
              <a:rPr lang="en-US" dirty="0" smtClean="0">
                <a:latin typeface="Monofonto" pitchFamily="49" charset="0"/>
              </a:rPr>
              <a:t>On the bright side, the soundtrack is pleasant, catchy, and seems well crafted.</a:t>
            </a:r>
          </a:p>
          <a:p>
            <a:pPr lvl="1"/>
            <a:r>
              <a:rPr lang="en-US" dirty="0" smtClean="0">
                <a:latin typeface="Monofonto" pitchFamily="49" charset="0"/>
              </a:rPr>
              <a:t>The game also has some very good sounds for the weapons and the enemies. Everything has a distinctive sound.</a:t>
            </a:r>
          </a:p>
          <a:p>
            <a:pPr lvl="1"/>
            <a:r>
              <a:rPr lang="en-US" dirty="0" smtClean="0">
                <a:latin typeface="Monofonto" pitchFamily="49" charset="0"/>
              </a:rPr>
              <a:t>When the game came out the reviews mention the games catchy soundtrack.</a:t>
            </a:r>
          </a:p>
          <a:p>
            <a:r>
              <a:rPr lang="en-US" dirty="0" smtClean="0">
                <a:latin typeface="Monofonto" pitchFamily="49" charset="0"/>
              </a:rPr>
              <a:t>Special Features</a:t>
            </a:r>
          </a:p>
          <a:p>
            <a:pPr lvl="1"/>
            <a:r>
              <a:rPr lang="en-US" dirty="0" smtClean="0">
                <a:latin typeface="Monofonto" pitchFamily="49" charset="0"/>
              </a:rPr>
              <a:t>Unlike its predecessor Arthur can attack in four directions.</a:t>
            </a:r>
          </a:p>
          <a:p>
            <a:pPr lvl="1"/>
            <a:r>
              <a:rPr lang="en-US" dirty="0" smtClean="0">
                <a:latin typeface="Monofonto" pitchFamily="49" charset="0"/>
              </a:rPr>
              <a:t>Gold Armor was introduced.</a:t>
            </a:r>
          </a:p>
          <a:p>
            <a:pPr lvl="1"/>
            <a:r>
              <a:rPr lang="en-US" dirty="0" smtClean="0">
                <a:latin typeface="Monofonto" pitchFamily="49" charset="0"/>
              </a:rPr>
              <a:t>Translated from Japanese</a:t>
            </a:r>
          </a:p>
          <a:p>
            <a:pPr lvl="1"/>
            <a:endParaRPr lang="en-US" dirty="0">
              <a:latin typeface="Monofonto" pitchFamily="49" charset="0"/>
            </a:endParaRPr>
          </a:p>
        </p:txBody>
      </p:sp>
      <p:pic>
        <p:nvPicPr>
          <p:cNvPr id="22532" name="Picture 4"/>
          <p:cNvPicPr>
            <a:picLocks noChangeAspect="1" noChangeArrowheads="1"/>
          </p:cNvPicPr>
          <p:nvPr/>
        </p:nvPicPr>
        <p:blipFill>
          <a:blip r:embed="rId2" cstate="print"/>
          <a:srcRect/>
          <a:stretch>
            <a:fillRect/>
          </a:stretch>
        </p:blipFill>
        <p:spPr bwMode="auto">
          <a:xfrm>
            <a:off x="152400" y="228600"/>
            <a:ext cx="2895600" cy="1007591"/>
          </a:xfrm>
          <a:prstGeom prst="rect">
            <a:avLst/>
          </a:prstGeom>
          <a:noFill/>
          <a:ln w="9525">
            <a:noFill/>
            <a:miter lim="800000"/>
            <a:headEnd/>
            <a:tailEnd/>
          </a:ln>
        </p:spPr>
      </p:pic>
      <p:pic>
        <p:nvPicPr>
          <p:cNvPr id="22533" name="Picture 5"/>
          <p:cNvPicPr>
            <a:picLocks noChangeAspect="1" noChangeArrowheads="1"/>
          </p:cNvPicPr>
          <p:nvPr/>
        </p:nvPicPr>
        <p:blipFill>
          <a:blip r:embed="rId3" cstate="print"/>
          <a:srcRect/>
          <a:stretch>
            <a:fillRect/>
          </a:stretch>
        </p:blipFill>
        <p:spPr bwMode="auto">
          <a:xfrm flipH="1">
            <a:off x="6019800" y="228600"/>
            <a:ext cx="2971800" cy="1034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4267200" y="4870368"/>
            <a:ext cx="3962400" cy="1987632"/>
          </a:xfrm>
          <a:prstGeom prst="rect">
            <a:avLst/>
          </a:prstGeom>
          <a:noFill/>
          <a:ln w="9525">
            <a:noFill/>
            <a:miter lim="800000"/>
            <a:headEnd/>
            <a:tailEnd/>
          </a:ln>
        </p:spPr>
      </p:pic>
      <p:pic>
        <p:nvPicPr>
          <p:cNvPr id="24580" name="Picture 4" descr="Image result for ghouls n ghosts palace"/>
          <p:cNvPicPr>
            <a:picLocks noChangeAspect="1" noChangeArrowheads="1"/>
          </p:cNvPicPr>
          <p:nvPr/>
        </p:nvPicPr>
        <p:blipFill>
          <a:blip r:embed="rId3" cstate="print"/>
          <a:srcRect/>
          <a:stretch>
            <a:fillRect/>
          </a:stretch>
        </p:blipFill>
        <p:spPr bwMode="auto">
          <a:xfrm>
            <a:off x="1371600" y="4724400"/>
            <a:ext cx="2652925" cy="2499056"/>
          </a:xfrm>
          <a:prstGeom prst="rect">
            <a:avLst/>
          </a:prstGeom>
          <a:noFill/>
        </p:spPr>
      </p:pic>
      <p:sp>
        <p:nvSpPr>
          <p:cNvPr id="2" name="Title 1"/>
          <p:cNvSpPr>
            <a:spLocks noGrp="1"/>
          </p:cNvSpPr>
          <p:nvPr>
            <p:ph type="title"/>
          </p:nvPr>
        </p:nvSpPr>
        <p:spPr>
          <a:xfrm>
            <a:off x="381000" y="0"/>
            <a:ext cx="8229600" cy="1143000"/>
          </a:xfrm>
        </p:spPr>
        <p:txBody>
          <a:bodyPr/>
          <a:lstStyle/>
          <a:p>
            <a:r>
              <a:rPr lang="en-US" dirty="0" smtClean="0">
                <a:latin typeface="Monofonto" pitchFamily="49" charset="0"/>
              </a:rPr>
              <a:t>Game Summary</a:t>
            </a:r>
            <a:endParaRPr lang="en-US" dirty="0">
              <a:latin typeface="Monofonto" pitchFamily="49" charset="0"/>
            </a:endParaRPr>
          </a:p>
        </p:txBody>
      </p:sp>
      <p:sp>
        <p:nvSpPr>
          <p:cNvPr id="3" name="Content Placeholder 2"/>
          <p:cNvSpPr>
            <a:spLocks noGrp="1"/>
          </p:cNvSpPr>
          <p:nvPr>
            <p:ph idx="1"/>
          </p:nvPr>
        </p:nvSpPr>
        <p:spPr>
          <a:xfrm>
            <a:off x="457200" y="762000"/>
            <a:ext cx="8229600" cy="4525963"/>
          </a:xfrm>
        </p:spPr>
        <p:txBody>
          <a:bodyPr>
            <a:normAutofit fontScale="92500" lnSpcReduction="20000"/>
          </a:bodyPr>
          <a:lstStyle/>
          <a:p>
            <a:r>
              <a:rPr lang="en-US" sz="2800" dirty="0" smtClean="0">
                <a:latin typeface="Monofonto" pitchFamily="49" charset="0"/>
              </a:rPr>
              <a:t>Manual:</a:t>
            </a:r>
          </a:p>
          <a:p>
            <a:pPr lvl="1"/>
            <a:r>
              <a:rPr lang="en-US" sz="2400" dirty="0" smtClean="0">
                <a:latin typeface="Monofonto" pitchFamily="49" charset="0"/>
              </a:rPr>
              <a:t>The manual seems to be a basic manual; it explains how to load the game, the controls, the visuals, and what to expect in each level.</a:t>
            </a:r>
          </a:p>
          <a:p>
            <a:r>
              <a:rPr lang="en-US" sz="2800" dirty="0" smtClean="0">
                <a:latin typeface="Monofonto" pitchFamily="49" charset="0"/>
              </a:rPr>
              <a:t>Bugs:</a:t>
            </a:r>
          </a:p>
          <a:p>
            <a:pPr lvl="1"/>
            <a:r>
              <a:rPr lang="en-US" sz="2400" dirty="0" smtClean="0">
                <a:latin typeface="Monofonto" pitchFamily="49" charset="0"/>
              </a:rPr>
              <a:t>Did not encounter many in my play through.</a:t>
            </a:r>
          </a:p>
          <a:p>
            <a:pPr lvl="1"/>
            <a:r>
              <a:rPr lang="en-US" sz="2400" dirty="0" smtClean="0">
                <a:latin typeface="Monofonto" pitchFamily="49" charset="0"/>
              </a:rPr>
              <a:t>Major one I encountered was the hitbox on certain enemies was different from the actual sprite of the enemy.</a:t>
            </a:r>
          </a:p>
          <a:p>
            <a:pPr lvl="1"/>
            <a:r>
              <a:rPr lang="en-US" sz="2400" dirty="0" smtClean="0">
                <a:latin typeface="Monofonto" pitchFamily="49" charset="0"/>
              </a:rPr>
              <a:t>Another one I encountered is at a certain part of the game. When fighting two Lucifer's the fire breaths will sometimes glitch out and just be black bars going across the screen.</a:t>
            </a:r>
          </a:p>
          <a:p>
            <a:pPr lvl="1"/>
            <a:r>
              <a:rPr lang="en-US" sz="2400" dirty="0" smtClean="0">
                <a:latin typeface="Monofonto" pitchFamily="49" charset="0"/>
              </a:rPr>
              <a:t>Another known glitch is being able to climb off the screen by climbing a certain ladder in the first level.</a:t>
            </a:r>
          </a:p>
          <a:p>
            <a:pPr lvl="1"/>
            <a:endParaRPr lang="en-US" dirty="0">
              <a:latin typeface="Monofonto" pitchFamily="49" charset="0"/>
            </a:endParaRPr>
          </a:p>
        </p:txBody>
      </p:sp>
      <p:sp>
        <p:nvSpPr>
          <p:cNvPr id="6" name="Rectangle 5"/>
          <p:cNvSpPr/>
          <p:nvPr/>
        </p:nvSpPr>
        <p:spPr>
          <a:xfrm>
            <a:off x="2133600" y="6324600"/>
            <a:ext cx="457200" cy="76200"/>
          </a:xfrm>
          <a:prstGeom prst="rect">
            <a:avLst/>
          </a:prstGeom>
          <a:solidFill>
            <a:schemeClr val="bg1"/>
          </a:solidFill>
          <a:ln>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09800" y="6400800"/>
            <a:ext cx="457200" cy="76200"/>
          </a:xfrm>
          <a:prstGeom prst="rect">
            <a:avLst/>
          </a:prstGeom>
          <a:solidFill>
            <a:schemeClr val="bg1"/>
          </a:solidFill>
          <a:ln>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ytimg.com/vi/CehJZtnlGZI/maxresdefault.jpg"/>
          <p:cNvPicPr>
            <a:picLocks noChangeAspect="1" noChangeArrowheads="1"/>
          </p:cNvPicPr>
          <p:nvPr/>
        </p:nvPicPr>
        <p:blipFill>
          <a:blip r:embed="rId2" cstate="print"/>
          <a:srcRect/>
          <a:stretch>
            <a:fillRect/>
          </a:stretch>
        </p:blipFill>
        <p:spPr bwMode="auto">
          <a:xfrm>
            <a:off x="1" y="4690586"/>
            <a:ext cx="2819400" cy="2167413"/>
          </a:xfrm>
          <a:prstGeom prst="rect">
            <a:avLst/>
          </a:prstGeom>
          <a:noFill/>
        </p:spPr>
      </p:pic>
      <p:pic>
        <p:nvPicPr>
          <p:cNvPr id="5124" name="Picture 4" descr="https://i.ytimg.com/vi/KVvqpmP_0c8/hqdefault.jpg"/>
          <p:cNvPicPr>
            <a:picLocks noChangeAspect="1" noChangeArrowheads="1"/>
          </p:cNvPicPr>
          <p:nvPr/>
        </p:nvPicPr>
        <p:blipFill>
          <a:blip r:embed="rId3" cstate="print"/>
          <a:srcRect/>
          <a:stretch>
            <a:fillRect/>
          </a:stretch>
        </p:blipFill>
        <p:spPr bwMode="auto">
          <a:xfrm>
            <a:off x="2895600" y="4648200"/>
            <a:ext cx="2946399" cy="2209800"/>
          </a:xfrm>
          <a:prstGeom prst="rect">
            <a:avLst/>
          </a:prstGeom>
          <a:noFill/>
        </p:spPr>
      </p:pic>
      <p:pic>
        <p:nvPicPr>
          <p:cNvPr id="5128" name="Picture 8" descr="Image result for ghouls n ghosts genesis game over"/>
          <p:cNvPicPr>
            <a:picLocks noChangeAspect="1" noChangeArrowheads="1"/>
          </p:cNvPicPr>
          <p:nvPr/>
        </p:nvPicPr>
        <p:blipFill>
          <a:blip r:embed="rId4" cstate="print"/>
          <a:srcRect/>
          <a:stretch>
            <a:fillRect/>
          </a:stretch>
        </p:blipFill>
        <p:spPr bwMode="auto">
          <a:xfrm>
            <a:off x="5867400" y="4400550"/>
            <a:ext cx="3276600" cy="2457450"/>
          </a:xfrm>
          <a:prstGeom prst="rect">
            <a:avLst/>
          </a:prstGeom>
          <a:noFill/>
        </p:spPr>
      </p:pic>
      <p:sp>
        <p:nvSpPr>
          <p:cNvPr id="2" name="Title 1"/>
          <p:cNvSpPr>
            <a:spLocks noGrp="1"/>
          </p:cNvSpPr>
          <p:nvPr>
            <p:ph type="title"/>
          </p:nvPr>
        </p:nvSpPr>
        <p:spPr>
          <a:xfrm>
            <a:off x="457200" y="-228600"/>
            <a:ext cx="8229600" cy="1143000"/>
          </a:xfrm>
        </p:spPr>
        <p:txBody>
          <a:bodyPr/>
          <a:lstStyle/>
          <a:p>
            <a:r>
              <a:rPr lang="en-US" dirty="0" smtClean="0">
                <a:latin typeface="Monofonto" pitchFamily="49" charset="0"/>
              </a:rPr>
              <a:t>Game Review</a:t>
            </a:r>
            <a:endParaRPr lang="en-US" dirty="0">
              <a:latin typeface="Monofonto" pitchFamily="49" charset="0"/>
            </a:endParaRPr>
          </a:p>
        </p:txBody>
      </p:sp>
      <p:sp>
        <p:nvSpPr>
          <p:cNvPr id="3" name="Content Placeholder 2"/>
          <p:cNvSpPr>
            <a:spLocks noGrp="1"/>
          </p:cNvSpPr>
          <p:nvPr>
            <p:ph idx="1"/>
          </p:nvPr>
        </p:nvSpPr>
        <p:spPr>
          <a:xfrm>
            <a:off x="457200" y="609600"/>
            <a:ext cx="8229600" cy="4525963"/>
          </a:xfrm>
        </p:spPr>
        <p:txBody>
          <a:bodyPr>
            <a:normAutofit fontScale="85000" lnSpcReduction="20000"/>
          </a:bodyPr>
          <a:lstStyle/>
          <a:p>
            <a:r>
              <a:rPr lang="en-US" dirty="0" smtClean="0">
                <a:latin typeface="Monofonto" pitchFamily="49" charset="0"/>
              </a:rPr>
              <a:t>What is good (fun) about the game?</a:t>
            </a:r>
          </a:p>
          <a:p>
            <a:pPr lvl="1"/>
            <a:r>
              <a:rPr lang="en-US" dirty="0" smtClean="0">
                <a:latin typeface="Monofonto" pitchFamily="49" charset="0"/>
              </a:rPr>
              <a:t>The constant challenge and having to play smart.</a:t>
            </a:r>
          </a:p>
          <a:p>
            <a:pPr lvl="1"/>
            <a:r>
              <a:rPr lang="en-US" dirty="0" smtClean="0">
                <a:latin typeface="Monofonto" pitchFamily="49" charset="0"/>
              </a:rPr>
              <a:t>Each level has a certain weapon that makes it easier to beat.</a:t>
            </a:r>
          </a:p>
          <a:p>
            <a:pPr lvl="1"/>
            <a:r>
              <a:rPr lang="en-US" dirty="0" smtClean="0">
                <a:latin typeface="Monofonto" pitchFamily="49" charset="0"/>
              </a:rPr>
              <a:t>The enemies/bosses are creative and each require different tactics to kill them.</a:t>
            </a:r>
          </a:p>
          <a:p>
            <a:pPr lvl="1"/>
            <a:r>
              <a:rPr lang="en-US" dirty="0" smtClean="0">
                <a:latin typeface="Monofonto" pitchFamily="49" charset="0"/>
              </a:rPr>
              <a:t>Each level is unique and has no repetition.</a:t>
            </a:r>
          </a:p>
          <a:p>
            <a:r>
              <a:rPr lang="en-US" dirty="0" smtClean="0">
                <a:latin typeface="Monofonto" pitchFamily="49" charset="0"/>
              </a:rPr>
              <a:t>What is bad (not fun) about the game?</a:t>
            </a:r>
          </a:p>
          <a:p>
            <a:pPr lvl="1"/>
            <a:r>
              <a:rPr lang="en-US" dirty="0" smtClean="0">
                <a:latin typeface="Monofonto" pitchFamily="49" charset="0"/>
              </a:rPr>
              <a:t>The amount of times you see the words Game Over on your screen.</a:t>
            </a:r>
          </a:p>
          <a:p>
            <a:pPr lvl="1"/>
            <a:r>
              <a:rPr lang="en-US" dirty="0" smtClean="0">
                <a:latin typeface="Monofonto" pitchFamily="49" charset="0"/>
              </a:rPr>
              <a:t>The fact you have to complete the same game twice, would have preferred more levels.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en/5/50/Castlevania_nes_03.png"/>
          <p:cNvPicPr>
            <a:picLocks noChangeAspect="1" noChangeArrowheads="1"/>
          </p:cNvPicPr>
          <p:nvPr/>
        </p:nvPicPr>
        <p:blipFill>
          <a:blip r:embed="rId2" cstate="print"/>
          <a:srcRect/>
          <a:stretch>
            <a:fillRect/>
          </a:stretch>
        </p:blipFill>
        <p:spPr bwMode="auto">
          <a:xfrm>
            <a:off x="0" y="4157757"/>
            <a:ext cx="3352800" cy="2700243"/>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latin typeface="Monofonto" pitchFamily="49" charset="0"/>
              </a:rPr>
              <a:t>Game Review</a:t>
            </a:r>
            <a:endParaRPr lang="en-US" dirty="0">
              <a:latin typeface="Monofonto" pitchFamily="49" charset="0"/>
            </a:endParaRPr>
          </a:p>
        </p:txBody>
      </p:sp>
      <p:sp>
        <p:nvSpPr>
          <p:cNvPr id="3" name="Content Placeholder 2"/>
          <p:cNvSpPr>
            <a:spLocks noGrp="1"/>
          </p:cNvSpPr>
          <p:nvPr>
            <p:ph idx="1"/>
          </p:nvPr>
        </p:nvSpPr>
        <p:spPr>
          <a:xfrm>
            <a:off x="457200" y="838200"/>
            <a:ext cx="8229600" cy="4525963"/>
          </a:xfrm>
        </p:spPr>
        <p:txBody>
          <a:bodyPr/>
          <a:lstStyle/>
          <a:p>
            <a:r>
              <a:rPr lang="en-US" sz="2800" dirty="0" smtClean="0">
                <a:latin typeface="Monofonto" pitchFamily="49" charset="0"/>
              </a:rPr>
              <a:t>How does it compare to similar games in the same genre?</a:t>
            </a:r>
          </a:p>
          <a:p>
            <a:pPr lvl="1"/>
            <a:r>
              <a:rPr lang="en-US" sz="2400" dirty="0" smtClean="0">
                <a:latin typeface="Monofonto" pitchFamily="49" charset="0"/>
              </a:rPr>
              <a:t>Ghouls ‘N Ghosts is similar to games like Castlevania or Mega Man, the same concept is used in all three games and at some points they even play the same.</a:t>
            </a:r>
          </a:p>
          <a:p>
            <a:r>
              <a:rPr lang="en-US" sz="2800" dirty="0" smtClean="0">
                <a:latin typeface="Monofonto" pitchFamily="49" charset="0"/>
              </a:rPr>
              <a:t>Why is it better or worse than similar games?</a:t>
            </a:r>
          </a:p>
          <a:p>
            <a:pPr lvl="1"/>
            <a:r>
              <a:rPr lang="en-US" sz="2400" dirty="0" smtClean="0">
                <a:latin typeface="Monofonto" pitchFamily="49" charset="0"/>
              </a:rPr>
              <a:t>I would say the game is on par with the similar games, it is neither better or worse.</a:t>
            </a:r>
          </a:p>
          <a:p>
            <a:endParaRPr lang="en-US" dirty="0"/>
          </a:p>
        </p:txBody>
      </p:sp>
      <p:pic>
        <p:nvPicPr>
          <p:cNvPr id="4" name="Picture 2" descr="Image result for Mega man nes"/>
          <p:cNvPicPr>
            <a:picLocks noChangeAspect="1" noChangeArrowheads="1"/>
          </p:cNvPicPr>
          <p:nvPr/>
        </p:nvPicPr>
        <p:blipFill>
          <a:blip r:embed="rId3" cstate="print"/>
          <a:srcRect/>
          <a:stretch>
            <a:fillRect/>
          </a:stretch>
        </p:blipFill>
        <p:spPr bwMode="auto">
          <a:xfrm>
            <a:off x="3429000" y="4357687"/>
            <a:ext cx="2667000" cy="2500314"/>
          </a:xfrm>
          <a:prstGeom prst="rect">
            <a:avLst/>
          </a:prstGeom>
          <a:noFill/>
        </p:spPr>
      </p:pic>
      <p:pic>
        <p:nvPicPr>
          <p:cNvPr id="4101" name="Picture 5"/>
          <p:cNvPicPr>
            <a:picLocks noChangeAspect="1" noChangeArrowheads="1"/>
          </p:cNvPicPr>
          <p:nvPr/>
        </p:nvPicPr>
        <p:blipFill>
          <a:blip r:embed="rId4" cstate="print"/>
          <a:srcRect/>
          <a:stretch>
            <a:fillRect/>
          </a:stretch>
        </p:blipFill>
        <p:spPr bwMode="auto">
          <a:xfrm>
            <a:off x="6019800" y="4343400"/>
            <a:ext cx="3124199"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33400" y="4180521"/>
            <a:ext cx="3962400" cy="2677479"/>
          </a:xfrm>
          <a:prstGeom prst="rect">
            <a:avLst/>
          </a:prstGeom>
          <a:noFill/>
          <a:ln w="9525">
            <a:noFill/>
            <a:miter lim="800000"/>
            <a:headEnd/>
            <a:tailEnd/>
          </a:ln>
        </p:spPr>
      </p:pic>
      <p:pic>
        <p:nvPicPr>
          <p:cNvPr id="3073" name="Picture 1"/>
          <p:cNvPicPr>
            <a:picLocks noChangeAspect="1" noChangeArrowheads="1"/>
          </p:cNvPicPr>
          <p:nvPr/>
        </p:nvPicPr>
        <p:blipFill>
          <a:blip r:embed="rId3" cstate="print"/>
          <a:srcRect/>
          <a:stretch>
            <a:fillRect/>
          </a:stretch>
        </p:blipFill>
        <p:spPr bwMode="auto">
          <a:xfrm>
            <a:off x="4038600" y="4275883"/>
            <a:ext cx="5105400" cy="2582117"/>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latin typeface="Monofonto" pitchFamily="49" charset="0"/>
              </a:rPr>
              <a:t>Game Review</a:t>
            </a:r>
            <a:endParaRPr lang="en-US" dirty="0">
              <a:latin typeface="Monofonto" pitchFamily="49" charset="0"/>
            </a:endParaRPr>
          </a:p>
        </p:txBody>
      </p:sp>
      <p:sp>
        <p:nvSpPr>
          <p:cNvPr id="3" name="Content Placeholder 2"/>
          <p:cNvSpPr>
            <a:spLocks noGrp="1"/>
          </p:cNvSpPr>
          <p:nvPr>
            <p:ph idx="1"/>
          </p:nvPr>
        </p:nvSpPr>
        <p:spPr>
          <a:xfrm>
            <a:off x="457200" y="914400"/>
            <a:ext cx="8229600" cy="4525963"/>
          </a:xfrm>
        </p:spPr>
        <p:txBody>
          <a:bodyPr/>
          <a:lstStyle/>
          <a:p>
            <a:r>
              <a:rPr lang="en-US" sz="2800" dirty="0" smtClean="0">
                <a:latin typeface="Monofonto" pitchFamily="49" charset="0"/>
              </a:rPr>
              <a:t>What is the appropriate audience for this game?</a:t>
            </a:r>
          </a:p>
          <a:p>
            <a:pPr lvl="1"/>
            <a:r>
              <a:rPr lang="en-US" sz="2400" dirty="0" smtClean="0">
                <a:latin typeface="Monofonto" pitchFamily="49" charset="0"/>
              </a:rPr>
              <a:t>The game is rated E for everyone, so I would say anyone that likes </a:t>
            </a:r>
            <a:r>
              <a:rPr lang="en-US" sz="2400" dirty="0" err="1" smtClean="0">
                <a:latin typeface="Monofonto" pitchFamily="49" charset="0"/>
              </a:rPr>
              <a:t>platformers</a:t>
            </a:r>
            <a:r>
              <a:rPr lang="en-US" sz="2400" dirty="0" smtClean="0">
                <a:latin typeface="Monofonto" pitchFamily="49" charset="0"/>
              </a:rPr>
              <a:t>.</a:t>
            </a:r>
          </a:p>
          <a:p>
            <a:r>
              <a:rPr lang="en-US" sz="2800" dirty="0" smtClean="0">
                <a:latin typeface="Monofonto" pitchFamily="49" charset="0"/>
              </a:rPr>
              <a:t>Are any design mistakes present?</a:t>
            </a:r>
          </a:p>
          <a:p>
            <a:pPr lvl="1"/>
            <a:r>
              <a:rPr lang="en-US" sz="2400" dirty="0" smtClean="0">
                <a:latin typeface="Monofonto" pitchFamily="49" charset="0"/>
              </a:rPr>
              <a:t>The game was poorly translated from Japanese to English. The best example of this is the epilogue or the fact it says “Congratulation” when you save </a:t>
            </a:r>
            <a:r>
              <a:rPr lang="en-US" sz="2400" dirty="0" err="1" smtClean="0">
                <a:latin typeface="Monofonto" pitchFamily="49" charset="0"/>
              </a:rPr>
              <a:t>Prin</a:t>
            </a:r>
            <a:r>
              <a:rPr lang="en-US" sz="2400" dirty="0" smtClean="0">
                <a:latin typeface="Monofonto" pitchFamily="49" charset="0"/>
              </a:rPr>
              <a:t> Prin.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ghouls n ghosts lightning"/>
          <p:cNvPicPr>
            <a:picLocks noChangeAspect="1" noChangeArrowheads="1"/>
          </p:cNvPicPr>
          <p:nvPr/>
        </p:nvPicPr>
        <p:blipFill>
          <a:blip r:embed="rId2" cstate="print"/>
          <a:srcRect/>
          <a:stretch>
            <a:fillRect/>
          </a:stretch>
        </p:blipFill>
        <p:spPr bwMode="auto">
          <a:xfrm>
            <a:off x="2514600" y="5257800"/>
            <a:ext cx="3657600" cy="2133601"/>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latin typeface="Monofonto" pitchFamily="49" charset="0"/>
              </a:rPr>
              <a:t>Summary</a:t>
            </a:r>
            <a:endParaRPr lang="en-US" dirty="0">
              <a:latin typeface="Monofonto" pitchFamily="49" charset="0"/>
            </a:endParaRPr>
          </a:p>
        </p:txBody>
      </p:sp>
      <p:sp>
        <p:nvSpPr>
          <p:cNvPr id="3" name="Content Placeholder 2"/>
          <p:cNvSpPr>
            <a:spLocks noGrp="1"/>
          </p:cNvSpPr>
          <p:nvPr>
            <p:ph idx="1"/>
          </p:nvPr>
        </p:nvSpPr>
        <p:spPr>
          <a:xfrm>
            <a:off x="457200" y="1066800"/>
            <a:ext cx="8229600" cy="4525963"/>
          </a:xfrm>
        </p:spPr>
        <p:txBody>
          <a:bodyPr>
            <a:normAutofit fontScale="85000" lnSpcReduction="20000"/>
          </a:bodyPr>
          <a:lstStyle/>
          <a:p>
            <a:r>
              <a:rPr lang="en-US" dirty="0" smtClean="0">
                <a:latin typeface="Monofonto" pitchFamily="49" charset="0"/>
              </a:rPr>
              <a:t>Overall:</a:t>
            </a:r>
          </a:p>
          <a:p>
            <a:pPr lvl="1"/>
            <a:r>
              <a:rPr lang="en-US" dirty="0" smtClean="0">
                <a:latin typeface="Monofonto" pitchFamily="49" charset="0"/>
              </a:rPr>
              <a:t>The strengths of this game would be the unique enemies, cleverly designed levels, gameplay, and the sounds/music.</a:t>
            </a:r>
          </a:p>
          <a:p>
            <a:pPr lvl="1"/>
            <a:r>
              <a:rPr lang="en-US" dirty="0" smtClean="0">
                <a:latin typeface="Monofonto" pitchFamily="49" charset="0"/>
              </a:rPr>
              <a:t>The weaknesses of this game would be the downgraded artwork from the arcade version and lack of more levels.</a:t>
            </a:r>
          </a:p>
          <a:p>
            <a:r>
              <a:rPr lang="en-US" dirty="0" smtClean="0">
                <a:latin typeface="Monofonto" pitchFamily="49" charset="0"/>
              </a:rPr>
              <a:t>Is it Worth the Price?</a:t>
            </a:r>
          </a:p>
          <a:p>
            <a:pPr lvl="1"/>
            <a:r>
              <a:rPr lang="en-US" dirty="0" smtClean="0">
                <a:latin typeface="Monofonto" pitchFamily="49" charset="0"/>
              </a:rPr>
              <a:t>A loose copy for $20 bucks is worth it, but the 1989 price ($70) is way to much.</a:t>
            </a:r>
          </a:p>
          <a:p>
            <a:r>
              <a:rPr lang="en-US" dirty="0" smtClean="0">
                <a:latin typeface="Monofonto" pitchFamily="49" charset="0"/>
              </a:rPr>
              <a:t>How could it be improved?</a:t>
            </a:r>
          </a:p>
          <a:p>
            <a:pPr lvl="1"/>
            <a:r>
              <a:rPr lang="en-US" dirty="0" smtClean="0">
                <a:latin typeface="Monofonto" pitchFamily="49" charset="0"/>
              </a:rPr>
              <a:t>Rather than having the player beat the five levels twice just add more levels.</a:t>
            </a:r>
          </a:p>
          <a:p>
            <a:pPr lvl="1"/>
            <a:r>
              <a:rPr lang="en-US" dirty="0" smtClean="0">
                <a:latin typeface="Monofonto" pitchFamily="49" charset="0"/>
              </a:rPr>
              <a:t>Fix the broken English.</a:t>
            </a:r>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is\Desktop\Game Eval Project\ghosts-12.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8001000" y="3048000"/>
            <a:ext cx="381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905000" y="0"/>
            <a:ext cx="528974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Aris\Desktop\Game Eval Project\38389-Ghouls_'n_Ghosts_(USA,_Europe)-4.jpg"/>
          <p:cNvPicPr>
            <a:picLocks noChangeAspect="1" noChangeArrowheads="1"/>
          </p:cNvPicPr>
          <p:nvPr/>
        </p:nvPicPr>
        <p:blipFill>
          <a:blip r:embed="rId2" cstate="print"/>
          <a:srcRect/>
          <a:stretch>
            <a:fillRect/>
          </a:stretch>
        </p:blipFill>
        <p:spPr bwMode="auto">
          <a:xfrm>
            <a:off x="3352800" y="3953434"/>
            <a:ext cx="2057400" cy="2904566"/>
          </a:xfrm>
          <a:prstGeom prst="rect">
            <a:avLst/>
          </a:prstGeom>
          <a:noFill/>
        </p:spPr>
      </p:pic>
      <p:sp>
        <p:nvSpPr>
          <p:cNvPr id="2" name="Title 1"/>
          <p:cNvSpPr>
            <a:spLocks noGrp="1"/>
          </p:cNvSpPr>
          <p:nvPr>
            <p:ph type="title"/>
          </p:nvPr>
        </p:nvSpPr>
        <p:spPr>
          <a:xfrm>
            <a:off x="457200" y="-228600"/>
            <a:ext cx="8229600" cy="1143000"/>
          </a:xfrm>
        </p:spPr>
        <p:txBody>
          <a:bodyPr/>
          <a:lstStyle/>
          <a:p>
            <a:r>
              <a:rPr lang="en-US" dirty="0" smtClean="0">
                <a:latin typeface="Monofonto" pitchFamily="49" charset="0"/>
              </a:rPr>
              <a:t>Basic Information</a:t>
            </a:r>
            <a:endParaRPr lang="en-US" dirty="0">
              <a:latin typeface="Monofonto" pitchFamily="49" charset="0"/>
            </a:endParaRPr>
          </a:p>
        </p:txBody>
      </p:sp>
      <p:sp>
        <p:nvSpPr>
          <p:cNvPr id="3" name="Content Placeholder 2"/>
          <p:cNvSpPr>
            <a:spLocks noGrp="1"/>
          </p:cNvSpPr>
          <p:nvPr>
            <p:ph idx="1"/>
          </p:nvPr>
        </p:nvSpPr>
        <p:spPr>
          <a:xfrm>
            <a:off x="457200" y="609600"/>
            <a:ext cx="8229600" cy="4525963"/>
          </a:xfrm>
        </p:spPr>
        <p:txBody>
          <a:bodyPr/>
          <a:lstStyle/>
          <a:p>
            <a:r>
              <a:rPr lang="en-US" dirty="0">
                <a:latin typeface="Monofonto" pitchFamily="49" charset="0"/>
              </a:rPr>
              <a:t>Game </a:t>
            </a:r>
            <a:r>
              <a:rPr lang="en-US" dirty="0" smtClean="0">
                <a:latin typeface="Monofonto" pitchFamily="49" charset="0"/>
              </a:rPr>
              <a:t>title: Ghouls ‘N Ghosts</a:t>
            </a:r>
            <a:endParaRPr lang="en-US" dirty="0">
              <a:latin typeface="Monofonto" pitchFamily="49" charset="0"/>
            </a:endParaRPr>
          </a:p>
          <a:p>
            <a:r>
              <a:rPr lang="en-US" dirty="0" smtClean="0">
                <a:latin typeface="Monofonto" pitchFamily="49" charset="0"/>
              </a:rPr>
              <a:t>Developer/Publisher: Capcom</a:t>
            </a:r>
            <a:endParaRPr lang="en-US" dirty="0">
              <a:latin typeface="Monofonto" pitchFamily="49" charset="0"/>
            </a:endParaRPr>
          </a:p>
          <a:p>
            <a:r>
              <a:rPr lang="en-US" dirty="0" smtClean="0">
                <a:latin typeface="Monofonto" pitchFamily="49" charset="0"/>
              </a:rPr>
              <a:t>Genre(s): Run and Gun, Platformer</a:t>
            </a:r>
            <a:endParaRPr lang="en-US" dirty="0">
              <a:latin typeface="Monofonto" pitchFamily="49" charset="0"/>
            </a:endParaRPr>
          </a:p>
          <a:p>
            <a:r>
              <a:rPr lang="en-US" dirty="0" smtClean="0">
                <a:latin typeface="Monofonto" pitchFamily="49" charset="0"/>
              </a:rPr>
              <a:t>Price: $70(1989), Factory Sealed $450(2016),</a:t>
            </a:r>
          </a:p>
          <a:p>
            <a:pPr>
              <a:buNone/>
            </a:pPr>
            <a:r>
              <a:rPr lang="en-US" dirty="0" smtClean="0">
                <a:latin typeface="Monofonto" pitchFamily="49" charset="0"/>
              </a:rPr>
              <a:t>         Loose $23(2016).</a:t>
            </a:r>
            <a:endParaRPr lang="en-US" dirty="0">
              <a:latin typeface="Monofonto" pitchFamily="49" charset="0"/>
            </a:endParaRPr>
          </a:p>
          <a:p>
            <a:r>
              <a:rPr lang="en-US" dirty="0" smtClean="0">
                <a:latin typeface="Monofonto" pitchFamily="49" charset="0"/>
              </a:rPr>
              <a:t>Hardware required: Sega Master Drive/Genesis  </a:t>
            </a:r>
            <a:endParaRPr lang="en-US" dirty="0">
              <a:latin typeface="Monofonto"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Image result for ghouls n ghosts genesis menu"/>
          <p:cNvPicPr>
            <a:picLocks noChangeAspect="1" noChangeArrowheads="1"/>
          </p:cNvPicPr>
          <p:nvPr/>
        </p:nvPicPr>
        <p:blipFill>
          <a:blip r:embed="rId2" cstate="print"/>
          <a:srcRect/>
          <a:stretch>
            <a:fillRect/>
          </a:stretch>
        </p:blipFill>
        <p:spPr bwMode="auto">
          <a:xfrm>
            <a:off x="4648200" y="4443413"/>
            <a:ext cx="4292599" cy="2414588"/>
          </a:xfrm>
          <a:prstGeom prst="rect">
            <a:avLst/>
          </a:prstGeom>
          <a:noFill/>
        </p:spPr>
      </p:pic>
      <p:pic>
        <p:nvPicPr>
          <p:cNvPr id="15364" name="Picture 4" descr="Image result for ghouls n ghosts arcade menu"/>
          <p:cNvPicPr>
            <a:picLocks noChangeAspect="1" noChangeArrowheads="1"/>
          </p:cNvPicPr>
          <p:nvPr/>
        </p:nvPicPr>
        <p:blipFill>
          <a:blip r:embed="rId3" cstate="print"/>
          <a:srcRect/>
          <a:stretch>
            <a:fillRect/>
          </a:stretch>
        </p:blipFill>
        <p:spPr bwMode="auto">
          <a:xfrm>
            <a:off x="381000" y="4457699"/>
            <a:ext cx="4114800" cy="2400301"/>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smtClean="0">
                <a:latin typeface="Monofonto" pitchFamily="49" charset="0"/>
              </a:rPr>
              <a:t>Game Summary </a:t>
            </a:r>
            <a:endParaRPr lang="en-US" dirty="0">
              <a:latin typeface="Monofonto" pitchFamily="49" charset="0"/>
            </a:endParaRPr>
          </a:p>
        </p:txBody>
      </p:sp>
      <p:sp>
        <p:nvSpPr>
          <p:cNvPr id="3" name="Content Placeholder 2"/>
          <p:cNvSpPr>
            <a:spLocks noGrp="1"/>
          </p:cNvSpPr>
          <p:nvPr>
            <p:ph idx="1"/>
          </p:nvPr>
        </p:nvSpPr>
        <p:spPr>
          <a:xfrm>
            <a:off x="457200" y="685800"/>
            <a:ext cx="8229600" cy="4525963"/>
          </a:xfrm>
        </p:spPr>
        <p:txBody>
          <a:bodyPr/>
          <a:lstStyle/>
          <a:p>
            <a:r>
              <a:rPr lang="en-US" sz="2800" dirty="0" smtClean="0">
                <a:latin typeface="Monofonto" pitchFamily="49" charset="0"/>
              </a:rPr>
              <a:t>Quick Overview:</a:t>
            </a:r>
          </a:p>
          <a:p>
            <a:pPr lvl="1"/>
            <a:r>
              <a:rPr lang="en-US" sz="2400" dirty="0" smtClean="0">
                <a:latin typeface="Monofonto" pitchFamily="49" charset="0"/>
              </a:rPr>
              <a:t>Ghouls ‘N Ghosts is a side scrolling action platform game developed and published by Capcom.</a:t>
            </a:r>
          </a:p>
          <a:p>
            <a:pPr lvl="1"/>
            <a:r>
              <a:rPr lang="en-US" sz="2400" dirty="0" smtClean="0">
                <a:latin typeface="Monofonto" pitchFamily="49" charset="0"/>
              </a:rPr>
              <a:t>It was originally released as an arcade game in Dec. 1988, then in 1989(1990 in EU) it was ported to the Sega Master Drive/Genesis (and some other consoles).</a:t>
            </a:r>
          </a:p>
          <a:p>
            <a:pPr lvl="1"/>
            <a:r>
              <a:rPr lang="en-US" sz="2400" dirty="0" smtClean="0">
                <a:latin typeface="Monofonto" pitchFamily="49" charset="0"/>
              </a:rPr>
              <a:t>The Genesis version omits some color and Background details from the arcade version, it also doesn’t have the opening intro</a:t>
            </a:r>
          </a:p>
          <a:p>
            <a:pPr lvl="1"/>
            <a:r>
              <a:rPr lang="en-US" sz="2400" dirty="0" smtClean="0">
                <a:latin typeface="Monofonto" pitchFamily="49" charset="0"/>
              </a:rPr>
              <a:t>The Second game in the </a:t>
            </a:r>
            <a:r>
              <a:rPr lang="en-US" sz="2400" i="1" dirty="0" smtClean="0">
                <a:latin typeface="Monofonto" pitchFamily="49" charset="0"/>
              </a:rPr>
              <a:t>Ghosts ‘N Goblins </a:t>
            </a:r>
            <a:r>
              <a:rPr lang="en-US" sz="2400" dirty="0" smtClean="0">
                <a:latin typeface="Monofonto" pitchFamily="49" charset="0"/>
              </a:rPr>
              <a:t>Series</a:t>
            </a:r>
            <a:endParaRPr lang="en-US" sz="2400" dirty="0">
              <a:latin typeface="Monofonto" pitchFamily="49"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2" cstate="print"/>
          <a:srcRect/>
          <a:stretch>
            <a:fillRect/>
          </a:stretch>
        </p:blipFill>
        <p:spPr bwMode="auto">
          <a:xfrm flipH="1">
            <a:off x="0" y="3983909"/>
            <a:ext cx="2133600" cy="352179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Monofonto" pitchFamily="49" charset="0"/>
              </a:rPr>
              <a:t>Game Summary</a:t>
            </a:r>
            <a:endParaRPr lang="en-US" dirty="0">
              <a:latin typeface="Monofonto" pitchFamily="49" charset="0"/>
            </a:endParaRPr>
          </a:p>
        </p:txBody>
      </p:sp>
      <p:sp>
        <p:nvSpPr>
          <p:cNvPr id="3" name="Content Placeholder 2"/>
          <p:cNvSpPr>
            <a:spLocks noGrp="1"/>
          </p:cNvSpPr>
          <p:nvPr>
            <p:ph idx="1"/>
          </p:nvPr>
        </p:nvSpPr>
        <p:spPr/>
        <p:txBody>
          <a:bodyPr/>
          <a:lstStyle/>
          <a:p>
            <a:r>
              <a:rPr lang="en-US" dirty="0" smtClean="0">
                <a:latin typeface="Monofonto" pitchFamily="49" charset="0"/>
              </a:rPr>
              <a:t>Story:</a:t>
            </a:r>
          </a:p>
          <a:p>
            <a:pPr lvl="1"/>
            <a:r>
              <a:rPr lang="en-US" dirty="0" smtClean="0">
                <a:latin typeface="Monofonto" pitchFamily="49" charset="0"/>
              </a:rPr>
              <a:t>Set 3 years after Ghosts ‘N Goblins</a:t>
            </a:r>
          </a:p>
          <a:p>
            <a:pPr lvl="1"/>
            <a:r>
              <a:rPr lang="en-US" dirty="0" smtClean="0">
                <a:latin typeface="Monofonto" pitchFamily="49" charset="0"/>
              </a:rPr>
              <a:t>Loki, the ruler of the Demons, takes the souls of everyone in the kingdom including Knight Arthur’s love Princess </a:t>
            </a:r>
            <a:r>
              <a:rPr lang="en-US" dirty="0" err="1" smtClean="0">
                <a:latin typeface="Monofonto" pitchFamily="49" charset="0"/>
              </a:rPr>
              <a:t>Prin</a:t>
            </a:r>
            <a:r>
              <a:rPr lang="en-US" dirty="0" smtClean="0">
                <a:latin typeface="Monofonto" pitchFamily="49" charset="0"/>
              </a:rPr>
              <a:t> Prin. So, it is up to Knight Arthur to restore everyone’s life.</a:t>
            </a:r>
            <a:endParaRPr lang="en-US" dirty="0">
              <a:latin typeface="Monofonto" pitchFamily="49" charset="0"/>
            </a:endParaRPr>
          </a:p>
        </p:txBody>
      </p:sp>
      <p:pic>
        <p:nvPicPr>
          <p:cNvPr id="16386" name="Picture 2" descr="http://www.insertcoyne.com/ghostsngoblins/images/arthur03b.jpg"/>
          <p:cNvPicPr>
            <a:picLocks noChangeAspect="1" noChangeArrowheads="1"/>
          </p:cNvPicPr>
          <p:nvPr/>
        </p:nvPicPr>
        <p:blipFill>
          <a:blip r:embed="rId3" cstate="print"/>
          <a:srcRect/>
          <a:stretch>
            <a:fillRect/>
          </a:stretch>
        </p:blipFill>
        <p:spPr bwMode="auto">
          <a:xfrm>
            <a:off x="6705600" y="4000500"/>
            <a:ext cx="2000250" cy="2857500"/>
          </a:xfrm>
          <a:prstGeom prst="rect">
            <a:avLst/>
          </a:prstGeom>
          <a:noFill/>
        </p:spPr>
      </p:pic>
      <p:pic>
        <p:nvPicPr>
          <p:cNvPr id="16388" name="Picture 4" descr="http://www.insertcoyne.com/ghostsngoblins/images/prinprin01.jpg"/>
          <p:cNvPicPr>
            <a:picLocks noChangeAspect="1" noChangeArrowheads="1"/>
          </p:cNvPicPr>
          <p:nvPr/>
        </p:nvPicPr>
        <p:blipFill>
          <a:blip r:embed="rId4" cstate="print"/>
          <a:srcRect/>
          <a:stretch>
            <a:fillRect/>
          </a:stretch>
        </p:blipFill>
        <p:spPr bwMode="auto">
          <a:xfrm>
            <a:off x="3581400" y="4724400"/>
            <a:ext cx="1866900" cy="170291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is\Desktop\Game Eval Project\Ghouls_'N_Ghosts_Map.png"/>
          <p:cNvPicPr>
            <a:picLocks noChangeAspect="1" noChangeArrowheads="1"/>
          </p:cNvPicPr>
          <p:nvPr/>
        </p:nvPicPr>
        <p:blipFill>
          <a:blip r:embed="rId2" cstate="print"/>
          <a:srcRect/>
          <a:stretch>
            <a:fillRect/>
          </a:stretch>
        </p:blipFill>
        <p:spPr bwMode="auto">
          <a:xfrm>
            <a:off x="-228600" y="3886200"/>
            <a:ext cx="9570838" cy="3200400"/>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latin typeface="Monofonto" pitchFamily="49" charset="0"/>
              </a:rPr>
              <a:t>Game Summary</a:t>
            </a:r>
            <a:endParaRPr lang="en-US" dirty="0">
              <a:latin typeface="Monofonto" pitchFamily="49" charset="0"/>
            </a:endParaRPr>
          </a:p>
        </p:txBody>
      </p:sp>
      <p:sp>
        <p:nvSpPr>
          <p:cNvPr id="3" name="Content Placeholder 2"/>
          <p:cNvSpPr>
            <a:spLocks noGrp="1"/>
          </p:cNvSpPr>
          <p:nvPr>
            <p:ph idx="1"/>
          </p:nvPr>
        </p:nvSpPr>
        <p:spPr>
          <a:xfrm>
            <a:off x="381000" y="914400"/>
            <a:ext cx="8229600" cy="4525963"/>
          </a:xfrm>
        </p:spPr>
        <p:txBody>
          <a:bodyPr/>
          <a:lstStyle/>
          <a:p>
            <a:r>
              <a:rPr lang="en-US" sz="2800" dirty="0" smtClean="0">
                <a:latin typeface="Monofonto" pitchFamily="49" charset="0"/>
              </a:rPr>
              <a:t>Player’s Role: </a:t>
            </a:r>
          </a:p>
          <a:p>
            <a:pPr lvl="1"/>
            <a:r>
              <a:rPr lang="en-US" dirty="0" smtClean="0">
                <a:latin typeface="Monofonto" pitchFamily="49" charset="0"/>
              </a:rPr>
              <a:t>You play as Knight Arthur and need to beat the game twice(second run adds more </a:t>
            </a:r>
            <a:r>
              <a:rPr lang="en-US" dirty="0" err="1" smtClean="0">
                <a:latin typeface="Monofonto" pitchFamily="49" charset="0"/>
              </a:rPr>
              <a:t>enemeies</a:t>
            </a:r>
            <a:r>
              <a:rPr lang="en-US" dirty="0" smtClean="0">
                <a:latin typeface="Monofonto" pitchFamily="49" charset="0"/>
              </a:rPr>
              <a:t>).</a:t>
            </a:r>
          </a:p>
          <a:p>
            <a:pPr lvl="1"/>
            <a:r>
              <a:rPr lang="en-US" dirty="0" smtClean="0">
                <a:latin typeface="Monofonto" pitchFamily="49" charset="0"/>
              </a:rPr>
              <a:t>You go through the game once beating 5 levels, then are sent back to the first level because you are not “Strong enough” to face Loki. After being sent back you are now able to get a new weapon, the Psycho Cannon, which is “needed” to defeat Loki.</a:t>
            </a:r>
            <a:endParaRPr lang="en-US" dirty="0">
              <a:latin typeface="Monofonto" pitchFamily="49" charset="0"/>
            </a:endParaRPr>
          </a:p>
        </p:txBody>
      </p:sp>
      <p:sp>
        <p:nvSpPr>
          <p:cNvPr id="12" name="Right Arrow 11"/>
          <p:cNvSpPr/>
          <p:nvPr/>
        </p:nvSpPr>
        <p:spPr>
          <a:xfrm rot="16200000">
            <a:off x="7639050" y="6038850"/>
            <a:ext cx="571500" cy="3048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 y="5029200"/>
            <a:ext cx="762000" cy="369332"/>
          </a:xfrm>
          <a:prstGeom prst="rect">
            <a:avLst/>
          </a:prstGeom>
          <a:noFill/>
        </p:spPr>
        <p:txBody>
          <a:bodyPr wrap="square" rtlCol="0">
            <a:spAutoFit/>
          </a:bodyPr>
          <a:lstStyle/>
          <a:p>
            <a:r>
              <a:rPr lang="en-US" dirty="0" smtClean="0">
                <a:latin typeface="Monofonto" pitchFamily="49" charset="0"/>
              </a:rPr>
              <a:t>Lvl. 1</a:t>
            </a:r>
            <a:endParaRPr lang="en-US" dirty="0">
              <a:latin typeface="Monofonto" pitchFamily="49" charset="0"/>
            </a:endParaRPr>
          </a:p>
        </p:txBody>
      </p:sp>
      <p:sp>
        <p:nvSpPr>
          <p:cNvPr id="14" name="TextBox 13"/>
          <p:cNvSpPr txBox="1"/>
          <p:nvPr/>
        </p:nvSpPr>
        <p:spPr>
          <a:xfrm>
            <a:off x="7620000" y="6488668"/>
            <a:ext cx="1295400" cy="369332"/>
          </a:xfrm>
          <a:prstGeom prst="rect">
            <a:avLst/>
          </a:prstGeom>
          <a:noFill/>
        </p:spPr>
        <p:txBody>
          <a:bodyPr wrap="square" rtlCol="0">
            <a:spAutoFit/>
          </a:bodyPr>
          <a:lstStyle/>
          <a:p>
            <a:r>
              <a:rPr lang="en-US" dirty="0" smtClean="0"/>
              <a:t>Lvl. 5</a:t>
            </a:r>
            <a:endParaRPr lang="en-US" dirty="0"/>
          </a:p>
        </p:txBody>
      </p:sp>
      <p:sp>
        <p:nvSpPr>
          <p:cNvPr id="15" name="Right Arrow 14"/>
          <p:cNvSpPr/>
          <p:nvPr/>
        </p:nvSpPr>
        <p:spPr>
          <a:xfrm rot="5400000" flipV="1">
            <a:off x="171450" y="5543550"/>
            <a:ext cx="571500" cy="3048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flipV="1">
            <a:off x="8324850" y="4705350"/>
            <a:ext cx="571500" cy="3048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305800" y="4191000"/>
            <a:ext cx="685800" cy="646331"/>
          </a:xfrm>
          <a:prstGeom prst="rect">
            <a:avLst/>
          </a:prstGeom>
          <a:noFill/>
        </p:spPr>
        <p:txBody>
          <a:bodyPr wrap="square" rtlCol="0">
            <a:spAutoFit/>
          </a:bodyPr>
          <a:lstStyle/>
          <a:p>
            <a:r>
              <a:rPr lang="en-US" dirty="0" smtClean="0"/>
              <a:t>Loki</a:t>
            </a:r>
          </a:p>
          <a:p>
            <a:endParaRPr lang="en-US" dirty="0"/>
          </a:p>
        </p:txBody>
      </p:sp>
      <p:pic>
        <p:nvPicPr>
          <p:cNvPr id="1026" name="Picture 2" descr="http://vignette1.wikia.nocookie.net/ghostsngoblins/images/1/1e/PsychoCannon.png/revision/latest?cb=20150304182032"/>
          <p:cNvPicPr>
            <a:picLocks noChangeAspect="1" noChangeArrowheads="1"/>
          </p:cNvPicPr>
          <p:nvPr/>
        </p:nvPicPr>
        <p:blipFill>
          <a:blip r:embed="rId3" cstate="print"/>
          <a:srcRect/>
          <a:stretch>
            <a:fillRect/>
          </a:stretch>
        </p:blipFill>
        <p:spPr bwMode="auto">
          <a:xfrm>
            <a:off x="6781799" y="0"/>
            <a:ext cx="1692519" cy="14668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ris\Desktop\Game Eval Project\38389-Ghouls_'n_Ghosts_(USA,_Europe)-5.jpg"/>
          <p:cNvPicPr>
            <a:picLocks noChangeAspect="1" noChangeArrowheads="1"/>
          </p:cNvPicPr>
          <p:nvPr/>
        </p:nvPicPr>
        <p:blipFill>
          <a:blip r:embed="rId2" cstate="print"/>
          <a:srcRect/>
          <a:stretch>
            <a:fillRect/>
          </a:stretch>
        </p:blipFill>
        <p:spPr bwMode="auto">
          <a:xfrm>
            <a:off x="0" y="4038600"/>
            <a:ext cx="4140994" cy="2819400"/>
          </a:xfrm>
          <a:prstGeom prst="rect">
            <a:avLst/>
          </a:prstGeom>
          <a:noFill/>
        </p:spPr>
      </p:pic>
      <p:pic>
        <p:nvPicPr>
          <p:cNvPr id="1026" name="Picture 2" descr="http://www.findmysoft.com/img/news/Blowing-on-NES-Game-Cartridges-Why-Did-You-Do-It.jpg"/>
          <p:cNvPicPr>
            <a:picLocks noChangeAspect="1" noChangeArrowheads="1"/>
          </p:cNvPicPr>
          <p:nvPr/>
        </p:nvPicPr>
        <p:blipFill>
          <a:blip r:embed="rId3" cstate="print"/>
          <a:srcRect/>
          <a:stretch>
            <a:fillRect/>
          </a:stretch>
        </p:blipFill>
        <p:spPr bwMode="auto">
          <a:xfrm>
            <a:off x="4267200" y="4267200"/>
            <a:ext cx="4724400" cy="2338812"/>
          </a:xfrm>
          <a:prstGeom prst="rect">
            <a:avLst/>
          </a:prstGeom>
          <a:noFill/>
        </p:spPr>
      </p:pic>
      <p:sp>
        <p:nvSpPr>
          <p:cNvPr id="2" name="Title 1"/>
          <p:cNvSpPr>
            <a:spLocks noGrp="1"/>
          </p:cNvSpPr>
          <p:nvPr>
            <p:ph type="title"/>
          </p:nvPr>
        </p:nvSpPr>
        <p:spPr>
          <a:xfrm>
            <a:off x="457200" y="0"/>
            <a:ext cx="8229600" cy="1143000"/>
          </a:xfrm>
        </p:spPr>
        <p:txBody>
          <a:bodyPr>
            <a:normAutofit/>
          </a:bodyPr>
          <a:lstStyle/>
          <a:p>
            <a:r>
              <a:rPr lang="en-US" dirty="0" smtClean="0">
                <a:latin typeface="Monofonto" pitchFamily="49" charset="0"/>
              </a:rPr>
              <a:t>Game Summary</a:t>
            </a:r>
            <a:endParaRPr lang="en-US" dirty="0">
              <a:latin typeface="Monofonto" pitchFamily="49" charset="0"/>
            </a:endParaRPr>
          </a:p>
        </p:txBody>
      </p:sp>
      <p:sp>
        <p:nvSpPr>
          <p:cNvPr id="3" name="Content Placeholder 2"/>
          <p:cNvSpPr>
            <a:spLocks noGrp="1"/>
          </p:cNvSpPr>
          <p:nvPr>
            <p:ph idx="1"/>
          </p:nvPr>
        </p:nvSpPr>
        <p:spPr>
          <a:xfrm>
            <a:off x="457200" y="914400"/>
            <a:ext cx="8229600" cy="4525963"/>
          </a:xfrm>
        </p:spPr>
        <p:txBody>
          <a:bodyPr>
            <a:normAutofit/>
          </a:bodyPr>
          <a:lstStyle/>
          <a:p>
            <a:r>
              <a:rPr lang="en-US" sz="2400" dirty="0" smtClean="0">
                <a:latin typeface="Monofonto" pitchFamily="49" charset="0"/>
              </a:rPr>
              <a:t>Installation:</a:t>
            </a:r>
          </a:p>
          <a:p>
            <a:pPr lvl="1"/>
            <a:r>
              <a:rPr lang="en-US" sz="2400" dirty="0" smtClean="0">
                <a:latin typeface="Monofonto" pitchFamily="49" charset="0"/>
              </a:rPr>
              <a:t>Insert the cartridge into the Genesis, if that doesn’t work blow on the cartridge and try again.</a:t>
            </a:r>
          </a:p>
          <a:p>
            <a:r>
              <a:rPr lang="en-US" sz="2400" dirty="0" smtClean="0">
                <a:latin typeface="Monofonto" pitchFamily="49" charset="0"/>
              </a:rPr>
              <a:t>User Interface</a:t>
            </a:r>
          </a:p>
          <a:p>
            <a:pPr lvl="1"/>
            <a:r>
              <a:rPr lang="en-US" sz="2400" dirty="0" smtClean="0">
                <a:latin typeface="Monofonto" pitchFamily="49" charset="0"/>
              </a:rPr>
              <a:t>Simple Interface; Score in upper left, top score in the middle, time elapsed in the upper right, power bar bottom left(when you have gold armor), weapon in bottom middle, and finally lives in the bottom right corner.</a:t>
            </a:r>
          </a:p>
        </p:txBody>
      </p:sp>
      <p:sp>
        <p:nvSpPr>
          <p:cNvPr id="6" name="Down Arrow 5"/>
          <p:cNvSpPr/>
          <p:nvPr/>
        </p:nvSpPr>
        <p:spPr>
          <a:xfrm flipV="1">
            <a:off x="685800" y="4419600"/>
            <a:ext cx="76200"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4572000"/>
            <a:ext cx="685800" cy="307777"/>
          </a:xfrm>
          <a:prstGeom prst="rect">
            <a:avLst/>
          </a:prstGeom>
          <a:noFill/>
        </p:spPr>
        <p:txBody>
          <a:bodyPr wrap="square" rtlCol="0">
            <a:spAutoFit/>
          </a:bodyPr>
          <a:lstStyle/>
          <a:p>
            <a:r>
              <a:rPr lang="en-US" sz="1400" dirty="0" smtClean="0">
                <a:latin typeface="Monofonto" pitchFamily="49" charset="0"/>
              </a:rPr>
              <a:t>Score</a:t>
            </a:r>
            <a:endParaRPr lang="en-US" sz="1400" dirty="0">
              <a:latin typeface="Monofonto" pitchFamily="49" charset="0"/>
            </a:endParaRPr>
          </a:p>
        </p:txBody>
      </p:sp>
      <p:sp>
        <p:nvSpPr>
          <p:cNvPr id="8" name="Down Arrow 7"/>
          <p:cNvSpPr/>
          <p:nvPr/>
        </p:nvSpPr>
        <p:spPr>
          <a:xfrm flipV="1">
            <a:off x="2209800" y="4419600"/>
            <a:ext cx="76200"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V="1">
            <a:off x="3581400" y="4343400"/>
            <a:ext cx="76200"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219200" y="6172200"/>
            <a:ext cx="76200"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981200" y="6172200"/>
            <a:ext cx="76200"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3429000" y="6248400"/>
            <a:ext cx="76200"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4572000"/>
            <a:ext cx="838200" cy="307777"/>
          </a:xfrm>
          <a:prstGeom prst="rect">
            <a:avLst/>
          </a:prstGeom>
          <a:noFill/>
        </p:spPr>
        <p:txBody>
          <a:bodyPr wrap="square" rtlCol="0">
            <a:spAutoFit/>
          </a:bodyPr>
          <a:lstStyle/>
          <a:p>
            <a:r>
              <a:rPr lang="en-US" sz="1400" dirty="0" smtClean="0">
                <a:latin typeface="Monofonto" pitchFamily="49" charset="0"/>
              </a:rPr>
              <a:t>Top Score</a:t>
            </a:r>
            <a:endParaRPr lang="en-US" sz="1400" dirty="0">
              <a:latin typeface="Monofonto" pitchFamily="49" charset="0"/>
            </a:endParaRPr>
          </a:p>
        </p:txBody>
      </p:sp>
      <p:sp>
        <p:nvSpPr>
          <p:cNvPr id="14" name="TextBox 13"/>
          <p:cNvSpPr txBox="1"/>
          <p:nvPr/>
        </p:nvSpPr>
        <p:spPr>
          <a:xfrm>
            <a:off x="3352800" y="4572000"/>
            <a:ext cx="609600" cy="307777"/>
          </a:xfrm>
          <a:prstGeom prst="rect">
            <a:avLst/>
          </a:prstGeom>
          <a:noFill/>
        </p:spPr>
        <p:txBody>
          <a:bodyPr wrap="square" rtlCol="0">
            <a:spAutoFit/>
          </a:bodyPr>
          <a:lstStyle/>
          <a:p>
            <a:r>
              <a:rPr lang="en-US" sz="1400" dirty="0" smtClean="0">
                <a:latin typeface="Monofonto" pitchFamily="49" charset="0"/>
              </a:rPr>
              <a:t>Time</a:t>
            </a:r>
            <a:endParaRPr lang="en-US" sz="1400" dirty="0">
              <a:latin typeface="Monofonto" pitchFamily="49" charset="0"/>
            </a:endParaRPr>
          </a:p>
        </p:txBody>
      </p:sp>
      <p:sp>
        <p:nvSpPr>
          <p:cNvPr id="15" name="TextBox 14"/>
          <p:cNvSpPr txBox="1"/>
          <p:nvPr/>
        </p:nvSpPr>
        <p:spPr>
          <a:xfrm>
            <a:off x="914400" y="5715000"/>
            <a:ext cx="838200" cy="307777"/>
          </a:xfrm>
          <a:prstGeom prst="rect">
            <a:avLst/>
          </a:prstGeom>
          <a:noFill/>
        </p:spPr>
        <p:txBody>
          <a:bodyPr wrap="square" rtlCol="0">
            <a:spAutoFit/>
          </a:bodyPr>
          <a:lstStyle/>
          <a:p>
            <a:r>
              <a:rPr lang="en-US" sz="1400" dirty="0" smtClean="0">
                <a:latin typeface="Monofonto" pitchFamily="49" charset="0"/>
              </a:rPr>
              <a:t>Power Bar</a:t>
            </a:r>
            <a:endParaRPr lang="en-US" sz="1400" dirty="0">
              <a:latin typeface="Monofonto" pitchFamily="49" charset="0"/>
            </a:endParaRPr>
          </a:p>
        </p:txBody>
      </p:sp>
      <p:sp>
        <p:nvSpPr>
          <p:cNvPr id="16" name="TextBox 15"/>
          <p:cNvSpPr txBox="1"/>
          <p:nvPr/>
        </p:nvSpPr>
        <p:spPr>
          <a:xfrm>
            <a:off x="1752600" y="5943600"/>
            <a:ext cx="838200" cy="307777"/>
          </a:xfrm>
          <a:prstGeom prst="rect">
            <a:avLst/>
          </a:prstGeom>
          <a:noFill/>
        </p:spPr>
        <p:txBody>
          <a:bodyPr wrap="square" rtlCol="0">
            <a:spAutoFit/>
          </a:bodyPr>
          <a:lstStyle/>
          <a:p>
            <a:r>
              <a:rPr lang="en-US" sz="1400" dirty="0" smtClean="0">
                <a:latin typeface="Monofonto" pitchFamily="49" charset="0"/>
              </a:rPr>
              <a:t>Weapon</a:t>
            </a:r>
            <a:endParaRPr lang="en-US" sz="1400" dirty="0">
              <a:latin typeface="Monofonto" pitchFamily="49" charset="0"/>
            </a:endParaRPr>
          </a:p>
        </p:txBody>
      </p:sp>
      <p:sp>
        <p:nvSpPr>
          <p:cNvPr id="17" name="TextBox 16"/>
          <p:cNvSpPr txBox="1"/>
          <p:nvPr/>
        </p:nvSpPr>
        <p:spPr>
          <a:xfrm>
            <a:off x="3124200" y="5943600"/>
            <a:ext cx="685800" cy="307777"/>
          </a:xfrm>
          <a:prstGeom prst="rect">
            <a:avLst/>
          </a:prstGeom>
          <a:noFill/>
          <a:ln>
            <a:noFill/>
          </a:ln>
        </p:spPr>
        <p:txBody>
          <a:bodyPr wrap="square" rtlCol="0">
            <a:spAutoFit/>
          </a:bodyPr>
          <a:lstStyle/>
          <a:p>
            <a:r>
              <a:rPr lang="en-US" sz="1400" dirty="0" smtClean="0">
                <a:latin typeface="Monofonto" pitchFamily="49" charset="0"/>
              </a:rPr>
              <a:t>Lives</a:t>
            </a:r>
            <a:endParaRPr lang="en-US" sz="1400" dirty="0">
              <a:latin typeface="Monofonto" pitchFamily="4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3429000" y="5562600"/>
            <a:ext cx="2526030" cy="1295400"/>
          </a:xfrm>
          <a:prstGeom prst="rect">
            <a:avLst/>
          </a:prstGeom>
          <a:noFill/>
          <a:ln w="9525">
            <a:noFill/>
            <a:miter lim="800000"/>
            <a:headEnd/>
            <a:tailEnd/>
          </a:ln>
        </p:spPr>
      </p:pic>
      <p:pic>
        <p:nvPicPr>
          <p:cNvPr id="20482" name="Picture 2"/>
          <p:cNvPicPr>
            <a:picLocks noChangeAspect="1" noChangeArrowheads="1"/>
          </p:cNvPicPr>
          <p:nvPr/>
        </p:nvPicPr>
        <p:blipFill>
          <a:blip r:embed="rId3" cstate="print"/>
          <a:srcRect/>
          <a:stretch>
            <a:fillRect/>
          </a:stretch>
        </p:blipFill>
        <p:spPr bwMode="auto">
          <a:xfrm>
            <a:off x="914400" y="5600700"/>
            <a:ext cx="2095500" cy="12573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Monofonto" pitchFamily="49" charset="0"/>
              </a:rPr>
              <a:t>Game Summary</a:t>
            </a:r>
            <a:endParaRPr lang="en-US" dirty="0">
              <a:latin typeface="Monofonto" pitchFamily="49" charset="0"/>
            </a:endParaRPr>
          </a:p>
        </p:txBody>
      </p:sp>
      <p:sp>
        <p:nvSpPr>
          <p:cNvPr id="3" name="Content Placeholder 2"/>
          <p:cNvSpPr>
            <a:spLocks noGrp="1"/>
          </p:cNvSpPr>
          <p:nvPr>
            <p:ph idx="1"/>
          </p:nvPr>
        </p:nvSpPr>
        <p:spPr>
          <a:xfrm>
            <a:off x="457200" y="1143000"/>
            <a:ext cx="8229600" cy="4525963"/>
          </a:xfrm>
        </p:spPr>
        <p:txBody>
          <a:bodyPr>
            <a:normAutofit fontScale="77500" lnSpcReduction="20000"/>
          </a:bodyPr>
          <a:lstStyle/>
          <a:p>
            <a:r>
              <a:rPr lang="en-US" dirty="0" smtClean="0">
                <a:latin typeface="Monofonto" pitchFamily="49" charset="0"/>
              </a:rPr>
              <a:t>Gameplay</a:t>
            </a:r>
          </a:p>
          <a:p>
            <a:pPr lvl="1"/>
            <a:r>
              <a:rPr lang="en-US" dirty="0" smtClean="0">
                <a:latin typeface="Monofonto" pitchFamily="49" charset="0"/>
              </a:rPr>
              <a:t>The Game is very stressful for the majority of the play through. However, it still is a lot of fun to play, the enemies will constantly pop up keeping you on your toes. Also, don’t punch the ground from the frustration, the vibration rattled the genesis which caused the game to restart. Instead, punch the closest person to you.</a:t>
            </a:r>
          </a:p>
          <a:p>
            <a:pPr lvl="1"/>
            <a:r>
              <a:rPr lang="en-US" dirty="0" smtClean="0">
                <a:latin typeface="Monofonto" pitchFamily="49" charset="0"/>
              </a:rPr>
              <a:t>You start with your steel armor and can only be hit twice (even with gold armor). The Gold Armor allows players to charge up a weapon to release a powerful magical attack.</a:t>
            </a:r>
          </a:p>
          <a:p>
            <a:pPr lvl="1"/>
            <a:r>
              <a:rPr lang="en-US" dirty="0" smtClean="0">
                <a:latin typeface="Monofonto" pitchFamily="49" charset="0"/>
              </a:rPr>
              <a:t>Concentration is key, you need to watch out for enemies, projectiles, and where you're going. </a:t>
            </a:r>
          </a:p>
          <a:p>
            <a:pPr lvl="1"/>
            <a:r>
              <a:rPr lang="en-US" dirty="0" smtClean="0">
                <a:latin typeface="Monofonto" pitchFamily="49" charset="0"/>
              </a:rPr>
              <a:t>Chests are your friends (sometimes) because they can have golden armor, steel armor, weapons, or a wizard which can transform you into an old man or a duck making it even harder to survive.</a:t>
            </a:r>
          </a:p>
        </p:txBody>
      </p:sp>
      <p:pic>
        <p:nvPicPr>
          <p:cNvPr id="20486" name="Picture 6"/>
          <p:cNvPicPr>
            <a:picLocks noChangeAspect="1" noChangeArrowheads="1"/>
          </p:cNvPicPr>
          <p:nvPr/>
        </p:nvPicPr>
        <p:blipFill>
          <a:blip r:embed="rId4" cstate="print"/>
          <a:srcRect/>
          <a:stretch>
            <a:fillRect/>
          </a:stretch>
        </p:blipFill>
        <p:spPr bwMode="auto">
          <a:xfrm>
            <a:off x="1752600" y="0"/>
            <a:ext cx="838200" cy="762000"/>
          </a:xfrm>
          <a:prstGeom prst="rect">
            <a:avLst/>
          </a:prstGeom>
          <a:noFill/>
          <a:ln w="9525">
            <a:noFill/>
            <a:miter lim="800000"/>
            <a:headEnd/>
            <a:tailEnd/>
          </a:ln>
        </p:spPr>
      </p:pic>
      <p:pic>
        <p:nvPicPr>
          <p:cNvPr id="20487" name="Picture 7"/>
          <p:cNvPicPr>
            <a:picLocks noChangeAspect="1" noChangeArrowheads="1"/>
          </p:cNvPicPr>
          <p:nvPr/>
        </p:nvPicPr>
        <p:blipFill>
          <a:blip r:embed="rId5" cstate="print"/>
          <a:srcRect/>
          <a:stretch>
            <a:fillRect/>
          </a:stretch>
        </p:blipFill>
        <p:spPr bwMode="auto">
          <a:xfrm>
            <a:off x="2667000" y="0"/>
            <a:ext cx="821473" cy="660400"/>
          </a:xfrm>
          <a:prstGeom prst="rect">
            <a:avLst/>
          </a:prstGeom>
          <a:noFill/>
          <a:ln w="9525">
            <a:noFill/>
            <a:miter lim="800000"/>
            <a:headEnd/>
            <a:tailEnd/>
          </a:ln>
        </p:spPr>
      </p:pic>
      <p:pic>
        <p:nvPicPr>
          <p:cNvPr id="20489" name="Picture 9" descr="PsychoCannonIcon"/>
          <p:cNvPicPr>
            <a:picLocks noChangeAspect="1" noChangeArrowheads="1"/>
          </p:cNvPicPr>
          <p:nvPr/>
        </p:nvPicPr>
        <p:blipFill>
          <a:blip r:embed="rId6" cstate="print"/>
          <a:srcRect/>
          <a:stretch>
            <a:fillRect/>
          </a:stretch>
        </p:blipFill>
        <p:spPr bwMode="auto">
          <a:xfrm>
            <a:off x="6629400" y="76200"/>
            <a:ext cx="659541" cy="581026"/>
          </a:xfrm>
          <a:prstGeom prst="rect">
            <a:avLst/>
          </a:prstGeom>
          <a:noFill/>
        </p:spPr>
      </p:pic>
      <p:pic>
        <p:nvPicPr>
          <p:cNvPr id="20490" name="Picture 10"/>
          <p:cNvPicPr>
            <a:picLocks noChangeAspect="1" noChangeArrowheads="1"/>
          </p:cNvPicPr>
          <p:nvPr/>
        </p:nvPicPr>
        <p:blipFill>
          <a:blip r:embed="rId7" cstate="print"/>
          <a:srcRect/>
          <a:stretch>
            <a:fillRect/>
          </a:stretch>
        </p:blipFill>
        <p:spPr bwMode="auto">
          <a:xfrm>
            <a:off x="3657600" y="0"/>
            <a:ext cx="838200" cy="715963"/>
          </a:xfrm>
          <a:prstGeom prst="rect">
            <a:avLst/>
          </a:prstGeom>
          <a:noFill/>
          <a:ln w="9525">
            <a:noFill/>
            <a:miter lim="800000"/>
            <a:headEnd/>
            <a:tailEnd/>
          </a:ln>
        </p:spPr>
      </p:pic>
      <p:pic>
        <p:nvPicPr>
          <p:cNvPr id="20491" name="Picture 11"/>
          <p:cNvPicPr>
            <a:picLocks noChangeAspect="1" noChangeArrowheads="1"/>
          </p:cNvPicPr>
          <p:nvPr/>
        </p:nvPicPr>
        <p:blipFill>
          <a:blip r:embed="rId8" cstate="print"/>
          <a:srcRect/>
          <a:stretch>
            <a:fillRect/>
          </a:stretch>
        </p:blipFill>
        <p:spPr bwMode="auto">
          <a:xfrm>
            <a:off x="4495800" y="0"/>
            <a:ext cx="609600" cy="665018"/>
          </a:xfrm>
          <a:prstGeom prst="rect">
            <a:avLst/>
          </a:prstGeom>
          <a:noFill/>
          <a:ln w="9525">
            <a:noFill/>
            <a:miter lim="800000"/>
            <a:headEnd/>
            <a:tailEnd/>
          </a:ln>
        </p:spPr>
      </p:pic>
      <p:pic>
        <p:nvPicPr>
          <p:cNvPr id="20492" name="Picture 12"/>
          <p:cNvPicPr>
            <a:picLocks noChangeAspect="1" noChangeArrowheads="1"/>
          </p:cNvPicPr>
          <p:nvPr/>
        </p:nvPicPr>
        <p:blipFill>
          <a:blip r:embed="rId9" cstate="print"/>
          <a:srcRect/>
          <a:stretch>
            <a:fillRect/>
          </a:stretch>
        </p:blipFill>
        <p:spPr bwMode="auto">
          <a:xfrm>
            <a:off x="5029200" y="0"/>
            <a:ext cx="838200" cy="683315"/>
          </a:xfrm>
          <a:prstGeom prst="rect">
            <a:avLst/>
          </a:prstGeom>
          <a:noFill/>
          <a:ln w="9525">
            <a:noFill/>
            <a:miter lim="800000"/>
            <a:headEnd/>
            <a:tailEnd/>
          </a:ln>
        </p:spPr>
      </p:pic>
      <p:pic>
        <p:nvPicPr>
          <p:cNvPr id="20493" name="Picture 13"/>
          <p:cNvPicPr>
            <a:picLocks noChangeAspect="1" noChangeArrowheads="1"/>
          </p:cNvPicPr>
          <p:nvPr/>
        </p:nvPicPr>
        <p:blipFill>
          <a:blip r:embed="rId10" cstate="print"/>
          <a:srcRect/>
          <a:stretch>
            <a:fillRect/>
          </a:stretch>
        </p:blipFill>
        <p:spPr bwMode="auto">
          <a:xfrm>
            <a:off x="5943600" y="0"/>
            <a:ext cx="698500" cy="635000"/>
          </a:xfrm>
          <a:prstGeom prst="rect">
            <a:avLst/>
          </a:prstGeom>
          <a:noFill/>
          <a:ln w="9525">
            <a:noFill/>
            <a:miter lim="800000"/>
            <a:headEnd/>
            <a:tailEnd/>
          </a:ln>
        </p:spPr>
      </p:pic>
      <p:pic>
        <p:nvPicPr>
          <p:cNvPr id="20494" name="Picture 14"/>
          <p:cNvPicPr>
            <a:picLocks noChangeAspect="1" noChangeArrowheads="1"/>
          </p:cNvPicPr>
          <p:nvPr/>
        </p:nvPicPr>
        <p:blipFill>
          <a:blip r:embed="rId11" cstate="print"/>
          <a:srcRect/>
          <a:stretch>
            <a:fillRect/>
          </a:stretch>
        </p:blipFill>
        <p:spPr bwMode="auto">
          <a:xfrm>
            <a:off x="7924800" y="5410200"/>
            <a:ext cx="918148" cy="1244600"/>
          </a:xfrm>
          <a:prstGeom prst="rect">
            <a:avLst/>
          </a:prstGeom>
          <a:noFill/>
          <a:ln w="9525">
            <a:noFill/>
            <a:miter lim="800000"/>
            <a:headEnd/>
            <a:tailEnd/>
          </a:ln>
        </p:spPr>
      </p:pic>
      <p:pic>
        <p:nvPicPr>
          <p:cNvPr id="20495" name="Picture 15"/>
          <p:cNvPicPr>
            <a:picLocks noChangeAspect="1" noChangeArrowheads="1"/>
          </p:cNvPicPr>
          <p:nvPr/>
        </p:nvPicPr>
        <p:blipFill>
          <a:blip r:embed="rId12" cstate="print"/>
          <a:srcRect/>
          <a:stretch>
            <a:fillRect/>
          </a:stretch>
        </p:blipFill>
        <p:spPr bwMode="auto">
          <a:xfrm>
            <a:off x="7086600" y="5486400"/>
            <a:ext cx="762000" cy="1231390"/>
          </a:xfrm>
          <a:prstGeom prst="rect">
            <a:avLst/>
          </a:prstGeom>
          <a:noFill/>
          <a:ln w="9525">
            <a:noFill/>
            <a:miter lim="800000"/>
            <a:headEnd/>
            <a:tailEnd/>
          </a:ln>
        </p:spPr>
      </p:pic>
      <p:pic>
        <p:nvPicPr>
          <p:cNvPr id="20496" name="Picture 16"/>
          <p:cNvPicPr>
            <a:picLocks noChangeAspect="1" noChangeArrowheads="1"/>
          </p:cNvPicPr>
          <p:nvPr/>
        </p:nvPicPr>
        <p:blipFill>
          <a:blip r:embed="rId13" cstate="print"/>
          <a:srcRect/>
          <a:stretch>
            <a:fillRect/>
          </a:stretch>
        </p:blipFill>
        <p:spPr bwMode="auto">
          <a:xfrm>
            <a:off x="6324600" y="5486400"/>
            <a:ext cx="725047" cy="119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hlinkClick r:id="rId2"/>
          </p:cNvPr>
          <p:cNvPicPr>
            <a:picLocks noChangeAspect="1" noChangeArrowheads="1"/>
          </p:cNvPicPr>
          <p:nvPr/>
        </p:nvPicPr>
        <p:blipFill>
          <a:blip r:embed="rId3" cstate="print"/>
          <a:srcRect/>
          <a:stretch>
            <a:fillRect/>
          </a:stretch>
        </p:blipFill>
        <p:spPr bwMode="auto">
          <a:xfrm>
            <a:off x="4513060" y="4343400"/>
            <a:ext cx="4630940" cy="2514600"/>
          </a:xfrm>
          <a:prstGeom prst="rect">
            <a:avLst/>
          </a:prstGeom>
          <a:noFill/>
          <a:ln w="9525">
            <a:noFill/>
            <a:miter lim="800000"/>
            <a:headEnd/>
            <a:tailEnd/>
          </a:ln>
        </p:spPr>
      </p:pic>
      <p:pic>
        <p:nvPicPr>
          <p:cNvPr id="21506" name="Picture 2">
            <a:hlinkClick r:id="rId4"/>
          </p:cNvPr>
          <p:cNvPicPr>
            <a:picLocks noChangeAspect="1" noChangeArrowheads="1"/>
          </p:cNvPicPr>
          <p:nvPr/>
        </p:nvPicPr>
        <p:blipFill>
          <a:blip r:embed="rId5" cstate="print"/>
          <a:srcRect/>
          <a:stretch>
            <a:fillRect/>
          </a:stretch>
        </p:blipFill>
        <p:spPr bwMode="auto">
          <a:xfrm>
            <a:off x="0" y="4419600"/>
            <a:ext cx="4693024" cy="24384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latin typeface="Monofonto" pitchFamily="49" charset="0"/>
              </a:rPr>
              <a:t>Game Summary</a:t>
            </a:r>
            <a:endParaRPr lang="en-US" dirty="0">
              <a:latin typeface="Monofonto" pitchFamily="49" charset="0"/>
            </a:endParaRPr>
          </a:p>
        </p:txBody>
      </p:sp>
      <p:sp>
        <p:nvSpPr>
          <p:cNvPr id="3" name="Content Placeholder 2"/>
          <p:cNvSpPr>
            <a:spLocks noGrp="1"/>
          </p:cNvSpPr>
          <p:nvPr>
            <p:ph idx="1"/>
          </p:nvPr>
        </p:nvSpPr>
        <p:spPr>
          <a:xfrm>
            <a:off x="457200" y="685800"/>
            <a:ext cx="8229600" cy="4525963"/>
          </a:xfrm>
        </p:spPr>
        <p:txBody>
          <a:bodyPr>
            <a:normAutofit/>
          </a:bodyPr>
          <a:lstStyle/>
          <a:p>
            <a:r>
              <a:rPr lang="en-US" sz="2200" dirty="0" smtClean="0">
                <a:latin typeface="Monofonto" pitchFamily="49" charset="0"/>
              </a:rPr>
              <a:t>Scoring:</a:t>
            </a:r>
          </a:p>
          <a:p>
            <a:pPr lvl="1"/>
            <a:r>
              <a:rPr lang="en-US" sz="2200" dirty="0" smtClean="0">
                <a:latin typeface="Monofonto" pitchFamily="49" charset="0"/>
              </a:rPr>
              <a:t>Killing enemies and completing levels will give you points. The most points come from completing a level (level complete bonus).</a:t>
            </a:r>
          </a:p>
          <a:p>
            <a:r>
              <a:rPr lang="en-US" sz="2200" dirty="0" smtClean="0">
                <a:latin typeface="Monofonto" pitchFamily="49" charset="0"/>
              </a:rPr>
              <a:t>Artwork:</a:t>
            </a:r>
          </a:p>
          <a:p>
            <a:pPr lvl="1"/>
            <a:r>
              <a:rPr lang="en-US" sz="2200" dirty="0" smtClean="0">
                <a:latin typeface="Monofonto" pitchFamily="49" charset="0"/>
              </a:rPr>
              <a:t>It is pretty detailed 16-bit artwork, I think everything looks good, except when compared to the arcade version, and nothing seems to be out of place.</a:t>
            </a:r>
          </a:p>
          <a:p>
            <a:pPr lvl="1"/>
            <a:r>
              <a:rPr lang="en-US" sz="2200" dirty="0" smtClean="0">
                <a:latin typeface="Monofonto" pitchFamily="49" charset="0"/>
              </a:rPr>
              <a:t>Would of liked to have the more detailed art as seen in the arcade version. The arcade version also has a better/more detailed parallax scrolling.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TotalTime>
  <Words>1165</Words>
  <Application>Microsoft Office PowerPoint</Application>
  <PresentationFormat>On-screen Show (4:3)</PresentationFormat>
  <Paragraphs>96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CIS 487 Game Evaluation</vt:lpstr>
      <vt:lpstr>Slide 2</vt:lpstr>
      <vt:lpstr>Basic Information</vt:lpstr>
      <vt:lpstr>Game Summary </vt:lpstr>
      <vt:lpstr>Game Summary</vt:lpstr>
      <vt:lpstr>Game Summary</vt:lpstr>
      <vt:lpstr>Game Summary</vt:lpstr>
      <vt:lpstr>Game Summary</vt:lpstr>
      <vt:lpstr>Game Summary</vt:lpstr>
      <vt:lpstr>Game Summary</vt:lpstr>
      <vt:lpstr>Game Summary</vt:lpstr>
      <vt:lpstr>Game Review</vt:lpstr>
      <vt:lpstr>Game Review</vt:lpstr>
      <vt:lpstr>Game Review</vt:lpstr>
      <vt:lpstr>Summary</vt:lpstr>
      <vt:lpstr>Slide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Aris Papaioannou</dc:creator>
  <cp:lastModifiedBy>Aris Papaioannou</cp:lastModifiedBy>
  <cp:revision>68</cp:revision>
  <dcterms:created xsi:type="dcterms:W3CDTF">2016-09-19T03:37:53Z</dcterms:created>
  <dcterms:modified xsi:type="dcterms:W3CDTF">2016-09-21T13:55:02Z</dcterms:modified>
</cp:coreProperties>
</file>