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6" r:id="rId1"/>
  </p:sldMasterIdLst>
  <p:notesMasterIdLst>
    <p:notesMasterId r:id="rId17"/>
  </p:notesMasterIdLst>
  <p:sldIdLst>
    <p:sldId id="256" r:id="rId2"/>
    <p:sldId id="257" r:id="rId3"/>
    <p:sldId id="258" r:id="rId4"/>
    <p:sldId id="267" r:id="rId5"/>
    <p:sldId id="260" r:id="rId6"/>
    <p:sldId id="262" r:id="rId7"/>
    <p:sldId id="268" r:id="rId8"/>
    <p:sldId id="264" r:id="rId9"/>
    <p:sldId id="265" r:id="rId10"/>
    <p:sldId id="263" r:id="rId11"/>
    <p:sldId id="269" r:id="rId12"/>
    <p:sldId id="270" r:id="rId13"/>
    <p:sldId id="271"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E264C-B37A-4B11-B0BB-D32DBE94DD8D}" type="datetimeFigureOut">
              <a:rPr lang="en-US" smtClean="0"/>
              <a:t>9/24/2016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F42AD-E885-46CC-A7CF-64A78A4898ED}" type="slidenum">
              <a:rPr lang="en-US" smtClean="0"/>
              <a:t>‹#›</a:t>
            </a:fld>
            <a:endParaRPr lang="en-US"/>
          </a:p>
        </p:txBody>
      </p:sp>
    </p:spTree>
    <p:extLst>
      <p:ext uri="{BB962C8B-B14F-4D97-AF65-F5344CB8AC3E}">
        <p14:creationId xmlns:p14="http://schemas.microsoft.com/office/powerpoint/2010/main" val="124649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9F42AD-E885-46CC-A7CF-64A78A4898ED}" type="slidenum">
              <a:rPr lang="en-US" smtClean="0"/>
              <a:t>3</a:t>
            </a:fld>
            <a:endParaRPr lang="en-US"/>
          </a:p>
        </p:txBody>
      </p:sp>
    </p:spTree>
    <p:extLst>
      <p:ext uri="{BB962C8B-B14F-4D97-AF65-F5344CB8AC3E}">
        <p14:creationId xmlns:p14="http://schemas.microsoft.com/office/powerpoint/2010/main" val="64926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9F42AD-E885-46CC-A7CF-64A78A4898ED}" type="slidenum">
              <a:rPr lang="en-US" smtClean="0"/>
              <a:t>12</a:t>
            </a:fld>
            <a:endParaRPr lang="en-US"/>
          </a:p>
        </p:txBody>
      </p:sp>
    </p:spTree>
    <p:extLst>
      <p:ext uri="{BB962C8B-B14F-4D97-AF65-F5344CB8AC3E}">
        <p14:creationId xmlns:p14="http://schemas.microsoft.com/office/powerpoint/2010/main" val="241575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91461B5-758E-4574-B921-6667480536D4}" type="datetimeFigureOut">
              <a:rPr lang="en-US" smtClean="0"/>
              <a:t>9/24/2016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220865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1461B5-758E-4574-B921-6667480536D4}" type="datetimeFigureOut">
              <a:rPr lang="en-US" smtClean="0"/>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272482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1461B5-758E-4574-B921-6667480536D4}" type="datetimeFigureOut">
              <a:rPr lang="en-US" smtClean="0"/>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2519904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1461B5-758E-4574-B921-6667480536D4}" type="datetimeFigureOut">
              <a:rPr lang="en-US" smtClean="0"/>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1E25F-E847-4C10-9B96-37320CAAD353}"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68334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1461B5-758E-4574-B921-6667480536D4}" type="datetimeFigureOut">
              <a:rPr lang="en-US" smtClean="0"/>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76410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91461B5-758E-4574-B921-6667480536D4}" type="datetimeFigureOut">
              <a:rPr lang="en-US" smtClean="0"/>
              <a:t>9/24/2016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2932671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91461B5-758E-4574-B921-6667480536D4}" type="datetimeFigureOut">
              <a:rPr lang="en-US" smtClean="0"/>
              <a:t>9/24/2016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34088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61B5-758E-4574-B921-6667480536D4}" type="datetimeFigureOut">
              <a:rPr lang="en-US" smtClean="0"/>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3864653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61B5-758E-4574-B921-6667480536D4}" type="datetimeFigureOut">
              <a:rPr lang="en-US" smtClean="0"/>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300294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61B5-758E-4574-B921-6667480536D4}" type="datetimeFigureOut">
              <a:rPr lang="en-US" smtClean="0"/>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321096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1461B5-758E-4574-B921-6667480536D4}" type="datetimeFigureOut">
              <a:rPr lang="en-US" smtClean="0"/>
              <a:t>9/24/2016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225469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461B5-758E-4574-B921-6667480536D4}" type="datetimeFigureOut">
              <a:rPr lang="en-US" smtClean="0"/>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402539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461B5-758E-4574-B921-6667480536D4}" type="datetimeFigureOut">
              <a:rPr lang="en-US" smtClean="0"/>
              <a:t>9/24/2016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102931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461B5-758E-4574-B921-6667480536D4}" type="datetimeFigureOut">
              <a:rPr lang="en-US" smtClean="0"/>
              <a:t>9/24/2016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198421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61B5-758E-4574-B921-6667480536D4}" type="datetimeFigureOut">
              <a:rPr lang="en-US" smtClean="0"/>
              <a:t>9/24/2016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349051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1461B5-758E-4574-B921-6667480536D4}" type="datetimeFigureOut">
              <a:rPr lang="en-US" smtClean="0"/>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196237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1461B5-758E-4574-B921-6667480536D4}" type="datetimeFigureOut">
              <a:rPr lang="en-US" smtClean="0"/>
              <a:t>9/24/2016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1E25F-E847-4C10-9B96-37320CAAD353}" type="slidenum">
              <a:rPr lang="en-US" smtClean="0"/>
              <a:t>‹#›</a:t>
            </a:fld>
            <a:endParaRPr lang="en-US"/>
          </a:p>
        </p:txBody>
      </p:sp>
    </p:spTree>
    <p:extLst>
      <p:ext uri="{BB962C8B-B14F-4D97-AF65-F5344CB8AC3E}">
        <p14:creationId xmlns:p14="http://schemas.microsoft.com/office/powerpoint/2010/main" val="258568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91461B5-758E-4574-B921-6667480536D4}" type="datetimeFigureOut">
              <a:rPr lang="en-US" smtClean="0"/>
              <a:t>9/24/2016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7C1E25F-E847-4C10-9B96-37320CAAD353}" type="slidenum">
              <a:rPr lang="en-US" smtClean="0"/>
              <a:t>‹#›</a:t>
            </a:fld>
            <a:endParaRPr lang="en-US"/>
          </a:p>
        </p:txBody>
      </p:sp>
    </p:spTree>
    <p:extLst>
      <p:ext uri="{BB962C8B-B14F-4D97-AF65-F5344CB8AC3E}">
        <p14:creationId xmlns:p14="http://schemas.microsoft.com/office/powerpoint/2010/main" val="66530946"/>
      </p:ext>
    </p:extLst>
  </p:cSld>
  <p:clrMap bg1="dk1" tx1="lt1" bg2="dk2" tx2="lt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849383"/>
            <a:ext cx="9144000" cy="1641490"/>
          </a:xfrm>
        </p:spPr>
        <p:txBody>
          <a:bodyPr>
            <a:normAutofit/>
          </a:bodyPr>
          <a:lstStyle/>
          <a:p>
            <a:r>
              <a:rPr lang="en-US" dirty="0"/>
              <a:t>Castle Crashers</a:t>
            </a:r>
          </a:p>
        </p:txBody>
      </p:sp>
      <p:sp>
        <p:nvSpPr>
          <p:cNvPr id="3" name="Subtitle 2"/>
          <p:cNvSpPr>
            <a:spLocks noGrp="1"/>
          </p:cNvSpPr>
          <p:nvPr>
            <p:ph type="subTitle" idx="1"/>
          </p:nvPr>
        </p:nvSpPr>
        <p:spPr>
          <a:xfrm>
            <a:off x="2209799" y="3566166"/>
            <a:ext cx="9144000" cy="1189217"/>
          </a:xfrm>
        </p:spPr>
        <p:txBody>
          <a:bodyPr>
            <a:normAutofit fontScale="77500" lnSpcReduction="20000"/>
          </a:bodyPr>
          <a:lstStyle/>
          <a:p>
            <a:r>
              <a:rPr lang="en-US" dirty="0"/>
              <a:t>Alex Myers</a:t>
            </a:r>
          </a:p>
          <a:p>
            <a:r>
              <a:rPr lang="en-US" dirty="0"/>
              <a:t>CIS 587 – Fall 2016</a:t>
            </a:r>
          </a:p>
          <a:p>
            <a:r>
              <a:rPr lang="en-US" dirty="0"/>
              <a:t>Assignment 1 – Game Evaluation</a:t>
            </a:r>
          </a:p>
        </p:txBody>
      </p:sp>
      <p:pic>
        <p:nvPicPr>
          <p:cNvPr id="1026" name="Picture 2" descr="http://www.newgamernation.com/wp-content/uploads/2012/08/Castle-Crash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58" y="-1554657"/>
            <a:ext cx="9266684" cy="741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955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Review</a:t>
            </a:r>
          </a:p>
        </p:txBody>
      </p:sp>
      <p:sp>
        <p:nvSpPr>
          <p:cNvPr id="3" name="Content Placeholder 2"/>
          <p:cNvSpPr>
            <a:spLocks noGrp="1"/>
          </p:cNvSpPr>
          <p:nvPr>
            <p:ph idx="1"/>
          </p:nvPr>
        </p:nvSpPr>
        <p:spPr>
          <a:xfrm>
            <a:off x="444321" y="1825625"/>
            <a:ext cx="11294771" cy="4768358"/>
          </a:xfrm>
        </p:spPr>
        <p:txBody>
          <a:bodyPr>
            <a:normAutofit fontScale="92500" lnSpcReduction="10000"/>
          </a:bodyPr>
          <a:lstStyle/>
          <a:p>
            <a:r>
              <a:rPr lang="en-US" dirty="0"/>
              <a:t>Good:</a:t>
            </a:r>
          </a:p>
          <a:p>
            <a:pPr lvl="1"/>
            <a:r>
              <a:rPr lang="en-US" dirty="0"/>
              <a:t>The combat and level up systems are simple yet fun, allowing it to be enjoyed by players of any skill level.</a:t>
            </a:r>
          </a:p>
          <a:p>
            <a:pPr lvl="1"/>
            <a:r>
              <a:rPr lang="en-US" dirty="0"/>
              <a:t>The art style, music, and characters are unique and allow the unoriginal story to be executed in a completely original and memorable way.</a:t>
            </a:r>
          </a:p>
          <a:p>
            <a:pPr lvl="1"/>
            <a:r>
              <a:rPr lang="en-US" dirty="0"/>
              <a:t>The AI is just smart enough to provide an appropriate challenge level for the player given the style of game.</a:t>
            </a:r>
          </a:p>
          <a:p>
            <a:pPr lvl="1"/>
            <a:r>
              <a:rPr lang="en-US" dirty="0"/>
              <a:t>Strong </a:t>
            </a:r>
            <a:r>
              <a:rPr lang="en-US" dirty="0" err="1"/>
              <a:t>Replayability</a:t>
            </a:r>
            <a:endParaRPr lang="en-US" dirty="0"/>
          </a:p>
          <a:p>
            <a:pPr lvl="2"/>
            <a:r>
              <a:rPr lang="en-US" dirty="0"/>
              <a:t>The ability to find new weapons, and animal </a:t>
            </a:r>
            <a:r>
              <a:rPr lang="en-US" dirty="0" err="1"/>
              <a:t>compansions</a:t>
            </a:r>
            <a:r>
              <a:rPr lang="en-US" dirty="0"/>
              <a:t>, as well as to unlock new characters after each completed game makes it so the player will find playing through the story multiple times to be satisfying.</a:t>
            </a:r>
          </a:p>
          <a:p>
            <a:pPr lvl="2"/>
            <a:r>
              <a:rPr lang="en-US" dirty="0"/>
              <a:t>The players can play in different ways based on their stat point distribution (e.g. magic vs. melee).</a:t>
            </a:r>
          </a:p>
          <a:p>
            <a:pPr lvl="1"/>
            <a:r>
              <a:rPr lang="en-US" dirty="0"/>
              <a:t>Good co-op System</a:t>
            </a:r>
          </a:p>
          <a:p>
            <a:pPr lvl="2"/>
            <a:r>
              <a:rPr lang="en-US" dirty="0"/>
              <a:t>The co-op and level up system promotes an active style of play from each player.  They have a common goal with their teammates to beat the level and the goal of getting as much experience as possible for themselves by killing enemies.</a:t>
            </a:r>
          </a:p>
        </p:txBody>
      </p:sp>
    </p:spTree>
    <p:extLst>
      <p:ext uri="{BB962C8B-B14F-4D97-AF65-F5344CB8AC3E}">
        <p14:creationId xmlns:p14="http://schemas.microsoft.com/office/powerpoint/2010/main" val="265200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Review (Cont.)</a:t>
            </a:r>
          </a:p>
        </p:txBody>
      </p:sp>
      <p:sp>
        <p:nvSpPr>
          <p:cNvPr id="3" name="Content Placeholder 2"/>
          <p:cNvSpPr>
            <a:spLocks noGrp="1"/>
          </p:cNvSpPr>
          <p:nvPr>
            <p:ph idx="1"/>
          </p:nvPr>
        </p:nvSpPr>
        <p:spPr>
          <a:xfrm>
            <a:off x="1120000" y="1825625"/>
            <a:ext cx="10233800" cy="2582602"/>
          </a:xfrm>
        </p:spPr>
        <p:txBody>
          <a:bodyPr>
            <a:normAutofit lnSpcReduction="10000"/>
          </a:bodyPr>
          <a:lstStyle/>
          <a:p>
            <a:r>
              <a:rPr lang="en-US" dirty="0"/>
              <a:t>Bad:</a:t>
            </a:r>
          </a:p>
          <a:p>
            <a:pPr lvl="1"/>
            <a:r>
              <a:rPr lang="en-US" dirty="0"/>
              <a:t>No compelling reasons to play the game on hard mode.</a:t>
            </a:r>
          </a:p>
          <a:p>
            <a:pPr lvl="1"/>
            <a:r>
              <a:rPr lang="en-US" dirty="0"/>
              <a:t>Some achievements are not fun (e.g. winning a mini game 20 times that requires pressing 2 buttons as fast as you can for 30 seconds).</a:t>
            </a:r>
          </a:p>
          <a:p>
            <a:pPr lvl="1"/>
            <a:r>
              <a:rPr lang="en-US" dirty="0"/>
              <a:t>The character unlock system is hidden so players have to go online to figure out which characters they have to beat the game with to unlock new ones.</a:t>
            </a:r>
          </a:p>
          <a:p>
            <a:pPr lvl="1"/>
            <a:endParaRPr lang="en-US" dirty="0"/>
          </a:p>
        </p:txBody>
      </p:sp>
      <p:pic>
        <p:nvPicPr>
          <p:cNvPr id="7170" name="Picture 2" descr="Image result for castle crashers qu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237" y="4264908"/>
            <a:ext cx="4136820" cy="23269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42805" y="5065819"/>
            <a:ext cx="2907646" cy="1200329"/>
          </a:xfrm>
          <a:prstGeom prst="rect">
            <a:avLst/>
          </a:prstGeom>
          <a:noFill/>
        </p:spPr>
        <p:txBody>
          <a:bodyPr wrap="square" rtlCol="0">
            <a:spAutoFit/>
          </a:bodyPr>
          <a:lstStyle/>
          <a:p>
            <a:r>
              <a:rPr lang="en-US" dirty="0"/>
              <a:t>“All you can quaff” mini-game.  Press X &amp; Y fast repeatedly to eat as much food as possible.</a:t>
            </a:r>
          </a:p>
        </p:txBody>
      </p:sp>
    </p:spTree>
    <p:extLst>
      <p:ext uri="{BB962C8B-B14F-4D97-AF65-F5344CB8AC3E}">
        <p14:creationId xmlns:p14="http://schemas.microsoft.com/office/powerpoint/2010/main" val="11234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Review (Cont.)</a:t>
            </a:r>
          </a:p>
        </p:txBody>
      </p:sp>
      <p:sp>
        <p:nvSpPr>
          <p:cNvPr id="3" name="Content Placeholder 2"/>
          <p:cNvSpPr>
            <a:spLocks noGrp="1"/>
          </p:cNvSpPr>
          <p:nvPr>
            <p:ph idx="1"/>
          </p:nvPr>
        </p:nvSpPr>
        <p:spPr>
          <a:xfrm>
            <a:off x="1120000" y="1587366"/>
            <a:ext cx="10233800" cy="4351338"/>
          </a:xfrm>
        </p:spPr>
        <p:txBody>
          <a:bodyPr/>
          <a:lstStyle/>
          <a:p>
            <a:r>
              <a:rPr lang="en-US" dirty="0"/>
              <a:t>Comparison:</a:t>
            </a:r>
          </a:p>
          <a:p>
            <a:pPr lvl="1"/>
            <a:r>
              <a:rPr lang="en-US" dirty="0"/>
              <a:t>This game can be compared to any other 2D side scrolling RPG that requires destroying waves of enemies to progress.  This includes games such as Golden Axe, and more recently, Scott Pilgrim.</a:t>
            </a:r>
          </a:p>
          <a:p>
            <a:pPr lvl="1"/>
            <a:r>
              <a:rPr lang="en-US" dirty="0"/>
              <a:t>Art style aside, I feel Castle Crashers is better than other games in its category because simple combat and co-op systems allow for more variety in play style.  Additionally, it has more collectibles and reasons to want to replay the game.</a:t>
            </a:r>
          </a:p>
        </p:txBody>
      </p:sp>
      <p:pic>
        <p:nvPicPr>
          <p:cNvPr id="5122" name="Picture 2" descr="http://www.segabits.com/wp-content/uploads/2011/05/Segabits-Golden-Axe-Ret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061" y="4531055"/>
            <a:ext cx="3214740" cy="22503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844" y="4531055"/>
            <a:ext cx="4000563" cy="225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932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Review (Cont.)</a:t>
            </a:r>
          </a:p>
        </p:txBody>
      </p:sp>
      <p:sp>
        <p:nvSpPr>
          <p:cNvPr id="3" name="Content Placeholder 2"/>
          <p:cNvSpPr>
            <a:spLocks noGrp="1"/>
          </p:cNvSpPr>
          <p:nvPr>
            <p:ph idx="1"/>
          </p:nvPr>
        </p:nvSpPr>
        <p:spPr/>
        <p:txBody>
          <a:bodyPr>
            <a:normAutofit/>
          </a:bodyPr>
          <a:lstStyle/>
          <a:p>
            <a:r>
              <a:rPr lang="en-US" dirty="0"/>
              <a:t>Audience:</a:t>
            </a:r>
          </a:p>
          <a:p>
            <a:pPr lvl="1"/>
            <a:r>
              <a:rPr lang="en-US" dirty="0"/>
              <a:t>The game could be enjoyed by anyone who appreciates classic side scrolling adventures or RPGs.</a:t>
            </a:r>
          </a:p>
          <a:p>
            <a:pPr lvl="1"/>
            <a:r>
              <a:rPr lang="en-US" dirty="0"/>
              <a:t>Castle Crashers has an ESRB rating of “Teen.”</a:t>
            </a:r>
          </a:p>
          <a:p>
            <a:pPr lvl="2"/>
            <a:r>
              <a:rPr lang="en-US" dirty="0"/>
              <a:t>It contains blood and gore, cartoon violence, and crude humor.</a:t>
            </a:r>
          </a:p>
          <a:p>
            <a:pPr lvl="3"/>
            <a:r>
              <a:rPr lang="en-US" dirty="0"/>
              <a:t>Helps draw a younger audience</a:t>
            </a:r>
          </a:p>
          <a:p>
            <a:endParaRPr lang="en-US" dirty="0"/>
          </a:p>
          <a:p>
            <a:r>
              <a:rPr lang="en-US" dirty="0"/>
              <a:t>Design Mistakes:</a:t>
            </a:r>
          </a:p>
          <a:p>
            <a:pPr lvl="1"/>
            <a:r>
              <a:rPr lang="en-US" dirty="0"/>
              <a:t>None noticed</a:t>
            </a:r>
          </a:p>
        </p:txBody>
      </p:sp>
    </p:spTree>
    <p:extLst>
      <p:ext uri="{BB962C8B-B14F-4D97-AF65-F5344CB8AC3E}">
        <p14:creationId xmlns:p14="http://schemas.microsoft.com/office/powerpoint/2010/main" val="296921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8" name="Content Placeholder 7"/>
          <p:cNvSpPr>
            <a:spLocks noGrp="1"/>
          </p:cNvSpPr>
          <p:nvPr>
            <p:ph sz="half" idx="1"/>
          </p:nvPr>
        </p:nvSpPr>
        <p:spPr/>
        <p:txBody>
          <a:bodyPr/>
          <a:lstStyle/>
          <a:p>
            <a:r>
              <a:rPr lang="en-US" dirty="0"/>
              <a:t>Strengths:</a:t>
            </a:r>
          </a:p>
          <a:p>
            <a:pPr lvl="1"/>
            <a:r>
              <a:rPr lang="en-US" dirty="0"/>
              <a:t>Simple and effective combat/level-up/co-op systems</a:t>
            </a:r>
          </a:p>
          <a:p>
            <a:pPr lvl="1"/>
            <a:r>
              <a:rPr lang="en-US" dirty="0"/>
              <a:t>Unique art style</a:t>
            </a:r>
          </a:p>
          <a:p>
            <a:pPr lvl="1"/>
            <a:r>
              <a:rPr lang="en-US" dirty="0"/>
              <a:t>Appropriate AI</a:t>
            </a:r>
          </a:p>
          <a:p>
            <a:pPr lvl="1"/>
            <a:r>
              <a:rPr lang="en-US" dirty="0"/>
              <a:t>Plenty of collectibles and other reasons to play the game multiple times.</a:t>
            </a:r>
          </a:p>
          <a:p>
            <a:pPr lvl="1"/>
            <a:r>
              <a:rPr lang="en-US" dirty="0"/>
              <a:t>Online play</a:t>
            </a:r>
          </a:p>
          <a:p>
            <a:pPr lvl="1"/>
            <a:endParaRPr lang="en-US" dirty="0"/>
          </a:p>
        </p:txBody>
      </p:sp>
      <p:sp>
        <p:nvSpPr>
          <p:cNvPr id="9" name="Content Placeholder 8"/>
          <p:cNvSpPr>
            <a:spLocks noGrp="1"/>
          </p:cNvSpPr>
          <p:nvPr>
            <p:ph sz="half" idx="2"/>
          </p:nvPr>
        </p:nvSpPr>
        <p:spPr/>
        <p:txBody>
          <a:bodyPr/>
          <a:lstStyle/>
          <a:p>
            <a:r>
              <a:rPr lang="en-US" dirty="0"/>
              <a:t>Weaknesses:</a:t>
            </a:r>
          </a:p>
          <a:p>
            <a:pPr lvl="1"/>
            <a:r>
              <a:rPr lang="en-US" dirty="0"/>
              <a:t>Hidden character unlock system</a:t>
            </a:r>
          </a:p>
          <a:p>
            <a:pPr lvl="1"/>
            <a:r>
              <a:rPr lang="en-US" dirty="0"/>
              <a:t>Mini games are not great</a:t>
            </a:r>
          </a:p>
          <a:p>
            <a:pPr lvl="1"/>
            <a:r>
              <a:rPr lang="en-US" dirty="0"/>
              <a:t>Hard mode has few tangible rewards</a:t>
            </a:r>
          </a:p>
          <a:p>
            <a:pPr lvl="1"/>
            <a:endParaRPr lang="en-US" dirty="0"/>
          </a:p>
        </p:txBody>
      </p:sp>
    </p:spTree>
    <p:extLst>
      <p:ext uri="{BB962C8B-B14F-4D97-AF65-F5344CB8AC3E}">
        <p14:creationId xmlns:p14="http://schemas.microsoft.com/office/powerpoint/2010/main" val="180783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 (Cont.)</a:t>
            </a:r>
          </a:p>
        </p:txBody>
      </p:sp>
      <p:sp>
        <p:nvSpPr>
          <p:cNvPr id="6" name="Content Placeholder 5"/>
          <p:cNvSpPr>
            <a:spLocks noGrp="1"/>
          </p:cNvSpPr>
          <p:nvPr>
            <p:ph idx="1"/>
          </p:nvPr>
        </p:nvSpPr>
        <p:spPr/>
        <p:txBody>
          <a:bodyPr/>
          <a:lstStyle/>
          <a:p>
            <a:r>
              <a:rPr lang="en-US" dirty="0"/>
              <a:t>Is the game worth purchasing?</a:t>
            </a:r>
          </a:p>
          <a:p>
            <a:pPr lvl="1"/>
            <a:r>
              <a:rPr lang="en-US" dirty="0"/>
              <a:t>Yes. For $14.99, this game is well worth a purchase.  While the main story can be completed in around 4 hours, the </a:t>
            </a:r>
            <a:r>
              <a:rPr lang="en-US" dirty="0" err="1"/>
              <a:t>replayability</a:t>
            </a:r>
            <a:r>
              <a:rPr lang="en-US" dirty="0"/>
              <a:t> and co-op features can easily keep someone playing for 20+ hours.</a:t>
            </a:r>
          </a:p>
          <a:p>
            <a:pPr lvl="1"/>
            <a:endParaRPr lang="en-US" dirty="0"/>
          </a:p>
          <a:p>
            <a:r>
              <a:rPr lang="en-US" dirty="0"/>
              <a:t>How could the game be improved?</a:t>
            </a:r>
          </a:p>
          <a:p>
            <a:pPr lvl="1"/>
            <a:r>
              <a:rPr lang="en-US" dirty="0"/>
              <a:t>There are no changes I would make to the mechanics of this game.  However, I would add additional rewards to the hard mode of the game to encourage players to go through it at least once. Additionally, I would consider altering achievements to ignore the mini games or just remove the mini games altogether.</a:t>
            </a:r>
          </a:p>
        </p:txBody>
      </p:sp>
    </p:spTree>
    <p:extLst>
      <p:ext uri="{BB962C8B-B14F-4D97-AF65-F5344CB8AC3E}">
        <p14:creationId xmlns:p14="http://schemas.microsoft.com/office/powerpoint/2010/main" val="322695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Information</a:t>
            </a:r>
          </a:p>
        </p:txBody>
      </p:sp>
      <p:sp>
        <p:nvSpPr>
          <p:cNvPr id="3" name="Content Placeholder 2"/>
          <p:cNvSpPr>
            <a:spLocks noGrp="1"/>
          </p:cNvSpPr>
          <p:nvPr>
            <p:ph sz="half" idx="1"/>
          </p:nvPr>
        </p:nvSpPr>
        <p:spPr>
          <a:xfrm>
            <a:off x="1120000" y="1832347"/>
            <a:ext cx="5025216" cy="4458974"/>
          </a:xfrm>
        </p:spPr>
        <p:txBody>
          <a:bodyPr>
            <a:normAutofit fontScale="92500" lnSpcReduction="10000"/>
          </a:bodyPr>
          <a:lstStyle/>
          <a:p>
            <a:r>
              <a:rPr lang="en-US" dirty="0"/>
              <a:t>Title:</a:t>
            </a:r>
          </a:p>
          <a:p>
            <a:pPr lvl="1"/>
            <a:r>
              <a:rPr lang="en-US" dirty="0"/>
              <a:t> Castle Crashers</a:t>
            </a:r>
          </a:p>
          <a:p>
            <a:r>
              <a:rPr lang="en-US" dirty="0"/>
              <a:t>Developer: </a:t>
            </a:r>
          </a:p>
          <a:p>
            <a:pPr lvl="1"/>
            <a:r>
              <a:rPr lang="en-US" dirty="0"/>
              <a:t>The Behemoth</a:t>
            </a:r>
          </a:p>
          <a:p>
            <a:r>
              <a:rPr lang="en-US" dirty="0"/>
              <a:t>Publisher:</a:t>
            </a:r>
          </a:p>
          <a:p>
            <a:pPr lvl="1"/>
            <a:r>
              <a:rPr lang="en-US" dirty="0"/>
              <a:t>The Behemoth</a:t>
            </a:r>
          </a:p>
          <a:p>
            <a:pPr lvl="1"/>
            <a:r>
              <a:rPr lang="en-US" dirty="0"/>
              <a:t>Microsoft Game Studios (Xbox)</a:t>
            </a:r>
          </a:p>
          <a:p>
            <a:pPr lvl="1"/>
            <a:r>
              <a:rPr lang="en-US" dirty="0"/>
              <a:t>Sony Computer Entertainment (PlayStation)</a:t>
            </a:r>
          </a:p>
          <a:p>
            <a:r>
              <a:rPr lang="en-US" dirty="0"/>
              <a:t>Genre:</a:t>
            </a:r>
          </a:p>
          <a:p>
            <a:pPr lvl="1"/>
            <a:r>
              <a:rPr lang="en-US" dirty="0"/>
              <a:t>2D Hack and Slash</a:t>
            </a:r>
          </a:p>
          <a:p>
            <a:pPr lvl="1"/>
            <a:r>
              <a:rPr lang="en-US" dirty="0"/>
              <a:t>Action RPG</a:t>
            </a:r>
          </a:p>
        </p:txBody>
      </p:sp>
      <p:sp>
        <p:nvSpPr>
          <p:cNvPr id="4" name="Content Placeholder 3"/>
          <p:cNvSpPr>
            <a:spLocks noGrp="1"/>
          </p:cNvSpPr>
          <p:nvPr>
            <p:ph sz="half" idx="2"/>
          </p:nvPr>
        </p:nvSpPr>
        <p:spPr>
          <a:xfrm>
            <a:off x="6319839" y="2704562"/>
            <a:ext cx="5161675" cy="4018209"/>
          </a:xfrm>
        </p:spPr>
        <p:txBody>
          <a:bodyPr>
            <a:normAutofit fontScale="92500" lnSpcReduction="10000"/>
          </a:bodyPr>
          <a:lstStyle/>
          <a:p>
            <a:r>
              <a:rPr lang="en-US" dirty="0"/>
              <a:t> Release Date: </a:t>
            </a:r>
          </a:p>
          <a:p>
            <a:pPr lvl="1"/>
            <a:r>
              <a:rPr lang="en-US" dirty="0"/>
              <a:t>Original: August, 2008</a:t>
            </a:r>
          </a:p>
          <a:p>
            <a:pPr lvl="1"/>
            <a:r>
              <a:rPr lang="en-US" dirty="0"/>
              <a:t>Remastered: September, 2015</a:t>
            </a:r>
          </a:p>
          <a:p>
            <a:r>
              <a:rPr lang="en-US" dirty="0"/>
              <a:t>Platforms:</a:t>
            </a:r>
          </a:p>
          <a:p>
            <a:pPr lvl="1"/>
            <a:r>
              <a:rPr lang="en-US" dirty="0"/>
              <a:t>Original: Xbox 360 PlayStation 3 / PC</a:t>
            </a:r>
          </a:p>
          <a:p>
            <a:pPr lvl="1"/>
            <a:r>
              <a:rPr lang="en-US" dirty="0"/>
              <a:t>Remastered: Xbox One / PC.</a:t>
            </a:r>
          </a:p>
          <a:p>
            <a:r>
              <a:rPr lang="en-US" dirty="0"/>
              <a:t>Price:</a:t>
            </a:r>
          </a:p>
          <a:p>
            <a:pPr lvl="1"/>
            <a:r>
              <a:rPr lang="en-US" dirty="0"/>
              <a:t>Main game: $14.99</a:t>
            </a:r>
          </a:p>
          <a:p>
            <a:pPr lvl="1"/>
            <a:r>
              <a:rPr lang="en-US" dirty="0"/>
              <a:t>DLC packs: $1.99 each</a:t>
            </a:r>
          </a:p>
          <a:p>
            <a:pPr lvl="2"/>
            <a:r>
              <a:rPr lang="en-US" dirty="0"/>
              <a:t>There are 3 DLC packs which contain extra characters and weapons.</a:t>
            </a:r>
          </a:p>
        </p:txBody>
      </p:sp>
      <p:pic>
        <p:nvPicPr>
          <p:cNvPr id="2052" name="Picture 4" descr="http://moargeek.com/wp-content/uploads/2015/09/Castle-Crashers-Remaste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321" y="270096"/>
            <a:ext cx="3744250" cy="217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69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Information (Cont.)</a:t>
            </a:r>
          </a:p>
        </p:txBody>
      </p:sp>
      <p:sp>
        <p:nvSpPr>
          <p:cNvPr id="3" name="Content Placeholder 2"/>
          <p:cNvSpPr>
            <a:spLocks noGrp="1"/>
          </p:cNvSpPr>
          <p:nvPr>
            <p:ph sz="half" idx="1"/>
          </p:nvPr>
        </p:nvSpPr>
        <p:spPr>
          <a:xfrm>
            <a:off x="838200" y="1825624"/>
            <a:ext cx="5307016" cy="4781237"/>
          </a:xfrm>
        </p:spPr>
        <p:txBody>
          <a:bodyPr>
            <a:normAutofit fontScale="70000" lnSpcReduction="20000"/>
          </a:bodyPr>
          <a:lstStyle/>
          <a:p>
            <a:r>
              <a:rPr lang="en-US" dirty="0"/>
              <a:t>The minimum requirements for PC are as follows:</a:t>
            </a:r>
          </a:p>
          <a:p>
            <a:pPr lvl="1"/>
            <a:r>
              <a:rPr lang="en-US" dirty="0"/>
              <a:t>OS: Microsoft® Windows® XP / Vista / 7 / </a:t>
            </a:r>
          </a:p>
          <a:p>
            <a:pPr lvl="1"/>
            <a:r>
              <a:rPr lang="en-US" dirty="0"/>
              <a:t>Processor: Intel Core 2 Duo 2GHz+ or better </a:t>
            </a:r>
          </a:p>
          <a:p>
            <a:pPr lvl="1"/>
            <a:r>
              <a:rPr lang="en-US" dirty="0"/>
              <a:t>Memory: 1 GB RAM </a:t>
            </a:r>
          </a:p>
          <a:p>
            <a:pPr lvl="1"/>
            <a:r>
              <a:rPr lang="en-US" dirty="0"/>
              <a:t>Graphics: 256 MB video card </a:t>
            </a:r>
          </a:p>
          <a:p>
            <a:pPr lvl="1"/>
            <a:r>
              <a:rPr lang="en-US" dirty="0"/>
              <a:t>DirectX®: 9.0c </a:t>
            </a:r>
          </a:p>
          <a:p>
            <a:pPr lvl="1"/>
            <a:r>
              <a:rPr lang="en-US" dirty="0"/>
              <a:t>Hard Drive: 255 MB HD space </a:t>
            </a:r>
          </a:p>
          <a:p>
            <a:pPr lvl="1"/>
            <a:r>
              <a:rPr lang="en-US" dirty="0"/>
              <a:t>Sound: DirectX compatible </a:t>
            </a:r>
          </a:p>
          <a:p>
            <a:pPr lvl="1"/>
            <a:r>
              <a:rPr lang="en-US" dirty="0"/>
              <a:t>Other Requirements: Broadband Internet connection </a:t>
            </a:r>
          </a:p>
          <a:p>
            <a:pPr lvl="1"/>
            <a:r>
              <a:rPr lang="en-US" dirty="0"/>
              <a:t>Additional: Ultra Graphics Mode requires a 64-bit OS, at least 4GB of RAM, and a 2GB VRAM.</a:t>
            </a:r>
          </a:p>
          <a:p>
            <a:endParaRPr lang="en-US" dirty="0"/>
          </a:p>
          <a:p>
            <a:r>
              <a:rPr lang="en-US" dirty="0"/>
              <a:t>The minimum requirements should be close to the actual requirements. The game is not graphically intensive, especially without “Ultra Graphics Mode” which was added in 2015 when the game was remastered.</a:t>
            </a:r>
          </a:p>
        </p:txBody>
      </p:sp>
      <p:sp>
        <p:nvSpPr>
          <p:cNvPr id="4" name="Content Placeholder 3"/>
          <p:cNvSpPr>
            <a:spLocks noGrp="1"/>
          </p:cNvSpPr>
          <p:nvPr>
            <p:ph sz="half" idx="2"/>
          </p:nvPr>
        </p:nvSpPr>
        <p:spPr>
          <a:xfrm>
            <a:off x="6319840" y="1825625"/>
            <a:ext cx="5033960" cy="4781236"/>
          </a:xfrm>
        </p:spPr>
        <p:txBody>
          <a:bodyPr>
            <a:normAutofit fontScale="70000" lnSpcReduction="20000"/>
          </a:bodyPr>
          <a:lstStyle/>
          <a:p>
            <a:r>
              <a:rPr lang="en-US" dirty="0"/>
              <a:t>Installation:</a:t>
            </a:r>
          </a:p>
          <a:p>
            <a:pPr lvl="1"/>
            <a:r>
              <a:rPr lang="en-US" dirty="0"/>
              <a:t>This game is only available digitally, so installation simply requires downloading the game from the chosen platform’s respective digital store.</a:t>
            </a:r>
          </a:p>
          <a:p>
            <a:pPr lvl="1"/>
            <a:r>
              <a:rPr lang="en-US" dirty="0"/>
              <a:t>Xbox - Xbox Live Arcade</a:t>
            </a:r>
          </a:p>
          <a:p>
            <a:pPr lvl="1"/>
            <a:r>
              <a:rPr lang="en-US" dirty="0"/>
              <a:t>PS3 - PlayStation Store</a:t>
            </a:r>
          </a:p>
          <a:p>
            <a:pPr lvl="1"/>
            <a:r>
              <a:rPr lang="en-US" dirty="0"/>
              <a:t>PC - Steam</a:t>
            </a:r>
          </a:p>
          <a:p>
            <a:pPr lvl="2"/>
            <a:endParaRPr lang="en-US" dirty="0"/>
          </a:p>
        </p:txBody>
      </p:sp>
      <p:pic>
        <p:nvPicPr>
          <p:cNvPr id="3074" name="Picture 2" descr="Image result for stea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758" y="3915422"/>
            <a:ext cx="1236982" cy="12369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orig11.deviantart.net/1901/f/2012/312/7/3/microsoft___windows_8_logo_by_n_studios_2-d5keld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0831" y="3803272"/>
            <a:ext cx="1570149" cy="1570149"/>
          </a:xfrm>
          <a:prstGeom prst="rect">
            <a:avLst/>
          </a:prstGeom>
          <a:noFill/>
          <a:extLst>
            <a:ext uri="{909E8E84-426E-40DD-AFC4-6F175D3DCCD1}">
              <a14:hiddenFill xmlns:a14="http://schemas.microsoft.com/office/drawing/2010/main">
                <a:solidFill>
                  <a:srgbClr val="FFFFFF"/>
                </a:solidFill>
              </a14:hiddenFill>
            </a:ext>
          </a:extLst>
        </p:spPr>
      </p:pic>
      <p:sp>
        <p:nvSpPr>
          <p:cNvPr id="5" name="Plus Sign 4"/>
          <p:cNvSpPr/>
          <p:nvPr/>
        </p:nvSpPr>
        <p:spPr>
          <a:xfrm>
            <a:off x="8582374" y="4212972"/>
            <a:ext cx="708434" cy="75075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ew PlayStation 3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5467" y="5653171"/>
            <a:ext cx="1835513" cy="7705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8047" y="5152404"/>
            <a:ext cx="2992404" cy="1772064"/>
          </a:xfrm>
          <a:prstGeom prst="rect">
            <a:avLst/>
          </a:prstGeom>
        </p:spPr>
      </p:pic>
    </p:spTree>
    <p:extLst>
      <p:ext uri="{BB962C8B-B14F-4D97-AF65-F5344CB8AC3E}">
        <p14:creationId xmlns:p14="http://schemas.microsoft.com/office/powerpoint/2010/main" val="1560803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a:t>
            </a:r>
          </a:p>
        </p:txBody>
      </p:sp>
      <p:sp>
        <p:nvSpPr>
          <p:cNvPr id="3" name="Content Placeholder 2"/>
          <p:cNvSpPr>
            <a:spLocks noGrp="1"/>
          </p:cNvSpPr>
          <p:nvPr>
            <p:ph idx="1"/>
          </p:nvPr>
        </p:nvSpPr>
        <p:spPr>
          <a:xfrm>
            <a:off x="838200" y="1622738"/>
            <a:ext cx="10515600" cy="2666698"/>
          </a:xfrm>
        </p:spPr>
        <p:txBody>
          <a:bodyPr>
            <a:normAutofit fontScale="85000" lnSpcReduction="20000"/>
          </a:bodyPr>
          <a:lstStyle/>
          <a:p>
            <a:r>
              <a:rPr lang="en-US" dirty="0"/>
              <a:t>Overview</a:t>
            </a:r>
          </a:p>
          <a:p>
            <a:pPr lvl="1"/>
            <a:r>
              <a:rPr lang="en-US" dirty="0"/>
              <a:t>Castle Crashers is a fast-paced action RPG that is playable with 1-4 players (online or offline). It incorporates several RPG elements such as gaining experience and leveling up to increase stats.</a:t>
            </a:r>
          </a:p>
          <a:p>
            <a:r>
              <a:rPr lang="en-US" dirty="0"/>
              <a:t>Story:</a:t>
            </a:r>
          </a:p>
          <a:p>
            <a:pPr lvl="1"/>
            <a:r>
              <a:rPr lang="en-US" dirty="0"/>
              <a:t>Castle Crashers takes place in a fictional medieval setting where the main characters are four knights, each named by the color of their armor.</a:t>
            </a:r>
          </a:p>
          <a:p>
            <a:pPr lvl="1"/>
            <a:r>
              <a:rPr lang="en-US" dirty="0"/>
              <a:t>At the start of the game, four princesses are kidnapped by a dark wizard.  This prompts the king to send the four knights on a quest to rescue the princesses and destroy the wizard.</a:t>
            </a:r>
          </a:p>
          <a:p>
            <a:pPr lvl="1"/>
            <a:endParaRPr lang="en-US" dirty="0"/>
          </a:p>
          <a:p>
            <a:pPr lvl="1"/>
            <a:endParaRPr lang="en-US" dirty="0"/>
          </a:p>
        </p:txBody>
      </p:sp>
      <p:pic>
        <p:nvPicPr>
          <p:cNvPr id="4" name="Picture 6" descr="Image result for castle crashers kn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86" y="4561501"/>
            <a:ext cx="2911740" cy="1712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vignette3.wikia.nocookie.net/castlecrashers/images/2/29/Tinkle.jpg/revision/latest?cb=201505072358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001" y="4289436"/>
            <a:ext cx="4088824" cy="2311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0750" y="4708848"/>
            <a:ext cx="3182585" cy="1520252"/>
          </a:xfrm>
          <a:prstGeom prst="rect">
            <a:avLst/>
          </a:prstGeom>
        </p:spPr>
      </p:pic>
    </p:spTree>
    <p:extLst>
      <p:ext uri="{BB962C8B-B14F-4D97-AF65-F5344CB8AC3E}">
        <p14:creationId xmlns:p14="http://schemas.microsoft.com/office/powerpoint/2010/main" val="91766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 (Cont.)</a:t>
            </a:r>
          </a:p>
        </p:txBody>
      </p:sp>
      <p:sp>
        <p:nvSpPr>
          <p:cNvPr id="3" name="Content Placeholder 2"/>
          <p:cNvSpPr>
            <a:spLocks noGrp="1"/>
          </p:cNvSpPr>
          <p:nvPr>
            <p:ph idx="1"/>
          </p:nvPr>
        </p:nvSpPr>
        <p:spPr>
          <a:xfrm>
            <a:off x="838200" y="1825625"/>
            <a:ext cx="5159991" cy="4848130"/>
          </a:xfrm>
        </p:spPr>
        <p:txBody>
          <a:bodyPr>
            <a:normAutofit/>
          </a:bodyPr>
          <a:lstStyle/>
          <a:p>
            <a:r>
              <a:rPr lang="en-US" dirty="0"/>
              <a:t>Player’s role:</a:t>
            </a:r>
          </a:p>
          <a:p>
            <a:pPr lvl="1"/>
            <a:r>
              <a:rPr lang="en-US" dirty="0"/>
              <a:t>The player takes control of one of the four knights.  Their goal is to destroy all enemies/obstacles on their path to save the four princesses. </a:t>
            </a:r>
          </a:p>
          <a:p>
            <a:r>
              <a:rPr lang="en-US" dirty="0"/>
              <a:t>User Interface:</a:t>
            </a:r>
          </a:p>
          <a:p>
            <a:pPr lvl="1"/>
            <a:r>
              <a:rPr lang="en-US" dirty="0"/>
              <a:t>The UI is minimal and only displays each player’s health, magic, and experience bar, as well as their gold and currently selected item.</a:t>
            </a:r>
          </a:p>
          <a:p>
            <a:endParaRPr lang="en-US" dirty="0"/>
          </a:p>
          <a:p>
            <a:pPr marL="0" indent="0">
              <a:buNone/>
            </a:pPr>
            <a:endParaRPr lang="en-US" dirty="0"/>
          </a:p>
        </p:txBody>
      </p:sp>
      <p:pic>
        <p:nvPicPr>
          <p:cNvPr id="4" name="Picture 2" descr="Image result for castle crashers 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530" y="2256930"/>
            <a:ext cx="5342426" cy="348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2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 (Cont.)</a:t>
            </a:r>
          </a:p>
        </p:txBody>
      </p:sp>
      <p:sp>
        <p:nvSpPr>
          <p:cNvPr id="3" name="Content Placeholder 2"/>
          <p:cNvSpPr>
            <a:spLocks noGrp="1"/>
          </p:cNvSpPr>
          <p:nvPr>
            <p:ph idx="1"/>
          </p:nvPr>
        </p:nvSpPr>
        <p:spPr>
          <a:xfrm>
            <a:off x="273885" y="1690688"/>
            <a:ext cx="7082258" cy="5112721"/>
          </a:xfrm>
        </p:spPr>
        <p:txBody>
          <a:bodyPr>
            <a:normAutofit/>
          </a:bodyPr>
          <a:lstStyle/>
          <a:p>
            <a:r>
              <a:rPr lang="en-US" dirty="0"/>
              <a:t>Gameplay:</a:t>
            </a:r>
          </a:p>
          <a:p>
            <a:pPr lvl="1"/>
            <a:r>
              <a:rPr lang="en-US" dirty="0" err="1"/>
              <a:t>Sidescrolling</a:t>
            </a:r>
            <a:r>
              <a:rPr lang="en-US" dirty="0"/>
              <a:t> co-op adventure</a:t>
            </a:r>
          </a:p>
          <a:p>
            <a:pPr lvl="2"/>
            <a:r>
              <a:rPr lang="en-US" dirty="0"/>
              <a:t>The story can be played alone or with up to 4 players.</a:t>
            </a:r>
          </a:p>
          <a:p>
            <a:pPr lvl="1"/>
            <a:r>
              <a:rPr lang="en-US" dirty="0"/>
              <a:t>The players destroy enemies through various means:</a:t>
            </a:r>
          </a:p>
          <a:p>
            <a:pPr lvl="2"/>
            <a:r>
              <a:rPr lang="en-US" dirty="0"/>
              <a:t>Melee weapons (swords, axes, etc.)</a:t>
            </a:r>
          </a:p>
          <a:p>
            <a:pPr lvl="2"/>
            <a:r>
              <a:rPr lang="en-US" dirty="0"/>
              <a:t>Magic abilities</a:t>
            </a:r>
          </a:p>
          <a:p>
            <a:pPr lvl="2"/>
            <a:r>
              <a:rPr lang="en-US" dirty="0"/>
              <a:t>Bow and arrow</a:t>
            </a:r>
          </a:p>
          <a:p>
            <a:pPr lvl="1"/>
            <a:r>
              <a:rPr lang="en-US" dirty="0"/>
              <a:t>Gameplay is fast paced and the combat is very simple. </a:t>
            </a:r>
          </a:p>
          <a:p>
            <a:pPr lvl="1"/>
            <a:r>
              <a:rPr lang="en-US" dirty="0"/>
              <a:t>Progression is linear. However, the player can go back and replay previous levels at any time by selecting them on an </a:t>
            </a:r>
            <a:r>
              <a:rPr lang="en-US" dirty="0" err="1"/>
              <a:t>overworld</a:t>
            </a:r>
            <a:r>
              <a:rPr lang="en-US" dirty="0"/>
              <a:t> map.</a:t>
            </a:r>
          </a:p>
        </p:txBody>
      </p:sp>
      <p:pic>
        <p:nvPicPr>
          <p:cNvPr id="2050" name="Picture 2" descr="http://cdn.akamai.steamstatic.com/steam/apps/204360/ss_7323f147610555cef88f059576b3300a7c587ad6.1920x1080.jpg?t=13486798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297" y="1553932"/>
            <a:ext cx="4400029" cy="2475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obygames.com/images/shots/l/430551-castle-crashers-xbox-360-screenshot-select-your-next-s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297" y="4189861"/>
            <a:ext cx="4400029" cy="247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20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 (Cont.)</a:t>
            </a:r>
          </a:p>
        </p:txBody>
      </p:sp>
      <p:sp>
        <p:nvSpPr>
          <p:cNvPr id="3" name="Content Placeholder 2"/>
          <p:cNvSpPr>
            <a:spLocks noGrp="1"/>
          </p:cNvSpPr>
          <p:nvPr>
            <p:ph idx="1"/>
          </p:nvPr>
        </p:nvSpPr>
        <p:spPr>
          <a:xfrm>
            <a:off x="232894" y="1690688"/>
            <a:ext cx="5601235" cy="4858219"/>
          </a:xfrm>
        </p:spPr>
        <p:txBody>
          <a:bodyPr>
            <a:normAutofit/>
          </a:bodyPr>
          <a:lstStyle/>
          <a:p>
            <a:r>
              <a:rPr lang="en-US" dirty="0"/>
              <a:t>Gameplay (cont.):</a:t>
            </a:r>
          </a:p>
          <a:p>
            <a:pPr lvl="1"/>
            <a:r>
              <a:rPr lang="en-US" dirty="0"/>
              <a:t> RPG Elements</a:t>
            </a:r>
          </a:p>
          <a:p>
            <a:pPr lvl="2"/>
            <a:r>
              <a:rPr lang="en-US" dirty="0"/>
              <a:t>Throughout the adventure each player earns experience based on how much damage they have dealt, and they can use this experience to level up their strength, defense, magic, or agility.</a:t>
            </a:r>
          </a:p>
          <a:p>
            <a:pPr lvl="3"/>
            <a:r>
              <a:rPr lang="en-US" dirty="0"/>
              <a:t>Strength – Melee weapon damage</a:t>
            </a:r>
          </a:p>
          <a:p>
            <a:pPr lvl="3"/>
            <a:r>
              <a:rPr lang="en-US" dirty="0"/>
              <a:t>Magic – Magic damage and abilities</a:t>
            </a:r>
          </a:p>
          <a:p>
            <a:pPr lvl="3"/>
            <a:r>
              <a:rPr lang="en-US" dirty="0"/>
              <a:t>Defense – Health</a:t>
            </a:r>
          </a:p>
          <a:p>
            <a:pPr lvl="3"/>
            <a:r>
              <a:rPr lang="en-US" dirty="0"/>
              <a:t>Agility – Movement speed and bow damage</a:t>
            </a:r>
          </a:p>
          <a:p>
            <a:pPr lvl="2"/>
            <a:r>
              <a:rPr lang="en-US" dirty="0"/>
              <a:t>You can find animal companions and weapons throughout the game to further increase your stats.</a:t>
            </a:r>
          </a:p>
          <a:p>
            <a:endParaRPr lang="en-US" dirty="0"/>
          </a:p>
        </p:txBody>
      </p:sp>
      <p:pic>
        <p:nvPicPr>
          <p:cNvPr id="4" name="Picture 2" descr="Image result for castle crashers game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890" y="1938270"/>
            <a:ext cx="4261832" cy="26463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astle crashers animal or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191" y="1938270"/>
            <a:ext cx="1819492" cy="3954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598" y="4790941"/>
            <a:ext cx="3647382" cy="914668"/>
          </a:xfrm>
          <a:prstGeom prst="rect">
            <a:avLst/>
          </a:prstGeom>
        </p:spPr>
      </p:pic>
    </p:spTree>
    <p:extLst>
      <p:ext uri="{BB962C8B-B14F-4D97-AF65-F5344CB8AC3E}">
        <p14:creationId xmlns:p14="http://schemas.microsoft.com/office/powerpoint/2010/main" val="119950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 (Cont.)</a:t>
            </a:r>
          </a:p>
        </p:txBody>
      </p:sp>
      <p:sp>
        <p:nvSpPr>
          <p:cNvPr id="3" name="Content Placeholder 2"/>
          <p:cNvSpPr>
            <a:spLocks noGrp="1"/>
          </p:cNvSpPr>
          <p:nvPr>
            <p:ph idx="1"/>
          </p:nvPr>
        </p:nvSpPr>
        <p:spPr>
          <a:xfrm>
            <a:off x="838200" y="1825625"/>
            <a:ext cx="10515600" cy="4768358"/>
          </a:xfrm>
        </p:spPr>
        <p:txBody>
          <a:bodyPr>
            <a:normAutofit/>
          </a:bodyPr>
          <a:lstStyle/>
          <a:p>
            <a:r>
              <a:rPr lang="en-US" dirty="0"/>
              <a:t>Scoring:</a:t>
            </a:r>
          </a:p>
          <a:p>
            <a:pPr lvl="1"/>
            <a:r>
              <a:rPr lang="en-US" dirty="0"/>
              <a:t>There is no formal scoring system in Castle Crashers.  At the end of each level the game displays the amount of experience and gold earned by each player, but this is more of a summary than a goal.</a:t>
            </a:r>
          </a:p>
          <a:p>
            <a:r>
              <a:rPr lang="en-US" dirty="0"/>
              <a:t>Artwork:</a:t>
            </a:r>
          </a:p>
          <a:p>
            <a:pPr lvl="1"/>
            <a:r>
              <a:rPr lang="en-US" dirty="0"/>
              <a:t>The entire game consists of a polished cartoon art style.</a:t>
            </a:r>
          </a:p>
          <a:p>
            <a:r>
              <a:rPr lang="en-US" dirty="0"/>
              <a:t>Sound and Music:</a:t>
            </a:r>
          </a:p>
          <a:p>
            <a:pPr lvl="1"/>
            <a:r>
              <a:rPr lang="en-US" dirty="0"/>
              <a:t>The sound effects and music are also cartoonish in style, and go well with the art style.</a:t>
            </a:r>
          </a:p>
          <a:p>
            <a:pPr lvl="1"/>
            <a:r>
              <a:rPr lang="en-US" dirty="0"/>
              <a:t>The tracks range from serious to silly and help set the tone for each level.</a:t>
            </a:r>
          </a:p>
          <a:p>
            <a:pPr lvl="1"/>
            <a:r>
              <a:rPr lang="en-US" dirty="0"/>
              <a:t>The music was created by several members of the </a:t>
            </a:r>
            <a:r>
              <a:rPr lang="en-US" dirty="0" err="1"/>
              <a:t>Newgrounds</a:t>
            </a:r>
            <a:r>
              <a:rPr lang="en-US" dirty="0"/>
              <a:t> website.</a:t>
            </a:r>
          </a:p>
          <a:p>
            <a:endParaRPr lang="en-US" dirty="0"/>
          </a:p>
          <a:p>
            <a:pPr lvl="1"/>
            <a:endParaRPr lang="en-US" dirty="0"/>
          </a:p>
        </p:txBody>
      </p:sp>
    </p:spTree>
    <p:extLst>
      <p:ext uri="{BB962C8B-B14F-4D97-AF65-F5344CB8AC3E}">
        <p14:creationId xmlns:p14="http://schemas.microsoft.com/office/powerpoint/2010/main" val="208388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 (Cont.)</a:t>
            </a:r>
          </a:p>
        </p:txBody>
      </p:sp>
      <p:sp>
        <p:nvSpPr>
          <p:cNvPr id="3" name="Content Placeholder 2"/>
          <p:cNvSpPr>
            <a:spLocks noGrp="1"/>
          </p:cNvSpPr>
          <p:nvPr>
            <p:ph idx="1"/>
          </p:nvPr>
        </p:nvSpPr>
        <p:spPr>
          <a:xfrm>
            <a:off x="218364" y="1825625"/>
            <a:ext cx="8198537" cy="4768358"/>
          </a:xfrm>
        </p:spPr>
        <p:txBody>
          <a:bodyPr>
            <a:normAutofit fontScale="85000" lnSpcReduction="20000"/>
          </a:bodyPr>
          <a:lstStyle/>
          <a:p>
            <a:r>
              <a:rPr lang="en-US" dirty="0"/>
              <a:t>Special Features:</a:t>
            </a:r>
          </a:p>
          <a:p>
            <a:pPr lvl="1"/>
            <a:r>
              <a:rPr lang="en-US" dirty="0"/>
              <a:t>Achievements</a:t>
            </a:r>
          </a:p>
          <a:p>
            <a:pPr lvl="1"/>
            <a:r>
              <a:rPr lang="en-US" dirty="0"/>
              <a:t>Bonus characters with unique abilities</a:t>
            </a:r>
          </a:p>
          <a:p>
            <a:pPr lvl="2"/>
            <a:r>
              <a:rPr lang="en-US" dirty="0"/>
              <a:t>When the player beats the game with certain characters, a new character is unlocked. New characters typically have a unique magic ability.</a:t>
            </a:r>
          </a:p>
          <a:p>
            <a:pPr lvl="1"/>
            <a:r>
              <a:rPr lang="en-US" dirty="0"/>
              <a:t>Collectibles</a:t>
            </a:r>
          </a:p>
          <a:p>
            <a:pPr lvl="2"/>
            <a:r>
              <a:rPr lang="en-US" dirty="0"/>
              <a:t>There are many weapons and animal companions to search for.</a:t>
            </a:r>
          </a:p>
          <a:p>
            <a:pPr lvl="1"/>
            <a:r>
              <a:rPr lang="en-US" dirty="0"/>
              <a:t>Mini games</a:t>
            </a:r>
          </a:p>
          <a:p>
            <a:pPr lvl="2"/>
            <a:r>
              <a:rPr lang="en-US" dirty="0"/>
              <a:t>There are several mini games that are playable with up to 4 players offline or online.</a:t>
            </a:r>
          </a:p>
          <a:p>
            <a:pPr lvl="1"/>
            <a:r>
              <a:rPr lang="en-US" dirty="0"/>
              <a:t>New Game+</a:t>
            </a:r>
          </a:p>
          <a:p>
            <a:pPr lvl="2"/>
            <a:r>
              <a:rPr lang="en-US" dirty="0"/>
              <a:t>Once the game is completed with a character, that character has the ability to play through the game again on a harder difficulty.</a:t>
            </a:r>
          </a:p>
          <a:p>
            <a:endParaRPr lang="en-US" dirty="0"/>
          </a:p>
          <a:p>
            <a:r>
              <a:rPr lang="en-US" dirty="0"/>
              <a:t>Bugs:</a:t>
            </a:r>
          </a:p>
          <a:p>
            <a:pPr lvl="1"/>
            <a:r>
              <a:rPr lang="en-US" dirty="0"/>
              <a:t>There are no obvious bugs in this game.  However, it has been reported that some players have had issues with online matchmaking features.</a:t>
            </a:r>
          </a:p>
          <a:p>
            <a:pPr lvl="1"/>
            <a:endParaRPr lang="en-US" dirty="0"/>
          </a:p>
          <a:p>
            <a:pPr lvl="1"/>
            <a:endParaRPr lang="en-US" dirty="0"/>
          </a:p>
          <a:p>
            <a:endParaRPr lang="en-US" dirty="0"/>
          </a:p>
          <a:p>
            <a:pPr lvl="1"/>
            <a:endParaRPr lang="en-US" dirty="0"/>
          </a:p>
        </p:txBody>
      </p:sp>
      <p:pic>
        <p:nvPicPr>
          <p:cNvPr id="4" name="Picture 2" descr="http://img05.deviantart.net/d7ba/i/2013/212/2/9/castle_crashers_by_mechaglacier-d6g1xb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379" y="1608802"/>
            <a:ext cx="3361116" cy="415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62284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847</TotalTime>
  <Words>1326</Words>
  <Application>Microsoft Office PowerPoint</Application>
  <PresentationFormat>Widescreen</PresentationFormat>
  <Paragraphs>147</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Corbel</vt:lpstr>
      <vt:lpstr>Depth</vt:lpstr>
      <vt:lpstr>Castle Crashers</vt:lpstr>
      <vt:lpstr>Basic Information</vt:lpstr>
      <vt:lpstr>Basic Information (Cont.)</vt:lpstr>
      <vt:lpstr>Game Summary</vt:lpstr>
      <vt:lpstr>Game Summary (Cont.)</vt:lpstr>
      <vt:lpstr>Game Summary (Cont.)</vt:lpstr>
      <vt:lpstr>Game Summary (Cont.)</vt:lpstr>
      <vt:lpstr>Game Summary (Cont.)</vt:lpstr>
      <vt:lpstr>Game Summary (Cont.)</vt:lpstr>
      <vt:lpstr>Game Review</vt:lpstr>
      <vt:lpstr>Game Review (Cont.)</vt:lpstr>
      <vt:lpstr>Game Review (Cont.)</vt:lpstr>
      <vt:lpstr>Game Review (Cont.)</vt:lpstr>
      <vt:lpstr>Summary</vt:lpstr>
      <vt:lpstr>Summary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Castle Crashers</dc:title>
  <dc:creator>Alex Myers</dc:creator>
  <cp:lastModifiedBy>Bruce Maxim</cp:lastModifiedBy>
  <cp:revision>48</cp:revision>
  <dcterms:created xsi:type="dcterms:W3CDTF">2016-09-13T23:57:51Z</dcterms:created>
  <dcterms:modified xsi:type="dcterms:W3CDTF">2016-09-24T19:15:18Z</dcterms:modified>
</cp:coreProperties>
</file>