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5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38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D672-F0CA-43EA-B598-CBEA4E62BE58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084F5-0F6E-4C3C-B4A3-CED4205375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62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84F5-0F6E-4C3C-B4A3-CED42053757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53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84F5-0F6E-4C3C-B4A3-CED42053757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84F5-0F6E-4C3C-B4A3-CED42053757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5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84F5-0F6E-4C3C-B4A3-CED42053757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289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84F5-0F6E-4C3C-B4A3-CED42053757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084F5-0F6E-4C3C-B4A3-CED42053757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680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单击以编辑母版副标题样式</a:t>
            </a:r>
            <a:endParaRPr kumimoji="1"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44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8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7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3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47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34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42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70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34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ja-JP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编辑母版文本样式</a:t>
            </a:r>
          </a:p>
          <a:p>
            <a:pPr lvl="1"/>
            <a:r>
              <a:rPr kumimoji="1" lang="zh-CN" altLang="en-US"/>
              <a:t>第二级</a:t>
            </a:r>
          </a:p>
          <a:p>
            <a:pPr lvl="2"/>
            <a:r>
              <a:rPr kumimoji="1" lang="zh-CN" altLang="en-US"/>
              <a:t>第三级</a:t>
            </a:r>
          </a:p>
          <a:p>
            <a:pPr lvl="3"/>
            <a:r>
              <a:rPr kumimoji="1" lang="zh-CN" altLang="en-US"/>
              <a:t>第四级</a:t>
            </a:r>
          </a:p>
          <a:p>
            <a:pPr lvl="4"/>
            <a:r>
              <a:rPr kumimoji="1" lang="zh-CN" altLang="en-US"/>
              <a:t>第五级</a:t>
            </a:r>
            <a:endParaRPr kumimoji="1" lang="ja-JP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864C-B814-47AA-B86A-8985C12ADD40}" type="datetimeFigureOut">
              <a:rPr kumimoji="1" lang="ja-JP" altLang="en-US" smtClean="0"/>
              <a:t>2016/9/21</a:t>
            </a:fld>
            <a:endParaRPr kumimoji="1" lang="ja-JP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BCBC9-0B19-4AEB-A453-2D93F1FD95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4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EXC.mp4" TargetMode="External"/><Relationship Id="rId5" Type="http://schemas.openxmlformats.org/officeDocument/2006/relationships/hyperlink" Target="Full%20Combo.mp4" TargetMode="External"/><Relationship Id="rId4" Type="http://schemas.openxmlformats.org/officeDocument/2006/relationships/hyperlink" Target="Timings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0Ldda1vu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youtu.be/3PFlfzK5qy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altLang="zh-CN" sz="4800">
                <a:solidFill>
                  <a:schemeClr val="bg1"/>
                </a:solidFill>
              </a:rPr>
              <a:t>Jubeat</a:t>
            </a:r>
            <a:endParaRPr lang="ja-JP" altLang="en-US" sz="480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altLang="ja-JP" sz="2000">
                <a:solidFill>
                  <a:schemeClr val="accent1"/>
                </a:solidFill>
              </a:rPr>
              <a:t>By Ruoyu Li</a:t>
            </a:r>
          </a:p>
          <a:p>
            <a:r>
              <a:rPr lang="en-US" altLang="ja-JP" sz="2000">
                <a:solidFill>
                  <a:schemeClr val="accent1"/>
                </a:solidFill>
              </a:rPr>
              <a:t>CIS-487 Game Evaluation</a:t>
            </a:r>
          </a:p>
          <a:p>
            <a:r>
              <a:rPr lang="en-US" altLang="ja-JP" sz="2000">
                <a:solidFill>
                  <a:schemeClr val="accent1"/>
                </a:solidFill>
              </a:rPr>
              <a:t>2016 Fall</a:t>
            </a:r>
          </a:p>
        </p:txBody>
      </p:sp>
    </p:spTree>
    <p:extLst>
      <p:ext uri="{BB962C8B-B14F-4D97-AF65-F5344CB8AC3E}">
        <p14:creationId xmlns:p14="http://schemas.microsoft.com/office/powerpoint/2010/main" val="318064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 r="9091" b="5255"/>
          <a:stretch/>
        </p:blipFill>
        <p:spPr>
          <a:xfrm>
            <a:off x="7552266" y="10"/>
            <a:ext cx="4639733" cy="2609850"/>
          </a:xfrm>
          <a:prstGeom prst="rect">
            <a:avLst/>
          </a:prstGeom>
        </p:spPr>
      </p:pic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811" y="70339"/>
            <a:ext cx="6254496" cy="182880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Basic Info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813" y="1899139"/>
            <a:ext cx="7383452" cy="43187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Issuing Company: Konami Entertainment (Japan)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Pronunciation: </a:t>
            </a:r>
            <a:r>
              <a:rPr lang="en-US" altLang="ja-JP" sz="2200" dirty="0" err="1">
                <a:solidFill>
                  <a:schemeClr val="bg1"/>
                </a:solidFill>
              </a:rPr>
              <a:t>Yubeat</a:t>
            </a:r>
            <a:endParaRPr lang="en-US" altLang="ja-JP" sz="2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Game Type: Music Video Game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Two Editions: Arcade and tablet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Price: 100JPY/3Tunes for arcade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2200" dirty="0">
                <a:solidFill>
                  <a:schemeClr val="bg1"/>
                </a:solidFill>
              </a:rPr>
              <a:t>   Free download, 500JPY/Music Pack for tablet</a:t>
            </a:r>
            <a:endParaRPr lang="en-US" altLang="ja-JP" sz="2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Hardware Requirement: iOS 9.0 or higher on Apple devices, or a Sony/Amazon tablet for Android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566" y="4425990"/>
            <a:ext cx="3657600" cy="990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81487" y="3235541"/>
            <a:ext cx="2851042" cy="928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900" dirty="0" err="1">
                <a:solidFill>
                  <a:schemeClr val="bg1"/>
                </a:solidFill>
              </a:rPr>
              <a:t>Jubeat</a:t>
            </a:r>
            <a:r>
              <a:rPr lang="en-US" altLang="ja-JP" sz="1900" dirty="0">
                <a:solidFill>
                  <a:schemeClr val="bg1"/>
                </a:solidFill>
              </a:rPr>
              <a:t> Plus – JP Store</a:t>
            </a:r>
          </a:p>
          <a:p>
            <a:pPr>
              <a:lnSpc>
                <a:spcPct val="150000"/>
              </a:lnSpc>
            </a:pPr>
            <a:r>
              <a:rPr lang="en-US" altLang="ja-JP" sz="1900" dirty="0" err="1">
                <a:solidFill>
                  <a:schemeClr val="bg1"/>
                </a:solidFill>
              </a:rPr>
              <a:t>Jukebeat</a:t>
            </a:r>
            <a:r>
              <a:rPr lang="en-US" altLang="ja-JP" sz="1900" dirty="0">
                <a:solidFill>
                  <a:schemeClr val="bg1"/>
                </a:solidFill>
              </a:rPr>
              <a:t> - Other</a:t>
            </a:r>
            <a:endParaRPr kumimoji="1" lang="ja-JP" altLang="en-US" sz="1900" dirty="0">
              <a:solidFill>
                <a:schemeClr val="bg1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4712675" y="3346527"/>
            <a:ext cx="168812" cy="766386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86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811" y="70339"/>
            <a:ext cx="6254496" cy="18288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Gameplay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928" y="1621301"/>
            <a:ext cx="7383454" cy="43187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16 Keys, 4x4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Scoring: Perfect, Great, Good, Bad, Miss timings for each note, 1,000,000 Maximum for total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Ratings: </a:t>
            </a:r>
            <a:r>
              <a:rPr lang="en-US" altLang="ja-JP" sz="2200" dirty="0">
                <a:solidFill>
                  <a:srgbClr val="FFC000"/>
                </a:solidFill>
              </a:rPr>
              <a:t>EXC(1000k)</a:t>
            </a:r>
            <a:r>
              <a:rPr lang="en-US" altLang="ja-JP" sz="2200" dirty="0">
                <a:solidFill>
                  <a:schemeClr val="bg1"/>
                </a:solidFill>
              </a:rPr>
              <a:t>, SSS(980k), SS(950k), S(900k), A(850k), B(800k), C(700k), </a:t>
            </a:r>
            <a:r>
              <a:rPr lang="en-US" altLang="ja-JP" sz="2200" dirty="0">
                <a:solidFill>
                  <a:srgbClr val="FF0000"/>
                </a:solidFill>
              </a:rPr>
              <a:t>D</a:t>
            </a:r>
            <a:r>
              <a:rPr lang="en-US" altLang="ja-JP" sz="2200" dirty="0">
                <a:solidFill>
                  <a:schemeClr val="bg1"/>
                </a:solidFill>
              </a:rPr>
              <a:t>, </a:t>
            </a:r>
            <a:r>
              <a:rPr lang="en-US" altLang="ja-JP" sz="2200" dirty="0">
                <a:solidFill>
                  <a:srgbClr val="FF0000"/>
                </a:solidFill>
              </a:rPr>
              <a:t>E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Levels: 1 to 10(Highest), 3 difficulties for every tune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Markers: Customizable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Music &amp; Rhythm: Soul for this and any music games</a:t>
            </a:r>
          </a:p>
          <a:p>
            <a:pPr lvl="1">
              <a:lnSpc>
                <a:spcPct val="120000"/>
              </a:lnSpc>
            </a:pPr>
            <a:r>
              <a:rPr lang="en-US" altLang="ja-JP" sz="1800" dirty="0">
                <a:solidFill>
                  <a:schemeClr val="bg1"/>
                </a:solidFill>
              </a:rPr>
              <a:t>Original Tunes – By DJs and singers of Konami, mostly electronic in style</a:t>
            </a:r>
          </a:p>
          <a:p>
            <a:pPr lvl="1">
              <a:lnSpc>
                <a:spcPct val="120000"/>
              </a:lnSpc>
            </a:pPr>
            <a:r>
              <a:rPr lang="en-US" altLang="ja-JP" sz="1800" dirty="0">
                <a:solidFill>
                  <a:schemeClr val="bg1"/>
                </a:solidFill>
              </a:rPr>
              <a:t>License Tunes – By 3</a:t>
            </a:r>
            <a:r>
              <a:rPr lang="en-US" altLang="ja-JP" sz="1800" baseline="30000" dirty="0">
                <a:solidFill>
                  <a:schemeClr val="bg1"/>
                </a:solidFill>
              </a:rPr>
              <a:t>rd</a:t>
            </a:r>
            <a:r>
              <a:rPr lang="en-US" altLang="ja-JP" sz="1800" dirty="0">
                <a:solidFill>
                  <a:schemeClr val="bg1"/>
                </a:solidFill>
              </a:rPr>
              <a:t> party musicians</a:t>
            </a:r>
            <a:endParaRPr lang="en-US" altLang="ja-JP" sz="2200" dirty="0">
              <a:solidFill>
                <a:schemeClr val="bg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82" y="551132"/>
            <a:ext cx="2286000" cy="2286000"/>
          </a:xfrm>
          <a:prstGeom prst="rect">
            <a:avLst/>
          </a:prstGeom>
        </p:spPr>
      </p:pic>
      <p:pic>
        <p:nvPicPr>
          <p:cNvPr id="1026" name="Picture 2" descr="http://nihonshock.com/wp-content/uploads/2009/09/jubeatmachi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98" y="494861"/>
            <a:ext cx="1804670" cy="240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9253" r="25456"/>
          <a:stretch/>
        </p:blipFill>
        <p:spPr>
          <a:xfrm>
            <a:off x="7785066" y="3821807"/>
            <a:ext cx="2152357" cy="21896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192042" y="3088884"/>
            <a:ext cx="157558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Arcade</a:t>
            </a:r>
            <a:endParaRPr kumimoji="1" lang="ja-JP" altLang="en-US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8073453" y="6307553"/>
            <a:ext cx="157558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Tablet</a:t>
            </a:r>
            <a:endParaRPr kumimoji="1" lang="ja-JP" altLang="en-US" b="1" dirty="0"/>
          </a:p>
        </p:txBody>
      </p:sp>
      <p:pic>
        <p:nvPicPr>
          <p:cNvPr id="1028" name="Picture 4" descr="Image result for Jubeat plus marke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89" b="45533"/>
          <a:stretch/>
        </p:blipFill>
        <p:spPr bwMode="auto">
          <a:xfrm>
            <a:off x="10213863" y="3780692"/>
            <a:ext cx="1668305" cy="22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10192042" y="6239054"/>
            <a:ext cx="157558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Markers</a:t>
            </a:r>
            <a:endParaRPr kumimoji="1" lang="ja-JP" altLang="en-US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8027091" y="3084121"/>
            <a:ext cx="157558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Gameplay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18674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811" y="70339"/>
            <a:ext cx="6254496" cy="182880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Attractions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813" y="1322363"/>
            <a:ext cx="7383454" cy="53316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Following the rhythm of the music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Reaction training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Hit songs and tunes</a:t>
            </a:r>
            <a:r>
              <a:rPr lang="en-US" altLang="ja-JP" sz="2400" dirty="0">
                <a:solidFill>
                  <a:schemeClr val="bg1"/>
                </a:solidFill>
              </a:rPr>
              <a:t> –</a:t>
            </a:r>
            <a:r>
              <a:rPr lang="en-US" altLang="ja-JP" sz="2200" dirty="0">
                <a:solidFill>
                  <a:schemeClr val="bg1"/>
                </a:solidFill>
              </a:rPr>
              <a:t> original ones really appealing, license songs are mostly popular Japanese songs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Different types of notes: normal and hold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Short for every single gameplay</a:t>
            </a:r>
          </a:p>
          <a:p>
            <a:pPr lvl="1">
              <a:lnSpc>
                <a:spcPct val="120000"/>
              </a:lnSpc>
            </a:pPr>
            <a:r>
              <a:rPr lang="en-US" altLang="ja-JP" sz="1800" dirty="0">
                <a:solidFill>
                  <a:schemeClr val="bg1"/>
                </a:solidFill>
              </a:rPr>
              <a:t>Portable for tablets and good for short breaks during work</a:t>
            </a:r>
          </a:p>
          <a:p>
            <a:pPr lvl="1">
              <a:lnSpc>
                <a:spcPct val="120000"/>
              </a:lnSpc>
            </a:pPr>
            <a:endParaRPr lang="en-US" altLang="ja-JP" sz="18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altLang="ja-JP" sz="2200" dirty="0">
              <a:solidFill>
                <a:schemeClr val="bg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985923" y="1533379"/>
            <a:ext cx="157558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/>
              <a:t>Hold Note</a:t>
            </a:r>
            <a:endParaRPr kumimoji="1" lang="ja-JP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077" y="218764"/>
            <a:ext cx="4105275" cy="1314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21077" y="2082019"/>
            <a:ext cx="4222393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ja-JP" sz="2200" b="1" dirty="0"/>
              <a:t>Sense of Accomplishment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ja-JP" dirty="0"/>
              <a:t>Practice and progress: timing skills, ways of pressing different combinations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ja-JP" dirty="0"/>
              <a:t>Better visual effects for better timings: </a:t>
            </a:r>
            <a:r>
              <a:rPr lang="en-US" altLang="ja-JP" dirty="0">
                <a:hlinkClick r:id="rId4" action="ppaction://hlinkfile"/>
              </a:rPr>
              <a:t>Timings.mp4</a:t>
            </a:r>
            <a:endParaRPr lang="en-US" altLang="ja-JP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ja-JP" dirty="0"/>
              <a:t>Combos: Combo counts Special effect for ‘Full Combo’:</a:t>
            </a:r>
          </a:p>
          <a:p>
            <a:pPr lvl="1">
              <a:lnSpc>
                <a:spcPct val="120000"/>
              </a:lnSpc>
            </a:pPr>
            <a:r>
              <a:rPr lang="en-US" altLang="ja-JP" dirty="0"/>
              <a:t>	</a:t>
            </a:r>
            <a:r>
              <a:rPr lang="en-US" altLang="ja-JP" dirty="0">
                <a:hlinkClick r:id="rId5" action="ppaction://hlinkfile"/>
              </a:rPr>
              <a:t>Full Combo.mp4</a:t>
            </a:r>
            <a:endParaRPr lang="en-US" altLang="ja-JP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ja-JP" dirty="0"/>
              <a:t>Excellent Special Effect: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ja-JP" dirty="0">
                <a:hlinkClick r:id="rId6" action="ppaction://hlinkfile"/>
              </a:rPr>
              <a:t>EXC.mp4</a:t>
            </a:r>
            <a:endParaRPr lang="en-US" altLang="ja-JP" dirty="0"/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en-US" altLang="ja-JP" dirty="0"/>
              <a:t>Work hard for higher ratings in hard games</a:t>
            </a:r>
          </a:p>
          <a:p>
            <a:pPr lvl="1">
              <a:lnSpc>
                <a:spcPct val="120000"/>
              </a:lnSpc>
            </a:pP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629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811" y="70339"/>
            <a:ext cx="6254496" cy="182880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Unique of its kind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811" y="1582452"/>
            <a:ext cx="7383454" cy="15333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Other music games have totally different gameplays (Excluding copycats)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Issued by the inventor of music games (Konami)</a:t>
            </a:r>
          </a:p>
          <a:p>
            <a:pPr>
              <a:lnSpc>
                <a:spcPct val="120000"/>
              </a:lnSpc>
            </a:pPr>
            <a:endParaRPr lang="en-US" altLang="ja-JP" sz="2200" dirty="0">
              <a:solidFill>
                <a:schemeClr val="bg1"/>
              </a:solidFill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68811" y="3316458"/>
            <a:ext cx="6254496" cy="121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chemeClr val="bg1"/>
                </a:solidFill>
              </a:rPr>
              <a:t>Videos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68811" y="4220226"/>
            <a:ext cx="7383454" cy="153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altLang="ja-JP" sz="2200" dirty="0">
              <a:solidFill>
                <a:schemeClr val="bg1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68811" y="4375012"/>
            <a:ext cx="7383454" cy="1533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200" dirty="0">
                <a:solidFill>
                  <a:schemeClr val="bg1"/>
                </a:solidFill>
              </a:rPr>
              <a:t>Some</a:t>
            </a:r>
            <a:r>
              <a:rPr lang="en-US" altLang="ja-JP" sz="2200" dirty="0">
                <a:solidFill>
                  <a:schemeClr val="bg1"/>
                </a:solidFill>
              </a:rPr>
              <a:t> of the hardest songs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Arcade (Hold): </a:t>
            </a:r>
            <a:r>
              <a:rPr lang="en-US" altLang="ja-JP" sz="2200" dirty="0">
                <a:solidFill>
                  <a:schemeClr val="bg1"/>
                </a:solidFill>
                <a:hlinkClick r:id="rId3"/>
              </a:rPr>
              <a:t>https://youtu.be/lT0Ldda1vu0</a:t>
            </a:r>
            <a:endParaRPr lang="en-US" altLang="ja-JP" sz="2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Tablet: </a:t>
            </a:r>
            <a:r>
              <a:rPr lang="en-US" altLang="ja-JP" sz="2200" dirty="0">
                <a:solidFill>
                  <a:schemeClr val="bg1"/>
                </a:solidFill>
                <a:hlinkClick r:id="rId4"/>
              </a:rPr>
              <a:t>https://youtu.be/3PFlfzK5qyo</a:t>
            </a:r>
            <a:endParaRPr lang="en-US" altLang="ja-JP" sz="22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t="16740"/>
          <a:stretch/>
        </p:blipFill>
        <p:spPr>
          <a:xfrm>
            <a:off x="7552265" y="0"/>
            <a:ext cx="4639735" cy="68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8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52267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8811" y="70339"/>
            <a:ext cx="6254496" cy="18288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Cons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8813" y="1899139"/>
            <a:ext cx="7383454" cy="431878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Long acclimating time for newcomers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Some tunes are too difficult to get high scores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Slow in releasing new songs to play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Relatively small player society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No express ways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Arcade edition available mainly in Japan and Korea</a:t>
            </a:r>
          </a:p>
          <a:p>
            <a:pPr>
              <a:lnSpc>
                <a:spcPct val="120000"/>
              </a:lnSpc>
            </a:pPr>
            <a:r>
              <a:rPr lang="en-US" altLang="ja-JP" sz="2200" dirty="0">
                <a:solidFill>
                  <a:schemeClr val="bg1"/>
                </a:solidFill>
              </a:rPr>
              <a:t>Few aspects for future innovation</a:t>
            </a:r>
          </a:p>
          <a:p>
            <a:pPr>
              <a:lnSpc>
                <a:spcPct val="120000"/>
              </a:lnSpc>
            </a:pPr>
            <a:endParaRPr lang="en-US" altLang="ja-JP" sz="22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6740"/>
          <a:stretch/>
        </p:blipFill>
        <p:spPr>
          <a:xfrm>
            <a:off x="7552265" y="0"/>
            <a:ext cx="4639735" cy="68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r="11440" b="-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altLang="zh-CN"/>
              <a:t>Aimed Audience</a:t>
            </a:r>
            <a:endParaRPr lang="ja-JP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Mainly young people (reaction speed)</a:t>
            </a:r>
          </a:p>
          <a:p>
            <a:r>
              <a:rPr lang="en-US" altLang="ja-JP" sz="2400" dirty="0"/>
              <a:t>More appealing for Japanese ACG lovers</a:t>
            </a:r>
          </a:p>
          <a:p>
            <a:pPr lvl="1"/>
            <a:r>
              <a:rPr lang="en-US" altLang="ja-JP" dirty="0"/>
              <a:t>ACG: Animations, Comics &amp; Games</a:t>
            </a:r>
          </a:p>
          <a:p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46640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r="11440" b="-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altLang="ja-JP" dirty="0"/>
              <a:t>Summary</a:t>
            </a:r>
            <a:endParaRPr lang="ja-JP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altLang="ja-JP" dirty="0"/>
              <a:t>Worth a try </a:t>
            </a:r>
            <a:r>
              <a:rPr lang="en-US" altLang="zh-CN" dirty="0"/>
              <a:t>– 4 Free initial songs for tablets</a:t>
            </a:r>
          </a:p>
          <a:p>
            <a:r>
              <a:rPr lang="en-US" altLang="ja-JP" dirty="0"/>
              <a:t>Pros and Cons:</a:t>
            </a:r>
          </a:p>
          <a:p>
            <a:pPr lvl="1"/>
            <a:r>
              <a:rPr lang="en-US" altLang="ja-JP" dirty="0"/>
              <a:t>Good music</a:t>
            </a:r>
          </a:p>
          <a:p>
            <a:pPr lvl="1"/>
            <a:r>
              <a:rPr lang="en-US" altLang="ja-JP" dirty="0"/>
              <a:t>Good for small time pieces</a:t>
            </a:r>
          </a:p>
          <a:p>
            <a:pPr lvl="1"/>
            <a:r>
              <a:rPr lang="en-US" altLang="ja-JP" dirty="0"/>
              <a:t>Time-consuming for perfection</a:t>
            </a:r>
          </a:p>
          <a:p>
            <a:pPr lvl="1"/>
            <a:r>
              <a:rPr lang="en-US" altLang="ja-JP" dirty="0"/>
              <a:t>Limited future innovation in gameplay</a:t>
            </a:r>
          </a:p>
          <a:p>
            <a:r>
              <a:rPr lang="en-US" altLang="ja-JP" dirty="0"/>
              <a:t>Expectation: more songs, of course!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881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402</Words>
  <Application>Microsoft Office PowerPoint</Application>
  <PresentationFormat>宽屏</PresentationFormat>
  <Paragraphs>76</Paragraphs>
  <Slides>8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游ゴシック</vt:lpstr>
      <vt:lpstr>游ゴシック Light</vt:lpstr>
      <vt:lpstr>等线</vt:lpstr>
      <vt:lpstr>等线 Light</vt:lpstr>
      <vt:lpstr>Arial</vt:lpstr>
      <vt:lpstr>Calibri</vt:lpstr>
      <vt:lpstr>Wingdings</vt:lpstr>
      <vt:lpstr>Office 主题​​</vt:lpstr>
      <vt:lpstr>Jubeat</vt:lpstr>
      <vt:lpstr>Basic Info</vt:lpstr>
      <vt:lpstr>Gameplay</vt:lpstr>
      <vt:lpstr>Attractions</vt:lpstr>
      <vt:lpstr>Unique of its kind</vt:lpstr>
      <vt:lpstr>Cons</vt:lpstr>
      <vt:lpstr>Aimed Audience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Jubeat</dc:title>
  <dc:creator>Aiying Yuan</dc:creator>
  <cp:lastModifiedBy>Aiying Yuan</cp:lastModifiedBy>
  <cp:revision>21</cp:revision>
  <dcterms:created xsi:type="dcterms:W3CDTF">2016-09-22T01:03:45Z</dcterms:created>
  <dcterms:modified xsi:type="dcterms:W3CDTF">2016-09-22T03:29:36Z</dcterms:modified>
</cp:coreProperties>
</file>