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sldIdLst>
    <p:sldId id="256" r:id="rId2"/>
    <p:sldId id="257" r:id="rId3"/>
    <p:sldId id="272" r:id="rId4"/>
    <p:sldId id="259" r:id="rId5"/>
    <p:sldId id="270" r:id="rId6"/>
    <p:sldId id="271" r:id="rId7"/>
    <p:sldId id="273" r:id="rId8"/>
    <p:sldId id="278" r:id="rId9"/>
    <p:sldId id="274" r:id="rId10"/>
    <p:sldId id="275" r:id="rId11"/>
    <p:sldId id="277" r:id="rId12"/>
    <p:sldId id="267" r:id="rId13"/>
    <p:sldId id="268" r:id="rId14"/>
  </p:sldIdLst>
  <p:sldSz cx="9144000" cy="6858000" type="screen4x3"/>
  <p:notesSz cx="6858000" cy="9144000"/>
  <p:embeddedFontLst>
    <p:embeddedFont>
      <p:font typeface="Roboto Black" panose="02000000000000000000" pitchFamily="2" charset="0"/>
      <p:bold r:id="rId15"/>
      <p:boldItalic r:id="rId16"/>
    </p:embeddedFont>
    <p:embeddedFont>
      <p:font typeface="Roboto Condensed Light" panose="02000000000000000000" pitchFamily="2" charset="0"/>
      <p:regular r:id="rId17"/>
      <p:italic r:id="rId18"/>
    </p:embeddedFont>
    <p:embeddedFont>
      <p:font typeface="Roboto Condensed" panose="02000000000000000000" pitchFamily="2" charset="0"/>
      <p:regular r:id="rId19"/>
      <p:bold r:id="rId20"/>
      <p:italic r:id="rId21"/>
      <p:boldItalic r:id="rId22"/>
    </p:embeddedFont>
    <p:embeddedFont>
      <p:font typeface="Roboto" panose="02000000000000000000" pitchFamily="2"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42" autoAdjust="0"/>
    <p:restoredTop sz="94660"/>
  </p:normalViewPr>
  <p:slideViewPr>
    <p:cSldViewPr snapToGrid="0">
      <p:cViewPr varScale="1">
        <p:scale>
          <a:sx n="82" d="100"/>
          <a:sy n="82" d="100"/>
        </p:scale>
        <p:origin x="102"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E299341-F77F-422B-B0E7-2BBB45D1C303}" type="datetimeFigureOut">
              <a:rPr lang="en-US" smtClean="0"/>
              <a:t>2016-09-21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2756425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299341-F77F-422B-B0E7-2BBB45D1C303}" type="datetimeFigureOut">
              <a:rPr lang="en-US" smtClean="0"/>
              <a:t>2016-09-21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275418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299341-F77F-422B-B0E7-2BBB45D1C303}" type="datetimeFigureOut">
              <a:rPr lang="en-US" smtClean="0"/>
              <a:t>2016-09-21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109298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299341-F77F-422B-B0E7-2BBB45D1C303}" type="datetimeFigureOut">
              <a:rPr lang="en-US" smtClean="0"/>
              <a:t>2016-09-21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2903504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E299341-F77F-422B-B0E7-2BBB45D1C303}" type="datetimeFigureOut">
              <a:rPr lang="en-US" smtClean="0"/>
              <a:t>2016-09-21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139718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299341-F77F-422B-B0E7-2BBB45D1C303}" type="datetimeFigureOut">
              <a:rPr lang="en-US" smtClean="0"/>
              <a:t>2016-09-21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40275925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299341-F77F-422B-B0E7-2BBB45D1C303}" type="datetimeFigureOut">
              <a:rPr lang="en-US" smtClean="0"/>
              <a:t>2016-09-21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2475494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299341-F77F-422B-B0E7-2BBB45D1C303}" type="datetimeFigureOut">
              <a:rPr lang="en-US" smtClean="0"/>
              <a:t>2016-09-21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61354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299341-F77F-422B-B0E7-2BBB45D1C303}" type="datetimeFigureOut">
              <a:rPr lang="en-US" smtClean="0"/>
              <a:t>2016-09-21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1484067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299341-F77F-422B-B0E7-2BBB45D1C303}" type="datetimeFigureOut">
              <a:rPr lang="en-US" smtClean="0"/>
              <a:t>2016-09-21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2430464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299341-F77F-422B-B0E7-2BBB45D1C303}" type="datetimeFigureOut">
              <a:rPr lang="en-US" smtClean="0"/>
              <a:t>2016-09-21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9A763-6EC1-40D5-9325-54CBEE3FD586}" type="slidenum">
              <a:rPr lang="en-US" smtClean="0"/>
              <a:t>‹#›</a:t>
            </a:fld>
            <a:endParaRPr lang="en-US"/>
          </a:p>
        </p:txBody>
      </p:sp>
    </p:spTree>
    <p:extLst>
      <p:ext uri="{BB962C8B-B14F-4D97-AF65-F5344CB8AC3E}">
        <p14:creationId xmlns:p14="http://schemas.microsoft.com/office/powerpoint/2010/main" val="38644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299341-F77F-422B-B0E7-2BBB45D1C303}" type="datetimeFigureOut">
              <a:rPr lang="en-US" smtClean="0"/>
              <a:t>2016-09-21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9A763-6EC1-40D5-9325-54CBEE3FD586}" type="slidenum">
              <a:rPr lang="en-US" smtClean="0"/>
              <a:t>‹#›</a:t>
            </a:fld>
            <a:endParaRPr lang="en-US"/>
          </a:p>
        </p:txBody>
      </p:sp>
    </p:spTree>
    <p:extLst>
      <p:ext uri="{BB962C8B-B14F-4D97-AF65-F5344CB8AC3E}">
        <p14:creationId xmlns:p14="http://schemas.microsoft.com/office/powerpoint/2010/main" val="2774193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matou31.deviantart.com/art/Tribute-to-Journey-353756783"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cargocollective.com/SLiD3/Le-Journey" TargetMode="External"/><Relationship Id="rId4" Type="http://schemas.openxmlformats.org/officeDocument/2006/relationships/hyperlink" Target="http://www.dafont.com/font-comment.php?file=journe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216596" y="6581001"/>
            <a:ext cx="2927404" cy="276999"/>
          </a:xfrm>
          <a:prstGeom prst="rect">
            <a:avLst/>
          </a:prstGeom>
          <a:noFill/>
        </p:spPr>
        <p:txBody>
          <a:bodyPr wrap="none" rtlCol="0">
            <a:spAutoFit/>
          </a:bodyPr>
          <a:lstStyle/>
          <a:p>
            <a:r>
              <a:rPr lang="en-US" sz="1200" dirty="0" smtClean="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CIS-487-001 – Fall 2016 – Dr. Bruce R. Maxim</a:t>
            </a:r>
            <a:endParaRPr lang="en-US" sz="12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1476073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5979" y="504092"/>
            <a:ext cx="1326004" cy="461665"/>
          </a:xfrm>
          <a:prstGeom prst="rect">
            <a:avLst/>
          </a:prstGeom>
          <a:noFill/>
        </p:spPr>
        <p:txBody>
          <a:bodyPr wrap="none" rtlCol="0">
            <a:spAutoFit/>
          </a:bodyPr>
          <a:lstStyle/>
          <a:p>
            <a:r>
              <a:rPr lang="en-US" sz="2400" b="1" dirty="0" smtClean="0">
                <a:solidFill>
                  <a:schemeClr val="bg1"/>
                </a:solidFill>
                <a:latin typeface="+mj-lt"/>
              </a:rPr>
              <a:t>Positives</a:t>
            </a:r>
            <a:endParaRPr lang="en-US" sz="2400" b="1" dirty="0">
              <a:solidFill>
                <a:schemeClr val="bg1"/>
              </a:solidFill>
              <a:latin typeface="+mj-lt"/>
            </a:endParaRPr>
          </a:p>
        </p:txBody>
      </p:sp>
      <p:sp>
        <p:nvSpPr>
          <p:cNvPr id="6" name="Rectangle 5"/>
          <p:cNvSpPr/>
          <p:nvPr/>
        </p:nvSpPr>
        <p:spPr>
          <a:xfrm>
            <a:off x="2461846" y="504092"/>
            <a:ext cx="6318739" cy="5967046"/>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86964" y="1041905"/>
            <a:ext cx="6310298" cy="2400657"/>
          </a:xfrm>
          <a:prstGeom prst="rect">
            <a:avLst/>
          </a:prstGeom>
          <a:noFill/>
        </p:spPr>
        <p:txBody>
          <a:bodyPr wrap="square" rtlCol="0">
            <a:spAutoFit/>
          </a:bodyPr>
          <a:lstStyle/>
          <a:p>
            <a:r>
              <a:rPr lang="en-US" sz="1400" i="1" dirty="0" smtClean="0">
                <a:solidFill>
                  <a:schemeClr val="bg1"/>
                </a:solidFill>
                <a:latin typeface="+mj-lt"/>
              </a:rPr>
              <a:t>WHAT’S FUN</a:t>
            </a:r>
          </a:p>
          <a:p>
            <a:pPr marL="285750" indent="-285750">
              <a:buFont typeface="Arial" panose="020B0604020202020204" pitchFamily="34" charset="0"/>
              <a:buChar char="•"/>
            </a:pPr>
            <a:r>
              <a:rPr lang="en-US" sz="1400" dirty="0" smtClean="0">
                <a:solidFill>
                  <a:schemeClr val="bg1"/>
                </a:solidFill>
              </a:rPr>
              <a:t>Communication with other players only through chirping</a:t>
            </a:r>
          </a:p>
          <a:p>
            <a:pPr marL="285750" indent="-285750">
              <a:buFont typeface="Arial" panose="020B0604020202020204" pitchFamily="34" charset="0"/>
              <a:buChar char="•"/>
            </a:pPr>
            <a:r>
              <a:rPr lang="en-US" sz="1400" dirty="0" smtClean="0">
                <a:solidFill>
                  <a:schemeClr val="bg1"/>
                </a:solidFill>
              </a:rPr>
              <a:t>Ability to set your own pace</a:t>
            </a:r>
            <a:endParaRPr lang="en-US" sz="1400" dirty="0">
              <a:solidFill>
                <a:schemeClr val="bg1"/>
              </a:solidFill>
            </a:endParaRPr>
          </a:p>
          <a:p>
            <a:r>
              <a:rPr lang="en-US" sz="1400" dirty="0" smtClean="0">
                <a:solidFill>
                  <a:schemeClr val="bg1"/>
                </a:solidFill>
              </a:rPr>
              <a:t> </a:t>
            </a:r>
          </a:p>
          <a:p>
            <a:r>
              <a:rPr lang="en-US" sz="1400" i="1" dirty="0" smtClean="0">
                <a:solidFill>
                  <a:schemeClr val="bg1"/>
                </a:solidFill>
                <a:latin typeface="+mj-lt"/>
              </a:rPr>
              <a:t>HOW DOES IT COMPARE</a:t>
            </a:r>
          </a:p>
          <a:p>
            <a:pPr marL="285750" indent="-285750">
              <a:buFont typeface="Arial" panose="020B0604020202020204" pitchFamily="34" charset="0"/>
              <a:buChar char="•"/>
            </a:pPr>
            <a:r>
              <a:rPr lang="en-US" sz="1400" dirty="0" smtClean="0">
                <a:solidFill>
                  <a:schemeClr val="bg1"/>
                </a:solidFill>
              </a:rPr>
              <a:t>Puzzles straightforward and not tedious on replays</a:t>
            </a:r>
          </a:p>
          <a:p>
            <a:endParaRPr lang="en-US" sz="1400" i="1" dirty="0" smtClean="0">
              <a:solidFill>
                <a:schemeClr val="bg1"/>
              </a:solidFill>
              <a:latin typeface="+mj-lt"/>
            </a:endParaRPr>
          </a:p>
          <a:p>
            <a:r>
              <a:rPr lang="en-US" sz="1400" i="1" dirty="0" smtClean="0">
                <a:solidFill>
                  <a:schemeClr val="bg1"/>
                </a:solidFill>
                <a:latin typeface="+mj-lt"/>
              </a:rPr>
              <a:t>WHY IS IT BETTER?</a:t>
            </a:r>
          </a:p>
          <a:p>
            <a:pPr marL="285750" indent="-285750">
              <a:buFont typeface="Arial" panose="020B0604020202020204" pitchFamily="34" charset="0"/>
              <a:buChar char="•"/>
            </a:pPr>
            <a:r>
              <a:rPr lang="en-US" sz="1400" dirty="0" smtClean="0">
                <a:solidFill>
                  <a:schemeClr val="bg1"/>
                </a:solidFill>
              </a:rPr>
              <a:t>Partner-play makes game more enjoyable and meaningful</a:t>
            </a:r>
          </a:p>
          <a:p>
            <a:endParaRPr lang="en-US" sz="1200" dirty="0">
              <a:solidFill>
                <a:schemeClr val="bg1"/>
              </a:solidFill>
            </a:endParaRPr>
          </a:p>
          <a:p>
            <a:endParaRPr lang="en-US" sz="1200" dirty="0" smtClean="0">
              <a:solidFill>
                <a:schemeClr val="bg1"/>
              </a:solidFill>
            </a:endParaRPr>
          </a:p>
        </p:txBody>
      </p:sp>
      <p:sp>
        <p:nvSpPr>
          <p:cNvPr id="8" name="TextBox 7"/>
          <p:cNvSpPr txBox="1"/>
          <p:nvPr/>
        </p:nvSpPr>
        <p:spPr>
          <a:xfrm>
            <a:off x="1086964" y="3982613"/>
            <a:ext cx="8244606" cy="1569660"/>
          </a:xfrm>
          <a:prstGeom prst="rect">
            <a:avLst/>
          </a:prstGeom>
          <a:noFill/>
        </p:spPr>
        <p:txBody>
          <a:bodyPr wrap="square" rtlCol="0">
            <a:spAutoFit/>
          </a:bodyPr>
          <a:lstStyle/>
          <a:p>
            <a:r>
              <a:rPr lang="en-US" sz="1400" i="1" dirty="0" smtClean="0">
                <a:solidFill>
                  <a:schemeClr val="bg1"/>
                </a:solidFill>
                <a:latin typeface="+mj-lt"/>
              </a:rPr>
              <a:t>WHAT’S BAD?</a:t>
            </a:r>
          </a:p>
          <a:p>
            <a:pPr marL="285750" indent="-285750">
              <a:buFont typeface="Arial" panose="020B0604020202020204" pitchFamily="34" charset="0"/>
              <a:buChar char="•"/>
            </a:pPr>
            <a:r>
              <a:rPr lang="en-US" sz="1400" dirty="0" smtClean="0">
                <a:solidFill>
                  <a:schemeClr val="bg1"/>
                </a:solidFill>
              </a:rPr>
              <a:t>Forced camera movement</a:t>
            </a:r>
          </a:p>
          <a:p>
            <a:pPr marL="285750" indent="-285750">
              <a:buFont typeface="Arial" panose="020B0604020202020204" pitchFamily="34" charset="0"/>
              <a:buChar char="•"/>
            </a:pPr>
            <a:r>
              <a:rPr lang="en-US" sz="1400" dirty="0" smtClean="0">
                <a:solidFill>
                  <a:schemeClr val="bg1"/>
                </a:solidFill>
              </a:rPr>
              <a:t>Key component relies on strangers</a:t>
            </a:r>
          </a:p>
          <a:p>
            <a:endParaRPr lang="en-US" sz="1400" dirty="0">
              <a:solidFill>
                <a:schemeClr val="bg1"/>
              </a:solidFill>
            </a:endParaRPr>
          </a:p>
          <a:p>
            <a:r>
              <a:rPr lang="en-US" sz="1400" i="1" dirty="0" smtClean="0">
                <a:solidFill>
                  <a:schemeClr val="bg1"/>
                </a:solidFill>
                <a:latin typeface="+mj-lt"/>
              </a:rPr>
              <a:t>HOW IS IT WORSE?</a:t>
            </a:r>
          </a:p>
          <a:p>
            <a:pPr marL="285750" indent="-285750">
              <a:buFont typeface="Arial" panose="020B0604020202020204" pitchFamily="34" charset="0"/>
              <a:buChar char="•"/>
            </a:pPr>
            <a:r>
              <a:rPr lang="en-US" sz="1400" dirty="0" smtClean="0">
                <a:solidFill>
                  <a:schemeClr val="bg1"/>
                </a:solidFill>
              </a:rPr>
              <a:t>Slower gameplay could give negative impression</a:t>
            </a:r>
          </a:p>
          <a:p>
            <a:endParaRPr lang="en-US" sz="1200" dirty="0">
              <a:solidFill>
                <a:schemeClr val="bg1"/>
              </a:solidFill>
            </a:endParaRPr>
          </a:p>
        </p:txBody>
      </p:sp>
      <p:sp>
        <p:nvSpPr>
          <p:cNvPr id="9" name="TextBox 8"/>
          <p:cNvSpPr txBox="1"/>
          <p:nvPr/>
        </p:nvSpPr>
        <p:spPr>
          <a:xfrm>
            <a:off x="535979" y="3399694"/>
            <a:ext cx="1417376" cy="461665"/>
          </a:xfrm>
          <a:prstGeom prst="rect">
            <a:avLst/>
          </a:prstGeom>
          <a:noFill/>
        </p:spPr>
        <p:txBody>
          <a:bodyPr wrap="none" rtlCol="0">
            <a:spAutoFit/>
          </a:bodyPr>
          <a:lstStyle/>
          <a:p>
            <a:r>
              <a:rPr lang="en-US" sz="2400" b="1" dirty="0" smtClean="0">
                <a:solidFill>
                  <a:schemeClr val="bg1"/>
                </a:solidFill>
                <a:latin typeface="+mj-lt"/>
              </a:rPr>
              <a:t>Negatives</a:t>
            </a:r>
            <a:endParaRPr lang="en-US" sz="2400" b="1" dirty="0">
              <a:solidFill>
                <a:schemeClr val="bg1"/>
              </a:solidFill>
              <a:latin typeface="+mj-lt"/>
            </a:endParaRPr>
          </a:p>
        </p:txBody>
      </p:sp>
    </p:spTree>
    <p:extLst>
      <p:ext uri="{BB962C8B-B14F-4D97-AF65-F5344CB8AC3E}">
        <p14:creationId xmlns:p14="http://schemas.microsoft.com/office/powerpoint/2010/main" val="1171190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5979" y="504092"/>
            <a:ext cx="1343638" cy="461665"/>
          </a:xfrm>
          <a:prstGeom prst="rect">
            <a:avLst/>
          </a:prstGeom>
          <a:noFill/>
        </p:spPr>
        <p:txBody>
          <a:bodyPr wrap="none" rtlCol="0">
            <a:spAutoFit/>
          </a:bodyPr>
          <a:lstStyle/>
          <a:p>
            <a:r>
              <a:rPr lang="en-US" sz="2400" b="1" dirty="0" smtClean="0">
                <a:solidFill>
                  <a:schemeClr val="bg1"/>
                </a:solidFill>
                <a:latin typeface="+mj-lt"/>
              </a:rPr>
              <a:t>Summary</a:t>
            </a:r>
            <a:endParaRPr lang="en-US" sz="2400" b="1" dirty="0">
              <a:solidFill>
                <a:schemeClr val="bg1"/>
              </a:solidFill>
              <a:latin typeface="+mj-lt"/>
            </a:endParaRPr>
          </a:p>
        </p:txBody>
      </p:sp>
      <p:sp>
        <p:nvSpPr>
          <p:cNvPr id="6" name="Rectangle 5"/>
          <p:cNvSpPr/>
          <p:nvPr/>
        </p:nvSpPr>
        <p:spPr>
          <a:xfrm>
            <a:off x="2403232" y="0"/>
            <a:ext cx="6377354" cy="6858000"/>
          </a:xfrm>
          <a:prstGeom prst="rect">
            <a:avLst/>
          </a:prstGeom>
          <a:blipFill dpi="0" rotWithShape="1">
            <a:blip r:embed="rId3">
              <a:alphaModFix amt="1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1456" y="1264640"/>
            <a:ext cx="7799130" cy="4462760"/>
          </a:xfrm>
          <a:prstGeom prst="rect">
            <a:avLst/>
          </a:prstGeom>
          <a:noFill/>
        </p:spPr>
        <p:txBody>
          <a:bodyPr wrap="square" rtlCol="0">
            <a:spAutoFit/>
          </a:bodyPr>
          <a:lstStyle/>
          <a:p>
            <a:r>
              <a:rPr lang="en-US" sz="1200" i="1" dirty="0" smtClean="0">
                <a:solidFill>
                  <a:schemeClr val="bg1"/>
                </a:solidFill>
                <a:latin typeface="+mj-lt"/>
              </a:rPr>
              <a:t>AUDIENCE</a:t>
            </a:r>
          </a:p>
          <a:p>
            <a:pPr marL="285750" indent="-285750">
              <a:buFont typeface="Arial" panose="020B0604020202020204" pitchFamily="34" charset="0"/>
              <a:buChar char="•"/>
            </a:pPr>
            <a:r>
              <a:rPr lang="en-US" sz="1400" i="1" dirty="0" smtClean="0">
                <a:solidFill>
                  <a:schemeClr val="bg1"/>
                </a:solidFill>
              </a:rPr>
              <a:t>A person of any age capable of manipulating controller.</a:t>
            </a:r>
          </a:p>
          <a:p>
            <a:pPr marL="285750" indent="-285750">
              <a:buFont typeface="Arial" panose="020B0604020202020204" pitchFamily="34" charset="0"/>
              <a:buChar char="•"/>
            </a:pPr>
            <a:r>
              <a:rPr lang="en-US" sz="1400" i="1" dirty="0" smtClean="0">
                <a:solidFill>
                  <a:schemeClr val="bg1"/>
                </a:solidFill>
              </a:rPr>
              <a:t>Rare encounters with enemies could be startling, or scary to young children.</a:t>
            </a:r>
          </a:p>
          <a:p>
            <a:endParaRPr lang="en-US" sz="1400" i="1" dirty="0">
              <a:solidFill>
                <a:schemeClr val="bg1"/>
              </a:solidFill>
            </a:endParaRPr>
          </a:p>
          <a:p>
            <a:r>
              <a:rPr lang="en-US" sz="1200" i="1" dirty="0" smtClean="0">
                <a:solidFill>
                  <a:schemeClr val="bg1"/>
                </a:solidFill>
                <a:latin typeface="+mj-lt"/>
              </a:rPr>
              <a:t>STRENGTHS</a:t>
            </a:r>
          </a:p>
          <a:p>
            <a:pPr marL="285750" indent="-285750">
              <a:buFont typeface="Arial" panose="020B0604020202020204" pitchFamily="34" charset="0"/>
              <a:buChar char="•"/>
            </a:pPr>
            <a:r>
              <a:rPr lang="en-US" sz="1400" i="1" dirty="0" smtClean="0">
                <a:solidFill>
                  <a:schemeClr val="bg1"/>
                </a:solidFill>
              </a:rPr>
              <a:t>Completely safe online interactions.</a:t>
            </a:r>
          </a:p>
          <a:p>
            <a:pPr marL="285750" indent="-285750">
              <a:buFont typeface="Arial" panose="020B0604020202020204" pitchFamily="34" charset="0"/>
              <a:buChar char="•"/>
            </a:pPr>
            <a:r>
              <a:rPr lang="en-US" sz="1400" i="1" dirty="0" smtClean="0">
                <a:solidFill>
                  <a:schemeClr val="bg1"/>
                </a:solidFill>
              </a:rPr>
              <a:t>High </a:t>
            </a:r>
            <a:r>
              <a:rPr lang="en-US" sz="1400" i="1" dirty="0" err="1" smtClean="0">
                <a:solidFill>
                  <a:schemeClr val="bg1"/>
                </a:solidFill>
              </a:rPr>
              <a:t>replayability</a:t>
            </a:r>
            <a:endParaRPr lang="en-US" sz="1400" i="1" dirty="0" smtClean="0">
              <a:solidFill>
                <a:schemeClr val="bg1"/>
              </a:solidFill>
            </a:endParaRPr>
          </a:p>
          <a:p>
            <a:endParaRPr lang="en-US" sz="1400" i="1" dirty="0" smtClean="0">
              <a:solidFill>
                <a:schemeClr val="bg1"/>
              </a:solidFill>
            </a:endParaRPr>
          </a:p>
          <a:p>
            <a:r>
              <a:rPr lang="en-US" sz="1200" i="1" dirty="0" smtClean="0">
                <a:solidFill>
                  <a:schemeClr val="bg1"/>
                </a:solidFill>
                <a:latin typeface="+mj-lt"/>
              </a:rPr>
              <a:t>WEAKNESSES</a:t>
            </a:r>
          </a:p>
          <a:p>
            <a:pPr marL="285750" indent="-285750">
              <a:buFont typeface="Arial" panose="020B0604020202020204" pitchFamily="34" charset="0"/>
              <a:buChar char="•"/>
            </a:pPr>
            <a:r>
              <a:rPr lang="en-US" sz="1400" i="1" dirty="0" smtClean="0">
                <a:solidFill>
                  <a:schemeClr val="bg1"/>
                </a:solidFill>
              </a:rPr>
              <a:t>Puzzles could be too simple for puzzle fans.</a:t>
            </a:r>
          </a:p>
          <a:p>
            <a:pPr marL="285750" indent="-285750">
              <a:buFont typeface="Arial" panose="020B0604020202020204" pitchFamily="34" charset="0"/>
              <a:buChar char="•"/>
            </a:pPr>
            <a:r>
              <a:rPr lang="en-US" sz="1400" i="1" dirty="0" smtClean="0">
                <a:solidFill>
                  <a:schemeClr val="bg1"/>
                </a:solidFill>
              </a:rPr>
              <a:t>Platforming could be too simple for platforming fans.</a:t>
            </a:r>
          </a:p>
          <a:p>
            <a:endParaRPr lang="en-US" sz="1400" i="1" dirty="0">
              <a:solidFill>
                <a:schemeClr val="bg1"/>
              </a:solidFill>
            </a:endParaRPr>
          </a:p>
          <a:p>
            <a:r>
              <a:rPr lang="en-US" sz="1200" i="1" dirty="0" smtClean="0">
                <a:solidFill>
                  <a:schemeClr val="bg1"/>
                </a:solidFill>
                <a:latin typeface="+mj-lt"/>
              </a:rPr>
              <a:t>WORTH THE PURCHASE</a:t>
            </a:r>
          </a:p>
          <a:p>
            <a:pPr marL="285750" indent="-285750">
              <a:buFont typeface="Arial" panose="020B0604020202020204" pitchFamily="34" charset="0"/>
              <a:buChar char="•"/>
            </a:pPr>
            <a:r>
              <a:rPr lang="en-US" sz="1400" i="1" dirty="0" smtClean="0">
                <a:solidFill>
                  <a:schemeClr val="bg1"/>
                </a:solidFill>
              </a:rPr>
              <a:t>If 3-4 hours of entertainment is worth $15 then it is worth the price.</a:t>
            </a:r>
          </a:p>
          <a:p>
            <a:pPr marL="285750" indent="-285750">
              <a:buFont typeface="Arial" panose="020B0604020202020204" pitchFamily="34" charset="0"/>
              <a:buChar char="•"/>
            </a:pPr>
            <a:r>
              <a:rPr lang="en-US" sz="1400" i="1" dirty="0" smtClean="0">
                <a:solidFill>
                  <a:schemeClr val="bg1"/>
                </a:solidFill>
              </a:rPr>
              <a:t>Dozens or hundreds of hours could hypothetically be spent playing.</a:t>
            </a:r>
          </a:p>
          <a:p>
            <a:endParaRPr lang="en-US" sz="1400" i="1" dirty="0">
              <a:solidFill>
                <a:schemeClr val="bg1"/>
              </a:solidFill>
            </a:endParaRPr>
          </a:p>
          <a:p>
            <a:r>
              <a:rPr lang="en-US" sz="1200" i="1" dirty="0" smtClean="0">
                <a:solidFill>
                  <a:schemeClr val="bg1"/>
                </a:solidFill>
                <a:latin typeface="+mj-lt"/>
              </a:rPr>
              <a:t>IMPROVEMENTS</a:t>
            </a:r>
          </a:p>
          <a:p>
            <a:pPr marL="285750" indent="-285750">
              <a:buFont typeface="Arial" panose="020B0604020202020204" pitchFamily="34" charset="0"/>
              <a:buChar char="•"/>
            </a:pPr>
            <a:r>
              <a:rPr lang="en-US" sz="1400" dirty="0" smtClean="0">
                <a:solidFill>
                  <a:schemeClr val="bg1"/>
                </a:solidFill>
              </a:rPr>
              <a:t>Lengthier journey (but not too long)</a:t>
            </a:r>
          </a:p>
          <a:p>
            <a:pPr marL="285750" indent="-285750">
              <a:buFont typeface="Arial" panose="020B0604020202020204" pitchFamily="34" charset="0"/>
              <a:buChar char="•"/>
            </a:pPr>
            <a:r>
              <a:rPr lang="en-US" sz="1400" dirty="0" smtClean="0">
                <a:solidFill>
                  <a:schemeClr val="bg1"/>
                </a:solidFill>
              </a:rPr>
              <a:t>Harder puzzles</a:t>
            </a:r>
          </a:p>
          <a:p>
            <a:pPr marL="285750" indent="-285750">
              <a:buFont typeface="Arial" panose="020B0604020202020204" pitchFamily="34" charset="0"/>
              <a:buChar char="•"/>
            </a:pPr>
            <a:r>
              <a:rPr lang="en-US" sz="1400" dirty="0" smtClean="0">
                <a:solidFill>
                  <a:schemeClr val="bg1"/>
                </a:solidFill>
              </a:rPr>
              <a:t>Challenging platforming</a:t>
            </a:r>
          </a:p>
          <a:p>
            <a:endParaRPr lang="en-US" sz="1400" dirty="0" smtClean="0">
              <a:solidFill>
                <a:schemeClr val="bg1"/>
              </a:solidFill>
            </a:endParaRPr>
          </a:p>
        </p:txBody>
      </p:sp>
    </p:spTree>
    <p:extLst>
      <p:ext uri="{BB962C8B-B14F-4D97-AF65-F5344CB8AC3E}">
        <p14:creationId xmlns:p14="http://schemas.microsoft.com/office/powerpoint/2010/main" val="3266448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950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7702" y="3287620"/>
            <a:ext cx="7090403" cy="2000548"/>
          </a:xfrm>
          <a:prstGeom prst="rect">
            <a:avLst/>
          </a:prstGeom>
          <a:noFill/>
        </p:spPr>
        <p:txBody>
          <a:bodyPr wrap="none" rtlCol="0">
            <a:spAutoFit/>
          </a:bodyPr>
          <a:lstStyle/>
          <a:p>
            <a:r>
              <a:rPr lang="en-US" sz="1400" b="1" dirty="0" smtClean="0">
                <a:solidFill>
                  <a:schemeClr val="bg1"/>
                </a:solidFill>
              </a:rPr>
              <a:t>Credits</a:t>
            </a:r>
          </a:p>
          <a:p>
            <a:endParaRPr lang="en-US" sz="1400" dirty="0">
              <a:solidFill>
                <a:schemeClr val="bg1"/>
              </a:solidFill>
            </a:endParaRPr>
          </a:p>
          <a:p>
            <a:r>
              <a:rPr lang="en-US" sz="1400" dirty="0">
                <a:solidFill>
                  <a:schemeClr val="bg1"/>
                </a:solidFill>
              </a:rPr>
              <a:t>Title page: </a:t>
            </a:r>
            <a:r>
              <a:rPr lang="en-US" sz="1400" dirty="0">
                <a:solidFill>
                  <a:schemeClr val="bg1"/>
                </a:solidFill>
                <a:hlinkClick r:id="rId3"/>
              </a:rPr>
              <a:t>http://matou31.deviantart.com/art/Tribute-to-Journey-353756783</a:t>
            </a:r>
            <a:r>
              <a:rPr lang="en-US" sz="1400" dirty="0">
                <a:solidFill>
                  <a:schemeClr val="bg1"/>
                </a:solidFill>
              </a:rPr>
              <a:t> Matou31</a:t>
            </a:r>
          </a:p>
          <a:p>
            <a:r>
              <a:rPr lang="en-US" sz="1400" dirty="0">
                <a:solidFill>
                  <a:schemeClr val="bg1"/>
                </a:solidFill>
              </a:rPr>
              <a:t>Journey Font: </a:t>
            </a:r>
            <a:r>
              <a:rPr lang="en-US" sz="1400" dirty="0">
                <a:solidFill>
                  <a:schemeClr val="bg1"/>
                </a:solidFill>
                <a:hlinkClick r:id="rId4"/>
              </a:rPr>
              <a:t>http://www.dafont.com/font-comment.php?file=journey</a:t>
            </a:r>
            <a:r>
              <a:rPr lang="en-US" sz="1400" dirty="0">
                <a:solidFill>
                  <a:schemeClr val="bg1"/>
                </a:solidFill>
              </a:rPr>
              <a:t> Greg </a:t>
            </a:r>
            <a:r>
              <a:rPr lang="en-US" sz="1400" dirty="0" smtClean="0">
                <a:solidFill>
                  <a:schemeClr val="bg1"/>
                </a:solidFill>
              </a:rPr>
              <a:t>O'Malley</a:t>
            </a:r>
            <a:endParaRPr lang="en-US" sz="1400" dirty="0">
              <a:solidFill>
                <a:schemeClr val="bg1"/>
              </a:solidFill>
            </a:endParaRPr>
          </a:p>
          <a:p>
            <a:r>
              <a:rPr lang="en-US" sz="1400" dirty="0">
                <a:solidFill>
                  <a:schemeClr val="bg1"/>
                </a:solidFill>
              </a:rPr>
              <a:t>Last page: </a:t>
            </a:r>
            <a:r>
              <a:rPr lang="en-US" sz="1400" dirty="0">
                <a:solidFill>
                  <a:schemeClr val="bg1"/>
                </a:solidFill>
                <a:hlinkClick r:id="rId5"/>
              </a:rPr>
              <a:t>http://cargocollective.com/SLiD3/Le-Journey</a:t>
            </a:r>
            <a:r>
              <a:rPr lang="en-US" sz="1400" dirty="0">
                <a:solidFill>
                  <a:schemeClr val="bg1"/>
                </a:solidFill>
              </a:rPr>
              <a:t> SLiD3</a:t>
            </a:r>
          </a:p>
          <a:p>
            <a:endParaRPr lang="en-US" sz="1400" dirty="0" smtClean="0">
              <a:solidFill>
                <a:schemeClr val="bg1"/>
              </a:solidFill>
            </a:endParaRPr>
          </a:p>
          <a:p>
            <a:r>
              <a:rPr lang="en-US" sz="1400" dirty="0" smtClean="0">
                <a:solidFill>
                  <a:schemeClr val="bg1"/>
                </a:solidFill>
              </a:rPr>
              <a:t>All other multimedia created by </a:t>
            </a:r>
            <a:r>
              <a:rPr lang="en-US" sz="1400" i="1" dirty="0" err="1" smtClean="0">
                <a:solidFill>
                  <a:schemeClr val="bg1"/>
                </a:solidFill>
              </a:rPr>
              <a:t>that</a:t>
            </a:r>
            <a:r>
              <a:rPr lang="en-US" sz="1400" i="1" dirty="0" err="1" smtClean="0"/>
              <a:t>game</a:t>
            </a:r>
            <a:r>
              <a:rPr lang="en-US" sz="1400" i="1" dirty="0" err="1" smtClean="0">
                <a:solidFill>
                  <a:schemeClr val="bg1"/>
                </a:solidFill>
              </a:rPr>
              <a:t>company</a:t>
            </a:r>
            <a:r>
              <a:rPr lang="en-US" sz="1400" dirty="0" smtClean="0">
                <a:solidFill>
                  <a:schemeClr val="bg1"/>
                </a:solidFill>
              </a:rPr>
              <a:t>.</a:t>
            </a:r>
            <a:endParaRPr lang="en-US" sz="1400" dirty="0" smtClean="0">
              <a:solidFill>
                <a:schemeClr val="bg1"/>
              </a:solidFill>
            </a:endParaRPr>
          </a:p>
          <a:p>
            <a:endParaRPr lang="en-US" sz="1400" dirty="0">
              <a:solidFill>
                <a:schemeClr val="bg1"/>
              </a:solidFill>
            </a:endParaRPr>
          </a:p>
          <a:p>
            <a:endParaRPr lang="en-US" sz="1200" dirty="0" smtClean="0">
              <a:solidFill>
                <a:schemeClr val="bg1"/>
              </a:solidFill>
            </a:endParaRPr>
          </a:p>
        </p:txBody>
      </p:sp>
    </p:spTree>
    <p:extLst>
      <p:ext uri="{BB962C8B-B14F-4D97-AF65-F5344CB8AC3E}">
        <p14:creationId xmlns:p14="http://schemas.microsoft.com/office/powerpoint/2010/main" val="3830929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4444" y="333956"/>
            <a:ext cx="9072438" cy="6432530"/>
          </a:xfrm>
          <a:prstGeom prst="rect">
            <a:avLst/>
          </a:prstGeom>
          <a:noFill/>
        </p:spPr>
        <p:txBody>
          <a:bodyPr wrap="square" rtlCol="0">
            <a:spAutoFit/>
          </a:bodyPr>
          <a:lstStyle/>
          <a:p>
            <a:pPr algn="r"/>
            <a:r>
              <a:rPr lang="en-US" sz="1200" dirty="0" smtClean="0">
                <a:latin typeface="Roboto Black" panose="02000000000000000000" pitchFamily="2" charset="0"/>
                <a:ea typeface="Roboto Black" panose="02000000000000000000" pitchFamily="2" charset="0"/>
                <a:cs typeface="Roboto Black" panose="02000000000000000000" pitchFamily="2" charset="0"/>
              </a:rPr>
              <a:t>BASIC INFORMATION</a:t>
            </a:r>
          </a:p>
          <a:p>
            <a:pPr algn="r"/>
            <a:endParaRPr lang="en-US" sz="600" dirty="0" smtClean="0">
              <a:solidFill>
                <a:schemeClr val="tx1">
                  <a:lumMod val="65000"/>
                  <a:lumOff val="35000"/>
                </a:schemeClr>
              </a:solidFill>
            </a:endParaRPr>
          </a:p>
          <a:p>
            <a:pPr algn="r"/>
            <a:r>
              <a:rPr lang="en-US" sz="1000" i="1" dirty="0" smtClean="0">
                <a:solidFill>
                  <a:schemeClr val="tx1">
                    <a:lumMod val="65000"/>
                    <a:lumOff val="35000"/>
                  </a:schemeClr>
                </a:solidFill>
              </a:rPr>
              <a:t>DEVELOPER</a:t>
            </a:r>
          </a:p>
          <a:p>
            <a:pPr algn="r"/>
            <a:r>
              <a:rPr lang="en-US" sz="1400" dirty="0" err="1" smtClean="0"/>
              <a:t>thatgamecompany</a:t>
            </a:r>
            <a:endParaRPr lang="en-US" sz="1400" dirty="0" smtClean="0"/>
          </a:p>
          <a:p>
            <a:pPr algn="r"/>
            <a:r>
              <a:rPr lang="en-US" sz="1000" i="1" dirty="0" smtClean="0">
                <a:solidFill>
                  <a:schemeClr val="tx1">
                    <a:lumMod val="65000"/>
                    <a:lumOff val="35000"/>
                  </a:schemeClr>
                </a:solidFill>
              </a:rPr>
              <a:t>PUBLISHER</a:t>
            </a:r>
          </a:p>
          <a:p>
            <a:pPr algn="r"/>
            <a:r>
              <a:rPr lang="en-US" sz="1400" dirty="0" smtClean="0"/>
              <a:t>Sony Computer Entertainment</a:t>
            </a:r>
          </a:p>
          <a:p>
            <a:pPr algn="r"/>
            <a:r>
              <a:rPr lang="en-US" sz="1000" i="1" dirty="0" smtClean="0">
                <a:solidFill>
                  <a:schemeClr val="tx1">
                    <a:lumMod val="65000"/>
                    <a:lumOff val="35000"/>
                  </a:schemeClr>
                </a:solidFill>
              </a:rPr>
              <a:t>DIRECTOR</a:t>
            </a:r>
          </a:p>
          <a:p>
            <a:pPr algn="r"/>
            <a:r>
              <a:rPr lang="en-US" sz="1400" dirty="0" err="1" smtClean="0"/>
              <a:t>Jenova</a:t>
            </a:r>
            <a:r>
              <a:rPr lang="en-US" sz="1400" dirty="0" smtClean="0"/>
              <a:t> Chen</a:t>
            </a:r>
          </a:p>
          <a:p>
            <a:pPr algn="r"/>
            <a:r>
              <a:rPr lang="en-US" sz="1000" i="1" dirty="0" smtClean="0">
                <a:solidFill>
                  <a:schemeClr val="tx1">
                    <a:lumMod val="65000"/>
                    <a:lumOff val="35000"/>
                  </a:schemeClr>
                </a:solidFill>
              </a:rPr>
              <a:t>LEAD</a:t>
            </a:r>
            <a:r>
              <a:rPr lang="en-US" sz="1000" i="1" dirty="0" smtClean="0"/>
              <a:t> </a:t>
            </a:r>
            <a:r>
              <a:rPr lang="en-US" sz="1000" i="1" dirty="0" smtClean="0">
                <a:solidFill>
                  <a:schemeClr val="tx1">
                    <a:lumMod val="65000"/>
                    <a:lumOff val="35000"/>
                  </a:schemeClr>
                </a:solidFill>
              </a:rPr>
              <a:t>DESIGNER</a:t>
            </a:r>
          </a:p>
          <a:p>
            <a:pPr algn="r"/>
            <a:r>
              <a:rPr lang="en-US" sz="1400" dirty="0" smtClean="0"/>
              <a:t>Nicholas Clark</a:t>
            </a:r>
          </a:p>
          <a:p>
            <a:pPr algn="r"/>
            <a:r>
              <a:rPr lang="en-US" sz="1000" i="1" dirty="0" smtClean="0">
                <a:solidFill>
                  <a:schemeClr val="tx1">
                    <a:lumMod val="65000"/>
                    <a:lumOff val="35000"/>
                  </a:schemeClr>
                </a:solidFill>
              </a:rPr>
              <a:t>RELEASE</a:t>
            </a:r>
            <a:r>
              <a:rPr lang="en-US" sz="1000" i="1" dirty="0" smtClean="0"/>
              <a:t> </a:t>
            </a:r>
            <a:r>
              <a:rPr lang="en-US" sz="1000" i="1" dirty="0" smtClean="0">
                <a:solidFill>
                  <a:schemeClr val="tx1">
                    <a:lumMod val="65000"/>
                    <a:lumOff val="35000"/>
                  </a:schemeClr>
                </a:solidFill>
              </a:rPr>
              <a:t>DATE</a:t>
            </a:r>
          </a:p>
          <a:p>
            <a:pPr algn="r"/>
            <a:r>
              <a:rPr lang="en-US" sz="1400" dirty="0" smtClean="0"/>
              <a:t>March 13, 2012</a:t>
            </a:r>
          </a:p>
          <a:p>
            <a:pPr algn="r"/>
            <a:r>
              <a:rPr lang="en-US" sz="1000" i="1" dirty="0" smtClean="0">
                <a:solidFill>
                  <a:schemeClr val="tx1">
                    <a:lumMod val="65000"/>
                    <a:lumOff val="35000"/>
                  </a:schemeClr>
                </a:solidFill>
              </a:rPr>
              <a:t>GENRE</a:t>
            </a:r>
          </a:p>
          <a:p>
            <a:pPr algn="r"/>
            <a:r>
              <a:rPr lang="en-US" sz="1400" dirty="0" smtClean="0"/>
              <a:t>Adventure</a:t>
            </a:r>
          </a:p>
          <a:p>
            <a:pPr algn="r"/>
            <a:r>
              <a:rPr lang="en-US" sz="1000" i="1" dirty="0" smtClean="0">
                <a:solidFill>
                  <a:schemeClr val="tx1">
                    <a:lumMod val="65000"/>
                    <a:lumOff val="35000"/>
                  </a:schemeClr>
                </a:solidFill>
              </a:rPr>
              <a:t>PRICE</a:t>
            </a:r>
          </a:p>
          <a:p>
            <a:pPr algn="r"/>
            <a:r>
              <a:rPr lang="en-US" sz="1400" dirty="0" smtClean="0"/>
              <a:t>$14.99</a:t>
            </a:r>
          </a:p>
          <a:p>
            <a:pPr algn="r"/>
            <a:endParaRPr lang="en-US" sz="1000" dirty="0" smtClean="0"/>
          </a:p>
          <a:p>
            <a:pPr algn="r"/>
            <a:r>
              <a:rPr lang="en-US" sz="1200" dirty="0" smtClean="0">
                <a:latin typeface="Roboto Black" panose="02000000000000000000" pitchFamily="2" charset="0"/>
                <a:ea typeface="Roboto Black" panose="02000000000000000000" pitchFamily="2" charset="0"/>
                <a:cs typeface="Roboto Black" panose="02000000000000000000" pitchFamily="2" charset="0"/>
              </a:rPr>
              <a:t>MINIMUM SYSTEM REQUIREMENTS</a:t>
            </a:r>
          </a:p>
          <a:p>
            <a:pPr algn="r"/>
            <a:endParaRPr lang="en-US" sz="600" dirty="0" smtClean="0"/>
          </a:p>
          <a:p>
            <a:pPr algn="r"/>
            <a:r>
              <a:rPr lang="en-US" sz="1400" b="1" i="1" dirty="0" smtClean="0"/>
              <a:t>PlayStation 3</a:t>
            </a:r>
          </a:p>
          <a:p>
            <a:pPr algn="r"/>
            <a:r>
              <a:rPr lang="en-US" sz="1000" i="1" dirty="0" smtClean="0">
                <a:solidFill>
                  <a:schemeClr val="tx1">
                    <a:lumMod val="65000"/>
                    <a:lumOff val="35000"/>
                  </a:schemeClr>
                </a:solidFill>
              </a:rPr>
              <a:t>OPERATING SYSTEM</a:t>
            </a:r>
          </a:p>
          <a:p>
            <a:pPr algn="r"/>
            <a:r>
              <a:rPr lang="en-US" sz="1400" dirty="0" smtClean="0"/>
              <a:t>System Software 4.10</a:t>
            </a:r>
          </a:p>
          <a:p>
            <a:pPr algn="r"/>
            <a:r>
              <a:rPr lang="en-US" sz="1000" i="1" dirty="0" smtClean="0">
                <a:solidFill>
                  <a:schemeClr val="tx1">
                    <a:lumMod val="65000"/>
                    <a:lumOff val="35000"/>
                  </a:schemeClr>
                </a:solidFill>
              </a:rPr>
              <a:t>PROCESSOR</a:t>
            </a:r>
          </a:p>
          <a:p>
            <a:pPr algn="r"/>
            <a:r>
              <a:rPr lang="en-US" sz="1400" dirty="0" smtClean="0"/>
              <a:t>Cell Broadband Engine at 3.2 GHz</a:t>
            </a:r>
          </a:p>
          <a:p>
            <a:pPr algn="r"/>
            <a:r>
              <a:rPr lang="en-US" sz="1000" i="1" dirty="0" smtClean="0">
                <a:solidFill>
                  <a:schemeClr val="tx1">
                    <a:lumMod val="65000"/>
                    <a:lumOff val="35000"/>
                  </a:schemeClr>
                </a:solidFill>
              </a:rPr>
              <a:t>MEMORY</a:t>
            </a:r>
          </a:p>
          <a:p>
            <a:pPr algn="r"/>
            <a:r>
              <a:rPr lang="en-US" sz="1400" dirty="0" smtClean="0"/>
              <a:t>256 MB XDR DRAM at 3.2 GHz</a:t>
            </a:r>
          </a:p>
          <a:p>
            <a:pPr algn="r"/>
            <a:r>
              <a:rPr lang="en-US" sz="1000" i="1" dirty="0" smtClean="0">
                <a:solidFill>
                  <a:schemeClr val="tx1">
                    <a:lumMod val="65000"/>
                    <a:lumOff val="35000"/>
                  </a:schemeClr>
                </a:solidFill>
              </a:rPr>
              <a:t>STORAGE</a:t>
            </a:r>
          </a:p>
          <a:p>
            <a:pPr algn="r"/>
            <a:r>
              <a:rPr lang="en-US" sz="1400" dirty="0" smtClean="0"/>
              <a:t>589 MB for installation, 72 KB for save data</a:t>
            </a:r>
          </a:p>
          <a:p>
            <a:pPr algn="r"/>
            <a:r>
              <a:rPr lang="en-US" sz="1000" i="1" dirty="0" smtClean="0">
                <a:solidFill>
                  <a:schemeClr val="tx1">
                    <a:lumMod val="65000"/>
                    <a:lumOff val="35000"/>
                  </a:schemeClr>
                </a:solidFill>
              </a:rPr>
              <a:t>GRAPHICS</a:t>
            </a:r>
          </a:p>
          <a:p>
            <a:pPr algn="r"/>
            <a:r>
              <a:rPr lang="en-US" sz="1400" dirty="0" smtClean="0"/>
              <a:t>NVIDIA RSX Reality Synthesizer with 256 MB GDDR3 VRAM at 700 MHz</a:t>
            </a:r>
          </a:p>
          <a:p>
            <a:pPr algn="r"/>
            <a:r>
              <a:rPr lang="en-US" sz="1000" i="1" dirty="0" smtClean="0">
                <a:solidFill>
                  <a:schemeClr val="tx1">
                    <a:lumMod val="65000"/>
                    <a:lumOff val="35000"/>
                  </a:schemeClr>
                </a:solidFill>
              </a:rPr>
              <a:t>SOUND</a:t>
            </a:r>
          </a:p>
          <a:p>
            <a:pPr algn="r"/>
            <a:r>
              <a:rPr lang="en-US" sz="1400" dirty="0" smtClean="0"/>
              <a:t>Dolby 5.1 capable Cell-based processor</a:t>
            </a:r>
          </a:p>
          <a:p>
            <a:pPr algn="r"/>
            <a:endParaRPr lang="en-US" sz="1000" dirty="0"/>
          </a:p>
          <a:p>
            <a:pPr algn="r"/>
            <a:endParaRPr lang="en-US" sz="1400" dirty="0" smtClean="0"/>
          </a:p>
          <a:p>
            <a:pPr algn="r"/>
            <a:r>
              <a:rPr lang="en-US" sz="1000" dirty="0" smtClean="0">
                <a:solidFill>
                  <a:schemeClr val="tx1">
                    <a:lumMod val="65000"/>
                    <a:lumOff val="35000"/>
                  </a:schemeClr>
                </a:solidFill>
              </a:rPr>
              <a:t>* The minimum system requirements are the actual system requirements.</a:t>
            </a:r>
            <a:endParaRPr lang="en-US" sz="1000" dirty="0">
              <a:solidFill>
                <a:schemeClr val="tx1">
                  <a:lumMod val="65000"/>
                  <a:lumOff val="35000"/>
                </a:schemeClr>
              </a:solidFill>
            </a:endParaRPr>
          </a:p>
        </p:txBody>
      </p:sp>
    </p:spTree>
    <p:extLst>
      <p:ext uri="{BB962C8B-B14F-4D97-AF65-F5344CB8AC3E}">
        <p14:creationId xmlns:p14="http://schemas.microsoft.com/office/powerpoint/2010/main" val="930909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32726" y="2167318"/>
            <a:ext cx="7295036" cy="2862322"/>
          </a:xfrm>
          <a:prstGeom prst="rect">
            <a:avLst/>
          </a:prstGeom>
          <a:noFill/>
        </p:spPr>
        <p:txBody>
          <a:bodyPr wrap="square" rtlCol="0">
            <a:spAutoFit/>
          </a:bodyPr>
          <a:lstStyle/>
          <a:p>
            <a:r>
              <a:rPr lang="en-US" sz="1400" i="1" dirty="0" smtClean="0">
                <a:solidFill>
                  <a:schemeClr val="bg1"/>
                </a:solidFill>
                <a:latin typeface="+mj-lt"/>
              </a:rPr>
              <a:t>INSTALLATION</a:t>
            </a:r>
          </a:p>
          <a:p>
            <a:pPr marL="285750" indent="-285750">
              <a:buFont typeface="Arial" panose="020B0604020202020204" pitchFamily="34" charset="0"/>
              <a:buChar char="•"/>
            </a:pPr>
            <a:r>
              <a:rPr lang="en-US" sz="1600" dirty="0" smtClean="0">
                <a:solidFill>
                  <a:schemeClr val="bg1"/>
                </a:solidFill>
              </a:rPr>
              <a:t>Purchased and downloaded through the PlayStation Store.</a:t>
            </a:r>
          </a:p>
          <a:p>
            <a:pPr marL="171450" indent="-171450">
              <a:buFont typeface="Arial" panose="020B0604020202020204" pitchFamily="34" charset="0"/>
              <a:buChar char="•"/>
            </a:pPr>
            <a:endParaRPr lang="en-US" sz="1400" dirty="0" smtClean="0">
              <a:solidFill>
                <a:schemeClr val="bg1"/>
              </a:solidFill>
            </a:endParaRPr>
          </a:p>
          <a:p>
            <a:r>
              <a:rPr lang="en-US" sz="1400" i="1" dirty="0" smtClean="0">
                <a:solidFill>
                  <a:schemeClr val="bg1"/>
                </a:solidFill>
                <a:latin typeface="+mj-lt"/>
              </a:rPr>
              <a:t>MANUAL</a:t>
            </a:r>
            <a:endParaRPr lang="en-US" sz="1400" i="1" dirty="0">
              <a:solidFill>
                <a:schemeClr val="bg1"/>
              </a:solidFill>
              <a:latin typeface="+mj-lt"/>
            </a:endParaRPr>
          </a:p>
          <a:p>
            <a:pPr marL="285750" indent="-285750">
              <a:buFont typeface="Arial" panose="020B0604020202020204" pitchFamily="34" charset="0"/>
              <a:buChar char="•"/>
            </a:pPr>
            <a:r>
              <a:rPr lang="en-US" sz="1600" dirty="0" smtClean="0">
                <a:solidFill>
                  <a:schemeClr val="bg1"/>
                </a:solidFill>
              </a:rPr>
              <a:t>No manual is provided or available.</a:t>
            </a:r>
          </a:p>
          <a:p>
            <a:pPr marL="285750" indent="-285750">
              <a:buFont typeface="Arial" panose="020B0604020202020204" pitchFamily="34" charset="0"/>
              <a:buChar char="•"/>
            </a:pPr>
            <a:r>
              <a:rPr lang="en-US" sz="1600" dirty="0" smtClean="0">
                <a:solidFill>
                  <a:schemeClr val="bg1"/>
                </a:solidFill>
              </a:rPr>
              <a:t>Basic mechanics taught during gameplay.</a:t>
            </a:r>
          </a:p>
          <a:p>
            <a:pPr marL="171450" indent="-171450">
              <a:buFont typeface="Arial" panose="020B0604020202020204" pitchFamily="34" charset="0"/>
              <a:buChar char="•"/>
            </a:pPr>
            <a:endParaRPr lang="en-US" sz="1400" dirty="0" smtClean="0">
              <a:solidFill>
                <a:schemeClr val="bg1"/>
              </a:solidFill>
            </a:endParaRPr>
          </a:p>
          <a:p>
            <a:endParaRPr lang="en-US" sz="1400" dirty="0" smtClean="0">
              <a:solidFill>
                <a:schemeClr val="bg1"/>
              </a:solidFill>
            </a:endParaRPr>
          </a:p>
          <a:p>
            <a:r>
              <a:rPr lang="en-US" sz="1400" i="1" dirty="0" smtClean="0">
                <a:solidFill>
                  <a:schemeClr val="bg1"/>
                </a:solidFill>
                <a:latin typeface="+mj-lt"/>
              </a:rPr>
              <a:t>BUGS AND GLITCHES</a:t>
            </a:r>
          </a:p>
          <a:p>
            <a:pPr marL="285750" indent="-285750">
              <a:buFont typeface="Arial" panose="020B0604020202020204" pitchFamily="34" charset="0"/>
              <a:buChar char="•"/>
            </a:pPr>
            <a:r>
              <a:rPr lang="en-US" sz="1600" dirty="0" smtClean="0">
                <a:solidFill>
                  <a:schemeClr val="bg1"/>
                </a:solidFill>
              </a:rPr>
              <a:t>Unusual flying physics tricks.</a:t>
            </a:r>
          </a:p>
          <a:p>
            <a:pPr marL="285750" indent="-285750">
              <a:buFont typeface="Arial" panose="020B0604020202020204" pitchFamily="34" charset="0"/>
              <a:buChar char="•"/>
            </a:pPr>
            <a:r>
              <a:rPr lang="en-US" sz="1600" dirty="0" smtClean="0">
                <a:solidFill>
                  <a:schemeClr val="bg1"/>
                </a:solidFill>
              </a:rPr>
              <a:t>Glitch entrances to backstage areas.</a:t>
            </a:r>
          </a:p>
          <a:p>
            <a:pPr marL="285750" indent="-285750">
              <a:buFont typeface="Arial" panose="020B0604020202020204" pitchFamily="34" charset="0"/>
              <a:buChar char="•"/>
            </a:pPr>
            <a:r>
              <a:rPr lang="en-US" sz="1600" dirty="0" smtClean="0">
                <a:solidFill>
                  <a:schemeClr val="bg1"/>
                </a:solidFill>
              </a:rPr>
              <a:t>Glitches purposefully remain through updates.</a:t>
            </a:r>
          </a:p>
        </p:txBody>
      </p:sp>
      <p:sp>
        <p:nvSpPr>
          <p:cNvPr id="2" name="TextBox 1"/>
          <p:cNvSpPr txBox="1"/>
          <p:nvPr/>
        </p:nvSpPr>
        <p:spPr>
          <a:xfrm>
            <a:off x="535979" y="504092"/>
            <a:ext cx="1513556" cy="461665"/>
          </a:xfrm>
          <a:prstGeom prst="rect">
            <a:avLst/>
          </a:prstGeom>
          <a:noFill/>
        </p:spPr>
        <p:txBody>
          <a:bodyPr wrap="none" rtlCol="0">
            <a:spAutoFit/>
          </a:bodyPr>
          <a:lstStyle/>
          <a:p>
            <a:r>
              <a:rPr lang="en-US" sz="2400" b="1" dirty="0" smtClean="0">
                <a:solidFill>
                  <a:schemeClr val="bg1"/>
                </a:solidFill>
                <a:latin typeface="+mj-lt"/>
              </a:rPr>
              <a:t>Mechanics</a:t>
            </a:r>
            <a:endParaRPr lang="en-US" sz="2400" b="1" dirty="0">
              <a:solidFill>
                <a:schemeClr val="bg1"/>
              </a:solidFill>
              <a:latin typeface="+mj-lt"/>
            </a:endParaRPr>
          </a:p>
        </p:txBody>
      </p:sp>
    </p:spTree>
    <p:extLst>
      <p:ext uri="{BB962C8B-B14F-4D97-AF65-F5344CB8AC3E}">
        <p14:creationId xmlns:p14="http://schemas.microsoft.com/office/powerpoint/2010/main" val="1437795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35979" y="3791712"/>
            <a:ext cx="7295036" cy="276999"/>
          </a:xfrm>
          <a:prstGeom prst="rect">
            <a:avLst/>
          </a:prstGeom>
          <a:noFill/>
        </p:spPr>
        <p:txBody>
          <a:bodyPr wrap="square" rtlCol="0">
            <a:spAutoFit/>
          </a:bodyPr>
          <a:lstStyle/>
          <a:p>
            <a:r>
              <a:rPr lang="en-US" sz="1200" dirty="0" smtClean="0">
                <a:solidFill>
                  <a:schemeClr val="bg1"/>
                </a:solidFill>
              </a:rPr>
              <a:t>The story of Journey is told completely in-game through images and pictographs.</a:t>
            </a:r>
          </a:p>
        </p:txBody>
      </p:sp>
      <p:sp>
        <p:nvSpPr>
          <p:cNvPr id="2" name="TextBox 1"/>
          <p:cNvSpPr txBox="1"/>
          <p:nvPr/>
        </p:nvSpPr>
        <p:spPr>
          <a:xfrm>
            <a:off x="535979" y="504092"/>
            <a:ext cx="840295" cy="461665"/>
          </a:xfrm>
          <a:prstGeom prst="rect">
            <a:avLst/>
          </a:prstGeom>
          <a:noFill/>
        </p:spPr>
        <p:txBody>
          <a:bodyPr wrap="none" rtlCol="0">
            <a:spAutoFit/>
          </a:bodyPr>
          <a:lstStyle/>
          <a:p>
            <a:r>
              <a:rPr lang="en-US" sz="2400" b="1" dirty="0" smtClean="0">
                <a:solidFill>
                  <a:schemeClr val="bg1"/>
                </a:solidFill>
                <a:latin typeface="+mj-lt"/>
              </a:rPr>
              <a:t>Story</a:t>
            </a:r>
            <a:endParaRPr lang="en-US" sz="2400" b="1" dirty="0">
              <a:solidFill>
                <a:schemeClr val="bg1"/>
              </a:solidFill>
              <a:latin typeface="+mj-lt"/>
            </a:endParaRPr>
          </a:p>
        </p:txBody>
      </p:sp>
    </p:spTree>
    <p:extLst>
      <p:ext uri="{BB962C8B-B14F-4D97-AF65-F5344CB8AC3E}">
        <p14:creationId xmlns:p14="http://schemas.microsoft.com/office/powerpoint/2010/main" val="1509586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5979" y="504092"/>
            <a:ext cx="1394934" cy="461665"/>
          </a:xfrm>
          <a:prstGeom prst="rect">
            <a:avLst/>
          </a:prstGeom>
          <a:noFill/>
        </p:spPr>
        <p:txBody>
          <a:bodyPr wrap="none" rtlCol="0">
            <a:spAutoFit/>
          </a:bodyPr>
          <a:lstStyle/>
          <a:p>
            <a:r>
              <a:rPr lang="en-US" sz="2400" b="1" dirty="0" smtClean="0">
                <a:solidFill>
                  <a:schemeClr val="bg1"/>
                </a:solidFill>
                <a:latin typeface="+mj-lt"/>
              </a:rPr>
              <a:t>Gameplay</a:t>
            </a:r>
            <a:endParaRPr lang="en-US" sz="2400" b="1" dirty="0">
              <a:solidFill>
                <a:schemeClr val="bg1"/>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6" y="4407881"/>
            <a:ext cx="8827477" cy="2206869"/>
          </a:xfrm>
          <a:prstGeom prst="rect">
            <a:avLst/>
          </a:prstGeom>
          <a:ln>
            <a:solidFill>
              <a:schemeClr val="bg1"/>
            </a:solidFill>
          </a:ln>
        </p:spPr>
      </p:pic>
      <p:sp>
        <p:nvSpPr>
          <p:cNvPr id="4" name="TextBox 3"/>
          <p:cNvSpPr txBox="1"/>
          <p:nvPr/>
        </p:nvSpPr>
        <p:spPr>
          <a:xfrm>
            <a:off x="535979" y="1030179"/>
            <a:ext cx="3895344" cy="2800767"/>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solidFill>
                  <a:schemeClr val="bg1"/>
                </a:solidFill>
              </a:rPr>
              <a:t>Walking</a:t>
            </a:r>
          </a:p>
          <a:p>
            <a:pPr marL="628650" lvl="1" indent="-171450">
              <a:buFont typeface="Arial" panose="020B0604020202020204" pitchFamily="34" charset="0"/>
              <a:buChar char="•"/>
            </a:pPr>
            <a:r>
              <a:rPr lang="en-US" sz="1200" dirty="0" smtClean="0">
                <a:solidFill>
                  <a:schemeClr val="bg1"/>
                </a:solidFill>
              </a:rPr>
              <a:t>Walking is a large part of gameplay.</a:t>
            </a:r>
          </a:p>
          <a:p>
            <a:pPr marL="171450" indent="-171450">
              <a:buFont typeface="Arial" panose="020B0604020202020204" pitchFamily="34" charset="0"/>
              <a:buChar char="•"/>
            </a:pPr>
            <a:r>
              <a:rPr lang="en-US" sz="1400" dirty="0" smtClean="0">
                <a:solidFill>
                  <a:schemeClr val="bg1"/>
                </a:solidFill>
              </a:rPr>
              <a:t>Chirping</a:t>
            </a:r>
          </a:p>
          <a:p>
            <a:pPr marL="628650" lvl="1" indent="-171450">
              <a:buFont typeface="Arial" panose="020B0604020202020204" pitchFamily="34" charset="0"/>
              <a:buChar char="•"/>
            </a:pPr>
            <a:r>
              <a:rPr lang="en-US" sz="1200" dirty="0" smtClean="0">
                <a:solidFill>
                  <a:schemeClr val="bg1"/>
                </a:solidFill>
              </a:rPr>
              <a:t>Can produce a sound and floating symbol.</a:t>
            </a:r>
          </a:p>
          <a:p>
            <a:pPr marL="171450" indent="-171450">
              <a:buFont typeface="Arial" panose="020B0604020202020204" pitchFamily="34" charset="0"/>
              <a:buChar char="•"/>
            </a:pPr>
            <a:r>
              <a:rPr lang="en-US" sz="1400" dirty="0" smtClean="0">
                <a:solidFill>
                  <a:schemeClr val="bg1"/>
                </a:solidFill>
              </a:rPr>
              <a:t>Limited Flying</a:t>
            </a:r>
          </a:p>
          <a:p>
            <a:pPr marL="628650" lvl="1" indent="-171450">
              <a:buFont typeface="Arial" panose="020B0604020202020204" pitchFamily="34" charset="0"/>
              <a:buChar char="•"/>
            </a:pPr>
            <a:r>
              <a:rPr lang="en-US" sz="1200" dirty="0" smtClean="0">
                <a:solidFill>
                  <a:schemeClr val="bg1"/>
                </a:solidFill>
              </a:rPr>
              <a:t>Amount of upward motion limited to length of character’s scarf, and the charge the scarf contains.</a:t>
            </a:r>
          </a:p>
          <a:p>
            <a:pPr marL="171450" indent="-171450">
              <a:buFont typeface="Arial" panose="020B0604020202020204" pitchFamily="34" charset="0"/>
              <a:buChar char="•"/>
            </a:pPr>
            <a:r>
              <a:rPr lang="en-US" sz="1400" dirty="0" smtClean="0">
                <a:solidFill>
                  <a:schemeClr val="bg1"/>
                </a:solidFill>
              </a:rPr>
              <a:t>Scarf Recharging</a:t>
            </a:r>
          </a:p>
          <a:p>
            <a:pPr marL="628650" lvl="1" indent="-171450">
              <a:buFont typeface="Arial" panose="020B0604020202020204" pitchFamily="34" charset="0"/>
              <a:buChar char="•"/>
            </a:pPr>
            <a:r>
              <a:rPr lang="en-US" sz="1200" dirty="0" smtClean="0">
                <a:solidFill>
                  <a:schemeClr val="bg1"/>
                </a:solidFill>
              </a:rPr>
              <a:t>Interaction with cloth entities or other player will recharge scarf.</a:t>
            </a:r>
          </a:p>
          <a:p>
            <a:pPr marL="171450" indent="-171450">
              <a:buFont typeface="Arial" panose="020B0604020202020204" pitchFamily="34" charset="0"/>
              <a:buChar char="•"/>
            </a:pPr>
            <a:r>
              <a:rPr lang="en-US" sz="1200" dirty="0" smtClean="0">
                <a:solidFill>
                  <a:schemeClr val="bg1"/>
                </a:solidFill>
              </a:rPr>
              <a:t>Cooperative Multiplayer</a:t>
            </a:r>
          </a:p>
          <a:p>
            <a:pPr marL="628650" lvl="1" indent="-171450">
              <a:buFont typeface="Arial" panose="020B0604020202020204" pitchFamily="34" charset="0"/>
              <a:buChar char="•"/>
            </a:pPr>
            <a:r>
              <a:rPr lang="en-US" sz="1200" dirty="0" smtClean="0">
                <a:solidFill>
                  <a:schemeClr val="bg1"/>
                </a:solidFill>
              </a:rPr>
              <a:t>One other player will appear if in same area and not otherwise partnered.</a:t>
            </a:r>
          </a:p>
        </p:txBody>
      </p:sp>
      <p:sp>
        <p:nvSpPr>
          <p:cNvPr id="5" name="TextBox 4"/>
          <p:cNvSpPr txBox="1"/>
          <p:nvPr/>
        </p:nvSpPr>
        <p:spPr>
          <a:xfrm>
            <a:off x="4791456" y="1030179"/>
            <a:ext cx="3895344" cy="3231654"/>
          </a:xfrm>
          <a:prstGeom prst="rect">
            <a:avLst/>
          </a:prstGeom>
          <a:noFill/>
        </p:spPr>
        <p:txBody>
          <a:bodyPr wrap="square" rtlCol="0">
            <a:spAutoFit/>
          </a:bodyPr>
          <a:lstStyle/>
          <a:p>
            <a:pPr marL="171450" indent="-171450">
              <a:buFont typeface="Arial" panose="020B0604020202020204" pitchFamily="34" charset="0"/>
              <a:buChar char="•"/>
            </a:pPr>
            <a:r>
              <a:rPr lang="en-US" sz="1400" dirty="0">
                <a:solidFill>
                  <a:schemeClr val="bg1"/>
                </a:solidFill>
              </a:rPr>
              <a:t>Cloth Switches</a:t>
            </a:r>
          </a:p>
          <a:p>
            <a:pPr marL="628650" lvl="1" indent="-171450">
              <a:buFont typeface="Arial" panose="020B0604020202020204" pitchFamily="34" charset="0"/>
              <a:buChar char="•"/>
            </a:pPr>
            <a:r>
              <a:rPr lang="en-US" sz="1200" dirty="0">
                <a:solidFill>
                  <a:schemeClr val="bg1"/>
                </a:solidFill>
              </a:rPr>
              <a:t>Chirping near some cloth entities cause changes in the world</a:t>
            </a:r>
            <a:r>
              <a:rPr lang="en-US" sz="1200" dirty="0" smtClean="0">
                <a:solidFill>
                  <a:schemeClr val="bg1"/>
                </a:solidFill>
              </a:rPr>
              <a:t>.</a:t>
            </a:r>
            <a:endParaRPr lang="en-US" sz="1400" dirty="0" smtClean="0">
              <a:solidFill>
                <a:schemeClr val="bg1"/>
              </a:solidFill>
            </a:endParaRPr>
          </a:p>
          <a:p>
            <a:pPr marL="171450" indent="-171450">
              <a:buFont typeface="Arial" panose="020B0604020202020204" pitchFamily="34" charset="0"/>
              <a:buChar char="•"/>
            </a:pPr>
            <a:r>
              <a:rPr lang="en-US" sz="1400" dirty="0" smtClean="0">
                <a:solidFill>
                  <a:schemeClr val="bg1"/>
                </a:solidFill>
              </a:rPr>
              <a:t>Sand Dune Sliding</a:t>
            </a:r>
          </a:p>
          <a:p>
            <a:pPr marL="628650" lvl="1" indent="-171450">
              <a:buFont typeface="Arial" panose="020B0604020202020204" pitchFamily="34" charset="0"/>
              <a:buChar char="•"/>
            </a:pPr>
            <a:r>
              <a:rPr lang="en-US" sz="1200" dirty="0" smtClean="0">
                <a:solidFill>
                  <a:schemeClr val="bg1"/>
                </a:solidFill>
              </a:rPr>
              <a:t>While walking down a sandy incline.</a:t>
            </a:r>
          </a:p>
          <a:p>
            <a:pPr marL="171450" indent="-171450">
              <a:buFont typeface="Arial" panose="020B0604020202020204" pitchFamily="34" charset="0"/>
              <a:buChar char="•"/>
            </a:pPr>
            <a:r>
              <a:rPr lang="en-US" sz="1400" dirty="0" smtClean="0">
                <a:solidFill>
                  <a:schemeClr val="bg1"/>
                </a:solidFill>
              </a:rPr>
              <a:t>Forced Sand Sliding</a:t>
            </a:r>
          </a:p>
          <a:p>
            <a:pPr marL="628650" lvl="1" indent="-171450">
              <a:buFont typeface="Arial" panose="020B0604020202020204" pitchFamily="34" charset="0"/>
              <a:buChar char="•"/>
            </a:pPr>
            <a:r>
              <a:rPr lang="en-US" sz="1200" dirty="0" smtClean="0">
                <a:solidFill>
                  <a:schemeClr val="bg1"/>
                </a:solidFill>
              </a:rPr>
              <a:t>Walking and Flying have constant downslope force.</a:t>
            </a:r>
          </a:p>
          <a:p>
            <a:pPr marL="171450" indent="-171450">
              <a:buFont typeface="Arial" panose="020B0604020202020204" pitchFamily="34" charset="0"/>
              <a:buChar char="•"/>
            </a:pPr>
            <a:r>
              <a:rPr lang="en-US" sz="1400" dirty="0" smtClean="0">
                <a:solidFill>
                  <a:schemeClr val="bg1"/>
                </a:solidFill>
              </a:rPr>
              <a:t>Hostile Entities</a:t>
            </a:r>
          </a:p>
          <a:p>
            <a:pPr marL="628650" lvl="1" indent="-171450">
              <a:buFont typeface="Arial" panose="020B0604020202020204" pitchFamily="34" charset="0"/>
              <a:buChar char="•"/>
            </a:pPr>
            <a:r>
              <a:rPr lang="en-US" sz="1200" dirty="0" smtClean="0">
                <a:solidFill>
                  <a:schemeClr val="bg1"/>
                </a:solidFill>
              </a:rPr>
              <a:t>Large creatures patrol and will permanently shorten scarf upon contact.</a:t>
            </a:r>
          </a:p>
          <a:p>
            <a:pPr marL="171450" indent="-171450">
              <a:buFont typeface="Arial" panose="020B0604020202020204" pitchFamily="34" charset="0"/>
              <a:buChar char="•"/>
            </a:pPr>
            <a:r>
              <a:rPr lang="en-US" sz="1400" dirty="0" smtClean="0">
                <a:solidFill>
                  <a:schemeClr val="bg1"/>
                </a:solidFill>
              </a:rPr>
              <a:t>Free Fly Zones</a:t>
            </a:r>
          </a:p>
          <a:p>
            <a:pPr marL="628650" lvl="1" indent="-171450">
              <a:buFont typeface="Arial" panose="020B0604020202020204" pitchFamily="34" charset="0"/>
              <a:buChar char="•"/>
            </a:pPr>
            <a:r>
              <a:rPr lang="en-US" sz="1200" dirty="0" smtClean="0">
                <a:solidFill>
                  <a:schemeClr val="bg1"/>
                </a:solidFill>
              </a:rPr>
              <a:t>Areas where the character’s scarf remains fully charged at all times.</a:t>
            </a:r>
          </a:p>
          <a:p>
            <a:pPr marL="171450" indent="-171450">
              <a:buFont typeface="Arial" panose="020B0604020202020204" pitchFamily="34" charset="0"/>
              <a:buChar char="•"/>
            </a:pPr>
            <a:r>
              <a:rPr lang="en-US" sz="1400" dirty="0" smtClean="0">
                <a:solidFill>
                  <a:schemeClr val="bg1"/>
                </a:solidFill>
              </a:rPr>
              <a:t>Charge Stealing Snow</a:t>
            </a:r>
          </a:p>
          <a:p>
            <a:pPr marL="628650" lvl="1" indent="-171450">
              <a:buFont typeface="Arial" panose="020B0604020202020204" pitchFamily="34" charset="0"/>
              <a:buChar char="•"/>
            </a:pPr>
            <a:r>
              <a:rPr lang="en-US" sz="1200" dirty="0" smtClean="0">
                <a:solidFill>
                  <a:schemeClr val="bg1"/>
                </a:solidFill>
              </a:rPr>
              <a:t>Frosty areas slowly steal charge from scarf.</a:t>
            </a:r>
          </a:p>
        </p:txBody>
      </p:sp>
    </p:spTree>
    <p:extLst>
      <p:ext uri="{BB962C8B-B14F-4D97-AF65-F5344CB8AC3E}">
        <p14:creationId xmlns:p14="http://schemas.microsoft.com/office/powerpoint/2010/main" val="1364395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35979" y="1194301"/>
            <a:ext cx="8244606" cy="2123658"/>
          </a:xfrm>
          <a:prstGeom prst="rect">
            <a:avLst/>
          </a:prstGeom>
          <a:noFill/>
        </p:spPr>
        <p:txBody>
          <a:bodyPr wrap="square" rtlCol="0">
            <a:spAutoFit/>
          </a:bodyPr>
          <a:lstStyle/>
          <a:p>
            <a:r>
              <a:rPr lang="en-US" sz="1200" dirty="0" smtClean="0">
                <a:solidFill>
                  <a:schemeClr val="bg1"/>
                </a:solidFill>
              </a:rPr>
              <a:t>No numerical scoring mechanic is provided in the game, but there are ways to measure your progress.</a:t>
            </a:r>
          </a:p>
          <a:p>
            <a:endParaRPr lang="en-US" sz="1200" dirty="0">
              <a:solidFill>
                <a:schemeClr val="bg1"/>
              </a:solidFill>
            </a:endParaRPr>
          </a:p>
          <a:p>
            <a:r>
              <a:rPr lang="en-US" sz="1200" dirty="0" smtClean="0">
                <a:solidFill>
                  <a:schemeClr val="bg1"/>
                </a:solidFill>
              </a:rPr>
              <a:t>A limited number of power-ups exist throughout the levels. Upon picking up these power-ups, the length of the character’s scarf is increased; giving them a greater ability to jump or fly. Obtaining all of the available power-ups gives the player the ability to change their character’s cloak to white. A white cloak allows the scarf to automatically recharge while walking.</a:t>
            </a:r>
          </a:p>
          <a:p>
            <a:endParaRPr lang="en-US" sz="1200" dirty="0">
              <a:solidFill>
                <a:schemeClr val="bg1"/>
              </a:solidFill>
            </a:endParaRPr>
          </a:p>
          <a:p>
            <a:r>
              <a:rPr lang="en-US" sz="1200" dirty="0" smtClean="0">
                <a:solidFill>
                  <a:schemeClr val="bg1"/>
                </a:solidFill>
              </a:rPr>
              <a:t>The cloak the character has decorative trim around the hem. The decorative trim becomes more elaborate after finishing the game. Each successive completion continues to increase the elaborateness of the cloak’s trim until the game has been finished three or more times. The trim on the character’s cloak gives other players a sense of the experience level of the player controlling the character.</a:t>
            </a:r>
          </a:p>
        </p:txBody>
      </p:sp>
      <p:sp>
        <p:nvSpPr>
          <p:cNvPr id="2" name="TextBox 1"/>
          <p:cNvSpPr txBox="1"/>
          <p:nvPr/>
        </p:nvSpPr>
        <p:spPr>
          <a:xfrm>
            <a:off x="535979" y="504092"/>
            <a:ext cx="1133644" cy="461665"/>
          </a:xfrm>
          <a:prstGeom prst="rect">
            <a:avLst/>
          </a:prstGeom>
          <a:noFill/>
        </p:spPr>
        <p:txBody>
          <a:bodyPr wrap="none" rtlCol="0">
            <a:spAutoFit/>
          </a:bodyPr>
          <a:lstStyle/>
          <a:p>
            <a:r>
              <a:rPr lang="en-US" sz="2400" b="1" dirty="0" smtClean="0">
                <a:solidFill>
                  <a:schemeClr val="bg1"/>
                </a:solidFill>
                <a:latin typeface="+mj-lt"/>
              </a:rPr>
              <a:t>Scoring</a:t>
            </a:r>
            <a:endParaRPr lang="en-US" sz="2400" b="1" dirty="0">
              <a:solidFill>
                <a:schemeClr val="bg1"/>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9" y="3488175"/>
            <a:ext cx="8405446" cy="3016309"/>
          </a:xfrm>
          <a:prstGeom prst="rect">
            <a:avLst/>
          </a:prstGeom>
          <a:ln>
            <a:solidFill>
              <a:schemeClr val="bg1"/>
            </a:solidFill>
          </a:ln>
        </p:spPr>
      </p:pic>
    </p:spTree>
    <p:extLst>
      <p:ext uri="{BB962C8B-B14F-4D97-AF65-F5344CB8AC3E}">
        <p14:creationId xmlns:p14="http://schemas.microsoft.com/office/powerpoint/2010/main" val="2624531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1538"/>
          <a:stretch/>
        </p:blipFill>
        <p:spPr>
          <a:xfrm>
            <a:off x="1037367" y="0"/>
            <a:ext cx="8106634" cy="6858000"/>
          </a:xfrm>
          <a:prstGeom prst="rect">
            <a:avLst/>
          </a:prstGeom>
        </p:spPr>
      </p:pic>
      <p:sp>
        <p:nvSpPr>
          <p:cNvPr id="2" name="TextBox 1"/>
          <p:cNvSpPr txBox="1"/>
          <p:nvPr/>
        </p:nvSpPr>
        <p:spPr>
          <a:xfrm rot="16200000">
            <a:off x="-73621" y="703384"/>
            <a:ext cx="1165704" cy="461665"/>
          </a:xfrm>
          <a:prstGeom prst="rect">
            <a:avLst/>
          </a:prstGeom>
          <a:noFill/>
        </p:spPr>
        <p:txBody>
          <a:bodyPr wrap="none" rtlCol="0">
            <a:spAutoFit/>
          </a:bodyPr>
          <a:lstStyle/>
          <a:p>
            <a:r>
              <a:rPr lang="en-US" sz="2400" b="1" dirty="0" smtClean="0">
                <a:solidFill>
                  <a:schemeClr val="bg1"/>
                </a:solidFill>
                <a:latin typeface="+mj-lt"/>
              </a:rPr>
              <a:t>Artwork</a:t>
            </a:r>
            <a:endParaRPr lang="en-US" sz="2400" b="1" dirty="0">
              <a:solidFill>
                <a:schemeClr val="bg1"/>
              </a:solidFill>
              <a:latin typeface="+mj-lt"/>
            </a:endParaRPr>
          </a:p>
        </p:txBody>
      </p:sp>
    </p:spTree>
    <p:extLst>
      <p:ext uri="{BB962C8B-B14F-4D97-AF65-F5344CB8AC3E}">
        <p14:creationId xmlns:p14="http://schemas.microsoft.com/office/powerpoint/2010/main" val="551667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73621" y="703384"/>
            <a:ext cx="1165704" cy="461665"/>
          </a:xfrm>
          <a:prstGeom prst="rect">
            <a:avLst/>
          </a:prstGeom>
          <a:noFill/>
        </p:spPr>
        <p:txBody>
          <a:bodyPr wrap="none" rtlCol="0">
            <a:spAutoFit/>
          </a:bodyPr>
          <a:lstStyle/>
          <a:p>
            <a:r>
              <a:rPr lang="en-US" sz="2400" b="1" dirty="0" smtClean="0">
                <a:solidFill>
                  <a:schemeClr val="bg1"/>
                </a:solidFill>
                <a:latin typeface="+mj-lt"/>
              </a:rPr>
              <a:t>Artwork</a:t>
            </a:r>
            <a:endParaRPr lang="en-US" sz="2400" b="1" dirty="0">
              <a:solidFill>
                <a:schemeClr val="bg1"/>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24" y="0"/>
            <a:ext cx="8117376" cy="6858000"/>
          </a:xfrm>
          <a:prstGeom prst="rect">
            <a:avLst/>
          </a:prstGeom>
        </p:spPr>
      </p:pic>
    </p:spTree>
    <p:extLst>
      <p:ext uri="{BB962C8B-B14F-4D97-AF65-F5344CB8AC3E}">
        <p14:creationId xmlns:p14="http://schemas.microsoft.com/office/powerpoint/2010/main" val="2603467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47702" y="2038358"/>
            <a:ext cx="4481498" cy="1015663"/>
          </a:xfrm>
          <a:prstGeom prst="rect">
            <a:avLst/>
          </a:prstGeom>
          <a:noFill/>
        </p:spPr>
        <p:txBody>
          <a:bodyPr wrap="square" rtlCol="0">
            <a:spAutoFit/>
          </a:bodyPr>
          <a:lstStyle/>
          <a:p>
            <a:r>
              <a:rPr lang="en-US" sz="1200" i="1" dirty="0" smtClean="0">
                <a:solidFill>
                  <a:schemeClr val="bg1"/>
                </a:solidFill>
                <a:latin typeface="+mj-lt"/>
              </a:rPr>
              <a:t>SOUND</a:t>
            </a:r>
          </a:p>
          <a:p>
            <a:pPr marL="171450" indent="-171450">
              <a:buFont typeface="Arial" panose="020B0604020202020204" pitchFamily="34" charset="0"/>
              <a:buChar char="•"/>
            </a:pPr>
            <a:r>
              <a:rPr lang="en-US" sz="1600" dirty="0" smtClean="0">
                <a:solidFill>
                  <a:schemeClr val="bg1"/>
                </a:solidFill>
              </a:rPr>
              <a:t>Environments and weather</a:t>
            </a:r>
          </a:p>
          <a:p>
            <a:pPr marL="171450" indent="-171450">
              <a:buFont typeface="Arial" panose="020B0604020202020204" pitchFamily="34" charset="0"/>
              <a:buChar char="•"/>
            </a:pPr>
            <a:r>
              <a:rPr lang="en-US" sz="1600" dirty="0" smtClean="0">
                <a:solidFill>
                  <a:schemeClr val="bg1"/>
                </a:solidFill>
              </a:rPr>
              <a:t>Character actions</a:t>
            </a:r>
          </a:p>
          <a:p>
            <a:pPr marL="171450" indent="-171450">
              <a:buFont typeface="Arial" panose="020B0604020202020204" pitchFamily="34" charset="0"/>
              <a:buChar char="•"/>
            </a:pPr>
            <a:r>
              <a:rPr lang="en-US" sz="1600" dirty="0" smtClean="0">
                <a:solidFill>
                  <a:schemeClr val="bg1"/>
                </a:solidFill>
              </a:rPr>
              <a:t>Cloth creatures</a:t>
            </a:r>
          </a:p>
        </p:txBody>
      </p:sp>
      <p:sp>
        <p:nvSpPr>
          <p:cNvPr id="2" name="TextBox 1"/>
          <p:cNvSpPr txBox="1"/>
          <p:nvPr/>
        </p:nvSpPr>
        <p:spPr>
          <a:xfrm>
            <a:off x="535979" y="504092"/>
            <a:ext cx="2295821" cy="461665"/>
          </a:xfrm>
          <a:prstGeom prst="rect">
            <a:avLst/>
          </a:prstGeom>
          <a:noFill/>
        </p:spPr>
        <p:txBody>
          <a:bodyPr wrap="none" rtlCol="0">
            <a:spAutoFit/>
          </a:bodyPr>
          <a:lstStyle/>
          <a:p>
            <a:r>
              <a:rPr lang="en-US" sz="2400" b="1" dirty="0" smtClean="0">
                <a:solidFill>
                  <a:schemeClr val="bg1"/>
                </a:solidFill>
                <a:latin typeface="+mj-lt"/>
              </a:rPr>
              <a:t>Sound and Music</a:t>
            </a:r>
            <a:endParaRPr lang="en-US" sz="2400" b="1" dirty="0">
              <a:solidFill>
                <a:schemeClr val="bg1"/>
              </a:solidFill>
              <a:latin typeface="+mj-lt"/>
            </a:endParaRPr>
          </a:p>
        </p:txBody>
      </p:sp>
      <p:sp>
        <p:nvSpPr>
          <p:cNvPr id="8" name="TextBox 7"/>
          <p:cNvSpPr txBox="1"/>
          <p:nvPr/>
        </p:nvSpPr>
        <p:spPr>
          <a:xfrm>
            <a:off x="3572259" y="2038358"/>
            <a:ext cx="5149710" cy="1015663"/>
          </a:xfrm>
          <a:prstGeom prst="rect">
            <a:avLst/>
          </a:prstGeom>
          <a:noFill/>
        </p:spPr>
        <p:txBody>
          <a:bodyPr wrap="square" rtlCol="0">
            <a:spAutoFit/>
          </a:bodyPr>
          <a:lstStyle/>
          <a:p>
            <a:r>
              <a:rPr lang="en-US" sz="1200" i="1" dirty="0" smtClean="0">
                <a:solidFill>
                  <a:schemeClr val="bg1"/>
                </a:solidFill>
                <a:latin typeface="+mj-lt"/>
              </a:rPr>
              <a:t>MUSIC</a:t>
            </a:r>
          </a:p>
          <a:p>
            <a:pPr marL="171450" indent="-171450">
              <a:buFont typeface="Arial" panose="020B0604020202020204" pitchFamily="34" charset="0"/>
              <a:buChar char="•"/>
            </a:pPr>
            <a:r>
              <a:rPr lang="en-US" sz="1600" dirty="0" smtClean="0">
                <a:solidFill>
                  <a:schemeClr val="bg1"/>
                </a:solidFill>
              </a:rPr>
              <a:t>Composed by Austin </a:t>
            </a:r>
            <a:r>
              <a:rPr lang="en-US" sz="1600" dirty="0" err="1" smtClean="0">
                <a:solidFill>
                  <a:schemeClr val="bg1"/>
                </a:solidFill>
              </a:rPr>
              <a:t>Wintory</a:t>
            </a:r>
            <a:endParaRPr lang="en-US" sz="1600" dirty="0" smtClean="0">
              <a:solidFill>
                <a:schemeClr val="bg1"/>
              </a:solidFill>
            </a:endParaRPr>
          </a:p>
          <a:p>
            <a:pPr marL="171450" indent="-171450">
              <a:buFont typeface="Arial" panose="020B0604020202020204" pitchFamily="34" charset="0"/>
              <a:buChar char="•"/>
            </a:pPr>
            <a:r>
              <a:rPr lang="en-US" sz="1600" dirty="0" smtClean="0">
                <a:solidFill>
                  <a:schemeClr val="bg1"/>
                </a:solidFill>
              </a:rPr>
              <a:t>Nominated for Grammy Award in 2013</a:t>
            </a:r>
          </a:p>
          <a:p>
            <a:pPr marL="171450" indent="-171450">
              <a:buFont typeface="Arial" panose="020B0604020202020204" pitchFamily="34" charset="0"/>
              <a:buChar char="•"/>
            </a:pPr>
            <a:r>
              <a:rPr lang="en-US" sz="1600" dirty="0" smtClean="0">
                <a:solidFill>
                  <a:schemeClr val="bg1"/>
                </a:solidFill>
              </a:rPr>
              <a:t>Changes dynamically based on progress and events</a:t>
            </a:r>
            <a:endParaRPr lang="en-US" sz="1600" dirty="0">
              <a:solidFill>
                <a:schemeClr val="bg1"/>
              </a:solidFill>
            </a:endParaRPr>
          </a:p>
        </p:txBody>
      </p:sp>
      <p:pic>
        <p:nvPicPr>
          <p:cNvPr id="9" name="01 Nascen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78851" y="4741984"/>
            <a:ext cx="609600" cy="609600"/>
          </a:xfrm>
          <a:prstGeom prst="rect">
            <a:avLst/>
          </a:prstGeom>
        </p:spPr>
      </p:pic>
      <p:pic>
        <p:nvPicPr>
          <p:cNvPr id="10" name="07 The Road of Tria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47114" y="4741984"/>
            <a:ext cx="609600" cy="609600"/>
          </a:xfrm>
          <a:prstGeom prst="rect">
            <a:avLst/>
          </a:prstGeom>
        </p:spPr>
      </p:pic>
    </p:spTree>
    <p:extLst>
      <p:ext uri="{BB962C8B-B14F-4D97-AF65-F5344CB8AC3E}">
        <p14:creationId xmlns:p14="http://schemas.microsoft.com/office/powerpoint/2010/main" val="1728987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7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132"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3844</TotalTime>
  <Words>675</Words>
  <Application>Microsoft Office PowerPoint</Application>
  <PresentationFormat>On-screen Show (4:3)</PresentationFormat>
  <Paragraphs>136</Paragraphs>
  <Slides>13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Roboto Black</vt:lpstr>
      <vt:lpstr>Roboto Condensed Light</vt:lpstr>
      <vt:lpstr>Roboto Condensed</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King</dc:creator>
  <cp:lastModifiedBy>Marc King</cp:lastModifiedBy>
  <cp:revision>50</cp:revision>
  <dcterms:created xsi:type="dcterms:W3CDTF">2016-09-10T15:20:32Z</dcterms:created>
  <dcterms:modified xsi:type="dcterms:W3CDTF">2016-09-21T18:53:45Z</dcterms:modified>
</cp:coreProperties>
</file>