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74" r:id="rId8"/>
    <p:sldId id="261" r:id="rId9"/>
    <p:sldId id="272" r:id="rId10"/>
    <p:sldId id="262" r:id="rId11"/>
    <p:sldId id="265" r:id="rId12"/>
    <p:sldId id="268" r:id="rId13"/>
    <p:sldId id="266" r:id="rId14"/>
    <p:sldId id="264" r:id="rId15"/>
    <p:sldId id="267" r:id="rId16"/>
    <p:sldId id="270" r:id="rId17"/>
    <p:sldId id="271" r:id="rId18"/>
    <p:sldId id="269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8428"/>
    <a:srgbClr val="297B3D"/>
    <a:srgbClr val="194B25"/>
    <a:srgbClr val="2F8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5" autoAdjust="0"/>
    <p:restoredTop sz="94628" autoAdjust="0"/>
  </p:normalViewPr>
  <p:slideViewPr>
    <p:cSldViewPr>
      <p:cViewPr varScale="1">
        <p:scale>
          <a:sx n="75" d="100"/>
          <a:sy n="75" d="100"/>
        </p:scale>
        <p:origin x="72" y="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F12E-D2F2-45E0-A3AF-039A31485DE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8FBF-D967-4C8B-AF48-4080868F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8FBF-D967-4C8B-AF48-4080868FB9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6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8FBF-D967-4C8B-AF48-4080868FB9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3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8FBF-D967-4C8B-AF48-4080868FB9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64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8FBF-D967-4C8B-AF48-4080868FB9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28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8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19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4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4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4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91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5761-1F05-4400-B787-7DEDABB9E67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5B2B3-9339-4AF6-9DBE-8B9BD2AB2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69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8.wav"/><Relationship Id="rId16" Type="http://schemas.openxmlformats.org/officeDocument/2006/relationships/image" Target="../media/image3.png"/><Relationship Id="rId1" Type="http://schemas.microsoft.com/office/2007/relationships/media" Target="../media/media8.wav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audio" Target="../media/audio5.wav"/><Relationship Id="rId15" Type="http://schemas.openxmlformats.org/officeDocument/2006/relationships/slide" Target="slide16.xml"/><Relationship Id="rId10" Type="http://schemas.openxmlformats.org/officeDocument/2006/relationships/slide" Target="slide7.xml"/><Relationship Id="rId4" Type="http://schemas.openxmlformats.org/officeDocument/2006/relationships/audio" Target="../media/audio4.wav"/><Relationship Id="rId9" Type="http://schemas.openxmlformats.org/officeDocument/2006/relationships/slide" Target="slide9.xml"/><Relationship Id="rId1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8.wav"/><Relationship Id="rId16" Type="http://schemas.openxmlformats.org/officeDocument/2006/relationships/image" Target="../media/image3.png"/><Relationship Id="rId1" Type="http://schemas.microsoft.com/office/2007/relationships/media" Target="../media/media8.wav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audio" Target="../media/audio5.wav"/><Relationship Id="rId15" Type="http://schemas.openxmlformats.org/officeDocument/2006/relationships/slide" Target="slide16.xml"/><Relationship Id="rId10" Type="http://schemas.openxmlformats.org/officeDocument/2006/relationships/slide" Target="slide7.xml"/><Relationship Id="rId4" Type="http://schemas.openxmlformats.org/officeDocument/2006/relationships/audio" Target="../media/audio4.wav"/><Relationship Id="rId9" Type="http://schemas.openxmlformats.org/officeDocument/2006/relationships/slide" Target="slide9.xml"/><Relationship Id="rId1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2.png"/><Relationship Id="rId11" Type="http://schemas.openxmlformats.org/officeDocument/2006/relationships/slide" Target="slide7.xml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9.gif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12" Type="http://schemas.openxmlformats.org/officeDocument/2006/relationships/image" Target="../media/image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1.png"/><Relationship Id="rId11" Type="http://schemas.openxmlformats.org/officeDocument/2006/relationships/slide" Target="slide15.xml"/><Relationship Id="rId5" Type="http://schemas.openxmlformats.org/officeDocument/2006/relationships/image" Target="../media/image9.gif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slide" Target="slide16.xml"/><Relationship Id="rId3" Type="http://schemas.microsoft.com/office/2007/relationships/media" Target="../media/media8.wav"/><Relationship Id="rId7" Type="http://schemas.openxmlformats.org/officeDocument/2006/relationships/audio" Target="../media/audio6.wav"/><Relationship Id="rId12" Type="http://schemas.openxmlformats.org/officeDocument/2006/relationships/image" Target="../media/image19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11" Type="http://schemas.openxmlformats.org/officeDocument/2006/relationships/slide" Target="slide11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2.png"/><Relationship Id="rId4" Type="http://schemas.openxmlformats.org/officeDocument/2006/relationships/audio" Target="../media/media8.wav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3" Type="http://schemas.microsoft.com/office/2007/relationships/media" Target="../media/media8.wav"/><Relationship Id="rId7" Type="http://schemas.openxmlformats.org/officeDocument/2006/relationships/image" Target="../media/image9.gif"/><Relationship Id="rId12" Type="http://schemas.openxmlformats.org/officeDocument/2006/relationships/slide" Target="slide16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3.xml"/><Relationship Id="rId10" Type="http://schemas.openxmlformats.org/officeDocument/2006/relationships/slide" Target="slide11.xml"/><Relationship Id="rId4" Type="http://schemas.openxmlformats.org/officeDocument/2006/relationships/audio" Target="../media/media8.wav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gif"/><Relationship Id="rId7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3.xml"/><Relationship Id="rId3" Type="http://schemas.microsoft.com/office/2007/relationships/media" Target="../media/media8.wav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17" Type="http://schemas.openxmlformats.org/officeDocument/2006/relationships/image" Target="../media/image3.png"/><Relationship Id="rId2" Type="http://schemas.microsoft.com/office/2007/relationships/media" Target="../media/media10.mp3"/><Relationship Id="rId16" Type="http://schemas.openxmlformats.org/officeDocument/2006/relationships/image" Target="../media/image20.png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11" Type="http://schemas.openxmlformats.org/officeDocument/2006/relationships/slide" Target="slide18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audio" Target="../media/media8.wav"/><Relationship Id="rId9" Type="http://schemas.openxmlformats.org/officeDocument/2006/relationships/slide" Target="slide9.xml"/><Relationship Id="rId1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microsoft.com/office/2007/relationships/media" Target="../media/media8.wav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3.png"/><Relationship Id="rId4" Type="http://schemas.openxmlformats.org/officeDocument/2006/relationships/audio" Target="../media/media8.wav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p3"/><Relationship Id="rId7" Type="http://schemas.microsoft.com/office/2007/relationships/hdphoto" Target="../media/hdphoto1.wdp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8.xml"/><Relationship Id="rId1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" Type="http://schemas.openxmlformats.org/officeDocument/2006/relationships/audio" Target="../media/media6.wav"/><Relationship Id="rId16" Type="http://schemas.openxmlformats.org/officeDocument/2006/relationships/image" Target="../media/image7.png"/><Relationship Id="rId20" Type="http://schemas.microsoft.com/office/2007/relationships/hdphoto" Target="../media/hdphoto3.wdp"/><Relationship Id="rId1" Type="http://schemas.microsoft.com/office/2007/relationships/media" Target="../media/media6.wav"/><Relationship Id="rId6" Type="http://schemas.openxmlformats.org/officeDocument/2006/relationships/audio" Target="../media/audio3.wav"/><Relationship Id="rId11" Type="http://schemas.openxmlformats.org/officeDocument/2006/relationships/slide" Target="slide9.xml"/><Relationship Id="rId5" Type="http://schemas.openxmlformats.org/officeDocument/2006/relationships/slideLayout" Target="../slideLayouts/slideLayout13.xml"/><Relationship Id="rId15" Type="http://schemas.openxmlformats.org/officeDocument/2006/relationships/slide" Target="slide13.xml"/><Relationship Id="rId10" Type="http://schemas.openxmlformats.org/officeDocument/2006/relationships/image" Target="../media/image12.png"/><Relationship Id="rId19" Type="http://schemas.openxmlformats.org/officeDocument/2006/relationships/image" Target="../media/image14.png"/><Relationship Id="rId4" Type="http://schemas.openxmlformats.org/officeDocument/2006/relationships/audio" Target="../media/media7.mp3"/><Relationship Id="rId9" Type="http://schemas.openxmlformats.org/officeDocument/2006/relationships/image" Target="../media/image11.png"/><Relationship Id="rId1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12" Type="http://schemas.openxmlformats.org/officeDocument/2006/relationships/slide" Target="slide1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1.png"/><Relationship Id="rId11" Type="http://schemas.openxmlformats.org/officeDocument/2006/relationships/slide" Target="slide8.xml"/><Relationship Id="rId5" Type="http://schemas.openxmlformats.org/officeDocument/2006/relationships/image" Target="../media/image10.png"/><Relationship Id="rId10" Type="http://schemas.openxmlformats.org/officeDocument/2006/relationships/slide" Target="slide18.xml"/><Relationship Id="rId4" Type="http://schemas.openxmlformats.org/officeDocument/2006/relationships/image" Target="../media/image9.gif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5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9.wav"/><Relationship Id="rId11" Type="http://schemas.openxmlformats.org/officeDocument/2006/relationships/image" Target="../media/image12.png"/><Relationship Id="rId5" Type="http://schemas.microsoft.com/office/2007/relationships/media" Target="../media/media9.wav"/><Relationship Id="rId15" Type="http://schemas.openxmlformats.org/officeDocument/2006/relationships/slide" Target="slide7.xml"/><Relationship Id="rId10" Type="http://schemas.openxmlformats.org/officeDocument/2006/relationships/image" Target="../media/image11.png"/><Relationship Id="rId4" Type="http://schemas.microsoft.com/office/2007/relationships/media" Target="../media/media3.mp3"/><Relationship Id="rId9" Type="http://schemas.openxmlformats.org/officeDocument/2006/relationships/image" Target="../media/image9.gif"/><Relationship Id="rId1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7.xml"/><Relationship Id="rId3" Type="http://schemas.openxmlformats.org/officeDocument/2006/relationships/slideLayout" Target="../slideLayouts/slideLayout13.xml"/><Relationship Id="rId7" Type="http://schemas.openxmlformats.org/officeDocument/2006/relationships/slide" Target="slide9.xml"/><Relationship Id="rId12" Type="http://schemas.openxmlformats.org/officeDocument/2006/relationships/slide" Target="slide1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slide" Target="slide10.xml"/><Relationship Id="rId4" Type="http://schemas.openxmlformats.org/officeDocument/2006/relationships/image" Target="../media/image9.gif"/><Relationship Id="rId9" Type="http://schemas.openxmlformats.org/officeDocument/2006/relationships/image" Target="../media/image16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Determination Sans" pitchFamily="50" charset="0"/>
              </a:rPr>
              <a:t>By: The Human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Determination Sans" pitchFamily="50" charset="0"/>
              </a:rPr>
              <a:t>Undertale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0"/>
    </mc:Choice>
    <mc:Fallback>
      <p:transition spd="slow" advTm="5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Determination Sans" pitchFamily="50" charset="0"/>
              </a:rPr>
              <a:t>AttackMoldSml1</a:t>
            </a:r>
          </a:p>
        </p:txBody>
      </p:sp>
      <p:grpSp>
        <p:nvGrpSpPr>
          <p:cNvPr id="3" name="Background"/>
          <p:cNvGrpSpPr/>
          <p:nvPr/>
        </p:nvGrpSpPr>
        <p:grpSpPr>
          <a:xfrm>
            <a:off x="1187731" y="1219200"/>
            <a:ext cx="6858000" cy="2971801"/>
            <a:chOff x="1187731" y="1219200"/>
            <a:chExt cx="6858000" cy="2971801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966219" y="2122376"/>
              <a:ext cx="2971800" cy="1165449"/>
            </a:xfrm>
            <a:prstGeom prst="rect">
              <a:avLst/>
            </a:prstGeom>
            <a:noFill/>
            <a:ln>
              <a:solidFill>
                <a:srgbClr val="297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87731" y="1219200"/>
              <a:ext cx="6858000" cy="2971800"/>
              <a:chOff x="1195386" y="1600200"/>
              <a:chExt cx="6858000" cy="2971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89" y="2901043"/>
                <a:ext cx="139065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2901043"/>
                <a:ext cx="1390650" cy="1600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95386" y="1600200"/>
                <a:ext cx="6858000" cy="297180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95386" y="1605643"/>
                <a:ext cx="6847113" cy="1366157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657725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17556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70871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UI"/>
          <p:cNvGrpSpPr/>
          <p:nvPr/>
        </p:nvGrpSpPr>
        <p:grpSpPr>
          <a:xfrm>
            <a:off x="1243350" y="5540828"/>
            <a:ext cx="6762071" cy="1088572"/>
            <a:chOff x="1243350" y="5540828"/>
            <a:chExt cx="6762071" cy="10885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9"/>
            <a:stretch/>
          </p:blipFill>
          <p:spPr bwMode="auto">
            <a:xfrm>
              <a:off x="1243350" y="5562600"/>
              <a:ext cx="676207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2"/>
            <a:stretch/>
          </p:blipFill>
          <p:spPr bwMode="auto">
            <a:xfrm>
              <a:off x="1440825" y="5540828"/>
              <a:ext cx="1028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FightActivate"/>
          <p:cNvGrpSpPr/>
          <p:nvPr/>
        </p:nvGrpSpPr>
        <p:grpSpPr>
          <a:xfrm>
            <a:off x="1307475" y="5943600"/>
            <a:ext cx="1295400" cy="423863"/>
            <a:chOff x="1295400" y="5934075"/>
            <a:chExt cx="1295400" cy="423863"/>
          </a:xfrm>
        </p:grpSpPr>
        <p:sp>
          <p:nvSpPr>
            <p:cNvPr id="20" name="Fight">
              <a:hlinkClick r:id="rId9" action="ppaction://hlinksldjump"/>
            </p:cNvPr>
            <p:cNvSpPr/>
            <p:nvPr/>
          </p:nvSpPr>
          <p:spPr>
            <a:xfrm>
              <a:off x="1295400" y="5934075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rgbClr val="FFFF00"/>
                  </a:solidFill>
                  <a:latin typeface="MERCY" panose="00000400000000000000" pitchFamily="50" charset="0"/>
                </a:rPr>
                <a:t># FIGHT</a:t>
              </a:r>
            </a:p>
          </p:txBody>
        </p:sp>
        <p:pic>
          <p:nvPicPr>
            <p:cNvPr id="22" name="Heart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1326525" y="600993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ActScree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"/>
          <a:stretch/>
        </p:blipFill>
        <p:spPr bwMode="auto">
          <a:xfrm>
            <a:off x="1656238" y="4250871"/>
            <a:ext cx="5995141" cy="12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5000" y="4330697"/>
            <a:ext cx="5486400" cy="10033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THE HECK IS THIS SUPPOSED TO BE?&#10;I still can’t figure out what this is supposed to mean.&#10;It looks like a canoe&#10;or is it the digital version of the Eye of Sauron?&#10;Is it a really crappy American Football field stadium?&#10;There was a post about those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30697"/>
            <a:ext cx="5715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7086600" y="4338317"/>
            <a:ext cx="117475" cy="1123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Undertale attack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28" y="2590800"/>
            <a:ext cx="3352394" cy="250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33525" y="191003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Hachicro" panose="020B0600000000000000" pitchFamily="34" charset="0"/>
              </a:rPr>
              <a:t>39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Hachicro" panose="020B06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9060" y="2767466"/>
            <a:ext cx="978865" cy="1581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95600" y="2767466"/>
            <a:ext cx="752325" cy="15818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5676" y="2095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1111E-6 -3.33333E-6 L -0.53142 -0.003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wi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104 0.05069 " pathEditMode="relative" rAng="0" ptsTypes="AA">
                                      <p:cBhvr>
                                        <p:cTn id="3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5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11" grpId="0"/>
      <p:bldP spid="11" grpId="1"/>
      <p:bldP spid="11" grpId="2"/>
      <p:bldP spid="12" grpId="0" animBg="1"/>
      <p:bldP spid="12" grpId="1" animBg="1"/>
      <p:bldP spid="21" grpId="0" animBg="1"/>
      <p:bldP spid="21" grpId="1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Determination Sans" pitchFamily="50" charset="0"/>
              </a:rPr>
              <a:t>Attack MoldSml2</a:t>
            </a:r>
          </a:p>
        </p:txBody>
      </p:sp>
      <p:grpSp>
        <p:nvGrpSpPr>
          <p:cNvPr id="3" name="Background"/>
          <p:cNvGrpSpPr/>
          <p:nvPr/>
        </p:nvGrpSpPr>
        <p:grpSpPr>
          <a:xfrm>
            <a:off x="1187731" y="1219200"/>
            <a:ext cx="6858000" cy="2971801"/>
            <a:chOff x="1187731" y="1219200"/>
            <a:chExt cx="6858000" cy="2971801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966219" y="2122376"/>
              <a:ext cx="2971800" cy="1165449"/>
            </a:xfrm>
            <a:prstGeom prst="rect">
              <a:avLst/>
            </a:prstGeom>
            <a:noFill/>
            <a:ln>
              <a:solidFill>
                <a:srgbClr val="297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87731" y="1219200"/>
              <a:ext cx="6858000" cy="2971800"/>
              <a:chOff x="1195386" y="1600200"/>
              <a:chExt cx="6858000" cy="2971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89" y="2901043"/>
                <a:ext cx="139065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2901043"/>
                <a:ext cx="1390650" cy="1600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95386" y="1600200"/>
                <a:ext cx="6858000" cy="297180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95386" y="1605643"/>
                <a:ext cx="6847113" cy="1366157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657725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17556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70871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UI"/>
          <p:cNvGrpSpPr/>
          <p:nvPr/>
        </p:nvGrpSpPr>
        <p:grpSpPr>
          <a:xfrm>
            <a:off x="1243350" y="5540828"/>
            <a:ext cx="6762071" cy="1088572"/>
            <a:chOff x="1243350" y="5540828"/>
            <a:chExt cx="6762071" cy="10885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9"/>
            <a:stretch/>
          </p:blipFill>
          <p:spPr bwMode="auto">
            <a:xfrm>
              <a:off x="1243350" y="5562600"/>
              <a:ext cx="676207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2"/>
            <a:stretch/>
          </p:blipFill>
          <p:spPr bwMode="auto">
            <a:xfrm>
              <a:off x="1440825" y="5540828"/>
              <a:ext cx="1028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FightActivate"/>
          <p:cNvGrpSpPr/>
          <p:nvPr/>
        </p:nvGrpSpPr>
        <p:grpSpPr>
          <a:xfrm>
            <a:off x="1307475" y="5943600"/>
            <a:ext cx="1295400" cy="423863"/>
            <a:chOff x="1295400" y="5934075"/>
            <a:chExt cx="1295400" cy="423863"/>
          </a:xfrm>
        </p:grpSpPr>
        <p:sp>
          <p:nvSpPr>
            <p:cNvPr id="20" name="Fight">
              <a:hlinkClick r:id="rId9" action="ppaction://hlinksldjump"/>
            </p:cNvPr>
            <p:cNvSpPr/>
            <p:nvPr/>
          </p:nvSpPr>
          <p:spPr>
            <a:xfrm>
              <a:off x="1295400" y="5934075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rgbClr val="FFFF00"/>
                  </a:solidFill>
                  <a:latin typeface="MERCY" panose="00000400000000000000" pitchFamily="50" charset="0"/>
                </a:rPr>
                <a:t># FIGHT</a:t>
              </a:r>
            </a:p>
          </p:txBody>
        </p:sp>
        <p:pic>
          <p:nvPicPr>
            <p:cNvPr id="22" name="Heart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1326525" y="600993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ActScree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"/>
          <a:stretch/>
        </p:blipFill>
        <p:spPr bwMode="auto">
          <a:xfrm>
            <a:off x="1656238" y="4250871"/>
            <a:ext cx="5995141" cy="12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5000" y="4330697"/>
            <a:ext cx="5486400" cy="10033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THE HECK IS THIS SUPPOSED TO BE?&#10;I still can’t figure out what this is supposed to mean.&#10;It looks like a canoe&#10;or is it the digital version of the Eye of Sauron?&#10;Is it a really crappy American Football field stadium?&#10;There was a post about those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30697"/>
            <a:ext cx="5715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7086600" y="4338317"/>
            <a:ext cx="117475" cy="1123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Undertale attack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31" y="2624655"/>
            <a:ext cx="3352394" cy="250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86628" y="194388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Hachicro" panose="020B0600000000000000" pitchFamily="34" charset="0"/>
              </a:rPr>
              <a:t>39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Hachicro" panose="020B06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2163" y="2801321"/>
            <a:ext cx="978865" cy="1581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48703" y="2801321"/>
            <a:ext cx="752325" cy="15818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1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5676" y="2095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7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1111E-6 -3.33333E-6 L -0.53142 -0.003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wi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0105 0.05069 " pathEditMode="relative" rAng="0" ptsTypes="AA">
                                      <p:cBhvr>
                                        <p:cTn id="3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5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11" grpId="0"/>
      <p:bldP spid="11" grpId="1"/>
      <p:bldP spid="11" grpId="2"/>
      <p:bldP spid="12" grpId="0" animBg="1"/>
      <p:bldP spid="12" grpId="1" animBg="1"/>
      <p:bldP spid="21" grpId="0" animBg="1"/>
      <p:bldP spid="21" grpId="1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Determination Sans" pitchFamily="50" charset="0"/>
              </a:rPr>
              <a:t>ActPick</a:t>
            </a:r>
            <a:endParaRPr lang="en-US" dirty="0">
              <a:solidFill>
                <a:schemeClr val="bg1"/>
              </a:solidFill>
              <a:latin typeface="Determination Sans" pitchFamily="50" charset="0"/>
            </a:endParaRPr>
          </a:p>
        </p:txBody>
      </p:sp>
      <p:grpSp>
        <p:nvGrpSpPr>
          <p:cNvPr id="3" name="Background"/>
          <p:cNvGrpSpPr/>
          <p:nvPr/>
        </p:nvGrpSpPr>
        <p:grpSpPr>
          <a:xfrm>
            <a:off x="1187731" y="1219200"/>
            <a:ext cx="6858000" cy="2971801"/>
            <a:chOff x="1187731" y="1219200"/>
            <a:chExt cx="6858000" cy="2971801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966219" y="2122376"/>
              <a:ext cx="2971800" cy="1165449"/>
            </a:xfrm>
            <a:prstGeom prst="rect">
              <a:avLst/>
            </a:prstGeom>
            <a:noFill/>
            <a:ln>
              <a:solidFill>
                <a:srgbClr val="297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87731" y="1219200"/>
              <a:ext cx="6858000" cy="2971800"/>
              <a:chOff x="1195386" y="1600200"/>
              <a:chExt cx="6858000" cy="2971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89" y="2901043"/>
                <a:ext cx="139065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2901043"/>
                <a:ext cx="1390650" cy="1600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95386" y="1600200"/>
                <a:ext cx="6858000" cy="297180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95386" y="1605643"/>
                <a:ext cx="6847113" cy="1366157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657725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17556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70871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UI"/>
          <p:cNvGrpSpPr/>
          <p:nvPr/>
        </p:nvGrpSpPr>
        <p:grpSpPr>
          <a:xfrm>
            <a:off x="1243350" y="5540828"/>
            <a:ext cx="6762071" cy="1088572"/>
            <a:chOff x="1243350" y="5540828"/>
            <a:chExt cx="6762071" cy="10885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9"/>
            <a:stretch/>
          </p:blipFill>
          <p:spPr bwMode="auto">
            <a:xfrm>
              <a:off x="1243350" y="5562600"/>
              <a:ext cx="676207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2"/>
            <a:stretch/>
          </p:blipFill>
          <p:spPr bwMode="auto">
            <a:xfrm>
              <a:off x="1440825" y="5540828"/>
              <a:ext cx="1028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ActScree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"/>
          <a:stretch/>
        </p:blipFill>
        <p:spPr bwMode="auto">
          <a:xfrm>
            <a:off x="1656238" y="4250871"/>
            <a:ext cx="5995141" cy="12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MoldSmal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77" y="4778827"/>
            <a:ext cx="1737466" cy="32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verup"/>
          <p:cNvSpPr/>
          <p:nvPr/>
        </p:nvSpPr>
        <p:spPr>
          <a:xfrm>
            <a:off x="1981200" y="4430465"/>
            <a:ext cx="439677" cy="751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Heart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18266" r="18316" b="19813"/>
          <a:stretch/>
        </p:blipFill>
        <p:spPr bwMode="auto">
          <a:xfrm>
            <a:off x="2068029" y="4430465"/>
            <a:ext cx="239994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MoldSmall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77" y="4468583"/>
            <a:ext cx="1737466" cy="32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Heart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18266" r="18316" b="19813"/>
          <a:stretch/>
        </p:blipFill>
        <p:spPr bwMode="auto">
          <a:xfrm>
            <a:off x="2068029" y="4724381"/>
            <a:ext cx="239994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ct">
            <a:hlinkClick r:id="rId11" action="ppaction://hlinksldjump"/>
          </p:cNvPr>
          <p:cNvSpPr/>
          <p:nvPr/>
        </p:nvSpPr>
        <p:spPr>
          <a:xfrm>
            <a:off x="3048000" y="5934074"/>
            <a:ext cx="1295400" cy="42386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MERCY" panose="00000400000000000000" pitchFamily="50" charset="0"/>
              </a:rPr>
              <a:t>    ACT</a:t>
            </a:r>
          </a:p>
        </p:txBody>
      </p:sp>
      <p:pic>
        <p:nvPicPr>
          <p:cNvPr id="28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5676" y="2095500"/>
            <a:ext cx="609600" cy="609600"/>
          </a:xfrm>
          <a:prstGeom prst="rect">
            <a:avLst/>
          </a:prstGeom>
        </p:spPr>
      </p:pic>
      <p:pic>
        <p:nvPicPr>
          <p:cNvPr id="30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8076" y="2247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4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Determination Sans" pitchFamily="50" charset="0"/>
              </a:rPr>
              <a:t>ActChoose</a:t>
            </a:r>
            <a:endParaRPr lang="en-US" dirty="0">
              <a:solidFill>
                <a:schemeClr val="bg1"/>
              </a:solidFill>
              <a:latin typeface="Determination Sans" pitchFamily="50" charset="0"/>
            </a:endParaRPr>
          </a:p>
        </p:txBody>
      </p:sp>
      <p:grpSp>
        <p:nvGrpSpPr>
          <p:cNvPr id="8" name="Background"/>
          <p:cNvGrpSpPr/>
          <p:nvPr/>
        </p:nvGrpSpPr>
        <p:grpSpPr>
          <a:xfrm>
            <a:off x="1187731" y="1219200"/>
            <a:ext cx="6858000" cy="2971801"/>
            <a:chOff x="1187731" y="1219200"/>
            <a:chExt cx="6858000" cy="2971801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966219" y="2122376"/>
              <a:ext cx="2971800" cy="1165449"/>
            </a:xfrm>
            <a:prstGeom prst="rect">
              <a:avLst/>
            </a:prstGeom>
            <a:noFill/>
            <a:ln>
              <a:solidFill>
                <a:srgbClr val="297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BadGuyBackground"/>
            <p:cNvGrpSpPr/>
            <p:nvPr/>
          </p:nvGrpSpPr>
          <p:grpSpPr>
            <a:xfrm>
              <a:off x="1187731" y="1219200"/>
              <a:ext cx="6858000" cy="2971800"/>
              <a:chOff x="1195386" y="1600200"/>
              <a:chExt cx="6858000" cy="2971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89" y="2901043"/>
                <a:ext cx="139065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2901043"/>
                <a:ext cx="1390650" cy="1600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95386" y="1600200"/>
                <a:ext cx="6858000" cy="297180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95386" y="1605643"/>
                <a:ext cx="6847113" cy="1366157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657725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17556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70871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Hud"/>
          <p:cNvGrpSpPr/>
          <p:nvPr/>
        </p:nvGrpSpPr>
        <p:grpSpPr>
          <a:xfrm>
            <a:off x="1243350" y="5551713"/>
            <a:ext cx="6762071" cy="1077687"/>
            <a:chOff x="1243350" y="5551713"/>
            <a:chExt cx="6762071" cy="10776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9"/>
            <a:stretch/>
          </p:blipFill>
          <p:spPr bwMode="auto">
            <a:xfrm>
              <a:off x="1243350" y="5562600"/>
              <a:ext cx="676207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Nam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2"/>
            <a:stretch/>
          </p:blipFill>
          <p:spPr bwMode="auto">
            <a:xfrm>
              <a:off x="1440825" y="5551713"/>
              <a:ext cx="1028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uttons"/>
          <p:cNvGrpSpPr/>
          <p:nvPr/>
        </p:nvGrpSpPr>
        <p:grpSpPr>
          <a:xfrm>
            <a:off x="1243350" y="5867400"/>
            <a:ext cx="6771082" cy="631371"/>
            <a:chOff x="1243350" y="5867400"/>
            <a:chExt cx="6771082" cy="631371"/>
          </a:xfrm>
        </p:grpSpPr>
        <p:sp>
          <p:nvSpPr>
            <p:cNvPr id="7" name="Fight"/>
            <p:cNvSpPr/>
            <p:nvPr/>
          </p:nvSpPr>
          <p:spPr>
            <a:xfrm>
              <a:off x="1243350" y="5867400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ct"/>
            <p:cNvSpPr/>
            <p:nvPr/>
          </p:nvSpPr>
          <p:spPr>
            <a:xfrm>
              <a:off x="2971800" y="5867400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tem"/>
            <p:cNvSpPr/>
            <p:nvPr/>
          </p:nvSpPr>
          <p:spPr>
            <a:xfrm>
              <a:off x="4876800" y="5867400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ercy"/>
            <p:cNvSpPr/>
            <p:nvPr/>
          </p:nvSpPr>
          <p:spPr>
            <a:xfrm>
              <a:off x="6590782" y="5889171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7" y="4250871"/>
            <a:ext cx="5995141" cy="13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verUp"/>
          <p:cNvSpPr/>
          <p:nvPr/>
        </p:nvSpPr>
        <p:spPr>
          <a:xfrm>
            <a:off x="1955175" y="4419600"/>
            <a:ext cx="407025" cy="359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Act">
            <a:hlinkClick r:id="" action="ppaction://hlinkshowjump?jump=previousslide"/>
          </p:cNvPr>
          <p:cNvSpPr/>
          <p:nvPr/>
        </p:nvSpPr>
        <p:spPr>
          <a:xfrm>
            <a:off x="3048000" y="5889171"/>
            <a:ext cx="1295400" cy="511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">
            <a:hlinkClick r:id="" action="ppaction://noaction"/>
          </p:cNvPr>
          <p:cNvSpPr/>
          <p:nvPr/>
        </p:nvSpPr>
        <p:spPr>
          <a:xfrm>
            <a:off x="3048000" y="5934074"/>
            <a:ext cx="1295400" cy="42386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MERCY" panose="00000400000000000000" pitchFamily="50" charset="0"/>
              </a:rPr>
              <a:t>    ACT</a:t>
            </a:r>
          </a:p>
        </p:txBody>
      </p:sp>
      <p:sp>
        <p:nvSpPr>
          <p:cNvPr id="19" name="ActivateCheck"/>
          <p:cNvSpPr/>
          <p:nvPr/>
        </p:nvSpPr>
        <p:spPr>
          <a:xfrm>
            <a:off x="2068284" y="4419600"/>
            <a:ext cx="1513116" cy="2747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vateFlirt"/>
          <p:cNvSpPr/>
          <p:nvPr/>
        </p:nvSpPr>
        <p:spPr>
          <a:xfrm>
            <a:off x="2120582" y="4752293"/>
            <a:ext cx="1513116" cy="2747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ctivateImitate"/>
          <p:cNvSpPr/>
          <p:nvPr/>
        </p:nvSpPr>
        <p:spPr>
          <a:xfrm>
            <a:off x="4787334" y="4448294"/>
            <a:ext cx="1513116" cy="2747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Heart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18266" r="18317" b="19813"/>
          <a:stretch/>
        </p:blipFill>
        <p:spPr bwMode="auto">
          <a:xfrm>
            <a:off x="2068285" y="4457701"/>
            <a:ext cx="293915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Heart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18266" r="18317" b="19813"/>
          <a:stretch/>
        </p:blipFill>
        <p:spPr bwMode="auto">
          <a:xfrm>
            <a:off x="2068284" y="4764734"/>
            <a:ext cx="284583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Hear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18266" r="18317" b="19813"/>
          <a:stretch/>
        </p:blipFill>
        <p:spPr bwMode="auto">
          <a:xfrm>
            <a:off x="4611287" y="4463141"/>
            <a:ext cx="284583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5676" y="2095500"/>
            <a:ext cx="609600" cy="609600"/>
          </a:xfrm>
          <a:prstGeom prst="rect">
            <a:avLst/>
          </a:prstGeom>
        </p:spPr>
      </p:pic>
      <p:pic>
        <p:nvPicPr>
          <p:cNvPr id="33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8076" y="2247900"/>
            <a:ext cx="609600" cy="609600"/>
          </a:xfrm>
          <a:prstGeom prst="rect">
            <a:avLst/>
          </a:prstGeom>
        </p:spPr>
      </p:pic>
      <p:pic>
        <p:nvPicPr>
          <p:cNvPr id="34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0476" y="2400300"/>
            <a:ext cx="609600" cy="609600"/>
          </a:xfrm>
          <a:prstGeom prst="rect">
            <a:avLst/>
          </a:prstGeom>
        </p:spPr>
      </p:pic>
      <p:pic>
        <p:nvPicPr>
          <p:cNvPr id="35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2876" y="2552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Determination Sans" pitchFamily="50" charset="0"/>
              </a:rPr>
              <a:t>Check</a:t>
            </a:r>
          </a:p>
        </p:txBody>
      </p:sp>
      <p:grpSp>
        <p:nvGrpSpPr>
          <p:cNvPr id="8" name="Background"/>
          <p:cNvGrpSpPr/>
          <p:nvPr/>
        </p:nvGrpSpPr>
        <p:grpSpPr>
          <a:xfrm>
            <a:off x="1187731" y="1219200"/>
            <a:ext cx="6858000" cy="2971801"/>
            <a:chOff x="1187731" y="1219200"/>
            <a:chExt cx="6858000" cy="2971801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966219" y="2122376"/>
              <a:ext cx="2971800" cy="1165449"/>
            </a:xfrm>
            <a:prstGeom prst="rect">
              <a:avLst/>
            </a:prstGeom>
            <a:noFill/>
            <a:ln>
              <a:solidFill>
                <a:srgbClr val="297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BadGuyBackground"/>
            <p:cNvGrpSpPr/>
            <p:nvPr/>
          </p:nvGrpSpPr>
          <p:grpSpPr>
            <a:xfrm>
              <a:off x="1187731" y="1219200"/>
              <a:ext cx="6858000" cy="2971800"/>
              <a:chOff x="1195386" y="1600200"/>
              <a:chExt cx="6858000" cy="2971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89" y="2901043"/>
                <a:ext cx="139065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2901043"/>
                <a:ext cx="1390650" cy="1600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95386" y="1600200"/>
                <a:ext cx="6858000" cy="297180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95386" y="1605643"/>
                <a:ext cx="6847113" cy="1366157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657725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17556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70871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Hud"/>
          <p:cNvGrpSpPr/>
          <p:nvPr/>
        </p:nvGrpSpPr>
        <p:grpSpPr>
          <a:xfrm>
            <a:off x="1243350" y="5551713"/>
            <a:ext cx="6762071" cy="1077687"/>
            <a:chOff x="1243350" y="5551713"/>
            <a:chExt cx="6762071" cy="10776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9"/>
            <a:stretch/>
          </p:blipFill>
          <p:spPr bwMode="auto">
            <a:xfrm>
              <a:off x="1243350" y="5562600"/>
              <a:ext cx="676207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Nam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2"/>
            <a:stretch/>
          </p:blipFill>
          <p:spPr bwMode="auto">
            <a:xfrm>
              <a:off x="1440825" y="5551713"/>
              <a:ext cx="1028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uttons"/>
          <p:cNvGrpSpPr/>
          <p:nvPr/>
        </p:nvGrpSpPr>
        <p:grpSpPr>
          <a:xfrm>
            <a:off x="1243350" y="5867400"/>
            <a:ext cx="6771082" cy="631371"/>
            <a:chOff x="1243350" y="5867400"/>
            <a:chExt cx="6771082" cy="631371"/>
          </a:xfrm>
        </p:grpSpPr>
        <p:sp>
          <p:nvSpPr>
            <p:cNvPr id="7" name="Fight"/>
            <p:cNvSpPr/>
            <p:nvPr/>
          </p:nvSpPr>
          <p:spPr>
            <a:xfrm>
              <a:off x="1243350" y="5867400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ct"/>
            <p:cNvSpPr/>
            <p:nvPr/>
          </p:nvSpPr>
          <p:spPr>
            <a:xfrm>
              <a:off x="2971800" y="5867400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tem"/>
            <p:cNvSpPr/>
            <p:nvPr/>
          </p:nvSpPr>
          <p:spPr>
            <a:xfrm>
              <a:off x="4876800" y="5867400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ercy"/>
            <p:cNvSpPr/>
            <p:nvPr/>
          </p:nvSpPr>
          <p:spPr>
            <a:xfrm>
              <a:off x="6590782" y="5889171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verUp"/>
          <p:cNvSpPr/>
          <p:nvPr/>
        </p:nvSpPr>
        <p:spPr>
          <a:xfrm>
            <a:off x="1955175" y="4419600"/>
            <a:ext cx="407025" cy="359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Act">
            <a:hlinkClick r:id="" action="ppaction://hlinkshowjump?jump=previousslide"/>
          </p:cNvPr>
          <p:cNvSpPr/>
          <p:nvPr/>
        </p:nvSpPr>
        <p:spPr>
          <a:xfrm>
            <a:off x="3048000" y="5889171"/>
            <a:ext cx="1295400" cy="511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">
            <a:hlinkClick r:id="rId11" action="ppaction://hlinksldjump"/>
          </p:cNvPr>
          <p:cNvSpPr/>
          <p:nvPr/>
        </p:nvSpPr>
        <p:spPr>
          <a:xfrm>
            <a:off x="3048000" y="5934074"/>
            <a:ext cx="1295400" cy="423863"/>
          </a:xfrm>
          <a:prstGeom prst="rect">
            <a:avLst/>
          </a:prstGeom>
          <a:solidFill>
            <a:schemeClr val="bg1"/>
          </a:solidFill>
          <a:ln>
            <a:solidFill>
              <a:srgbClr val="FF8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rgbClr val="FF8428"/>
                </a:solidFill>
                <a:latin typeface="MERCY" panose="00000400000000000000" pitchFamily="50" charset="0"/>
              </a:rPr>
              <a:t> $  ACT</a:t>
            </a:r>
          </a:p>
        </p:txBody>
      </p:sp>
      <p:sp>
        <p:nvSpPr>
          <p:cNvPr id="19" name="ActivateCheck"/>
          <p:cNvSpPr/>
          <p:nvPr/>
        </p:nvSpPr>
        <p:spPr>
          <a:xfrm>
            <a:off x="2068284" y="4419600"/>
            <a:ext cx="1513116" cy="2747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vateFlirt"/>
          <p:cNvSpPr/>
          <p:nvPr/>
        </p:nvSpPr>
        <p:spPr>
          <a:xfrm>
            <a:off x="2120582" y="4752293"/>
            <a:ext cx="1513116" cy="2747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ctivateImitate"/>
          <p:cNvSpPr/>
          <p:nvPr/>
        </p:nvSpPr>
        <p:spPr>
          <a:xfrm>
            <a:off x="4787334" y="4448294"/>
            <a:ext cx="1513116" cy="2747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7" y="4250871"/>
            <a:ext cx="5995141" cy="13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heckText"/>
          <p:cNvSpPr/>
          <p:nvPr/>
        </p:nvSpPr>
        <p:spPr>
          <a:xfrm>
            <a:off x="1876740" y="4315251"/>
            <a:ext cx="5554133" cy="108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dirty="0">
                <a:latin typeface="Determination Sans" pitchFamily="50" charset="0"/>
              </a:rPr>
              <a:t>*  MOLDSMAL  –  ATK 6 DEF 0</a:t>
            </a:r>
          </a:p>
          <a:p>
            <a:r>
              <a:rPr lang="en-US" sz="2200" dirty="0">
                <a:latin typeface="Determination Sans" pitchFamily="50" charset="0"/>
              </a:rPr>
              <a:t>*  It’s a different color, so</a:t>
            </a:r>
            <a:br>
              <a:rPr lang="en-US" sz="2200" dirty="0">
                <a:latin typeface="Determination Sans" pitchFamily="50" charset="0"/>
              </a:rPr>
            </a:br>
            <a:r>
              <a:rPr lang="en-US" sz="2200" dirty="0">
                <a:latin typeface="Determination Sans" pitchFamily="50" charset="0"/>
              </a:rPr>
              <a:t>     it’s a bit stronger now</a:t>
            </a: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Typ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503" end="25275.93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24800" y="1836738"/>
            <a:ext cx="609600" cy="609600"/>
          </a:xfrm>
          <a:prstGeom prst="rect">
            <a:avLst/>
          </a:prstGeom>
        </p:spPr>
      </p:pic>
      <p:pic>
        <p:nvPicPr>
          <p:cNvPr id="31" name="Bee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5676" y="2095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1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eneric text no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0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ackground"/>
          <p:cNvGrpSpPr/>
          <p:nvPr/>
        </p:nvGrpSpPr>
        <p:grpSpPr>
          <a:xfrm>
            <a:off x="1187731" y="1219200"/>
            <a:ext cx="6858000" cy="2971801"/>
            <a:chOff x="1187731" y="1219200"/>
            <a:chExt cx="6858000" cy="2971801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966219" y="2122376"/>
              <a:ext cx="2971800" cy="1165449"/>
            </a:xfrm>
            <a:prstGeom prst="rect">
              <a:avLst/>
            </a:prstGeom>
            <a:noFill/>
            <a:ln>
              <a:solidFill>
                <a:srgbClr val="297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BadGuyBackground"/>
            <p:cNvGrpSpPr/>
            <p:nvPr/>
          </p:nvGrpSpPr>
          <p:grpSpPr>
            <a:xfrm>
              <a:off x="1187731" y="1219200"/>
              <a:ext cx="6858000" cy="2971800"/>
              <a:chOff x="1195386" y="1600200"/>
              <a:chExt cx="6858000" cy="2971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89" y="2901043"/>
                <a:ext cx="139065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2901043"/>
                <a:ext cx="1390650" cy="1600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95386" y="1600200"/>
                <a:ext cx="6858000" cy="297180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95386" y="1605643"/>
                <a:ext cx="6847113" cy="1366157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657725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17556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70871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Hud"/>
          <p:cNvGrpSpPr/>
          <p:nvPr/>
        </p:nvGrpSpPr>
        <p:grpSpPr>
          <a:xfrm>
            <a:off x="1243350" y="5551713"/>
            <a:ext cx="6762071" cy="1077687"/>
            <a:chOff x="1243350" y="5551713"/>
            <a:chExt cx="6762071" cy="10776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9"/>
            <a:stretch/>
          </p:blipFill>
          <p:spPr bwMode="auto">
            <a:xfrm>
              <a:off x="1243350" y="5562600"/>
              <a:ext cx="676207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Name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2"/>
            <a:stretch/>
          </p:blipFill>
          <p:spPr bwMode="auto">
            <a:xfrm>
              <a:off x="1440825" y="5551713"/>
              <a:ext cx="1028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uttons"/>
          <p:cNvGrpSpPr/>
          <p:nvPr/>
        </p:nvGrpSpPr>
        <p:grpSpPr>
          <a:xfrm>
            <a:off x="1243350" y="5867400"/>
            <a:ext cx="6771082" cy="631371"/>
            <a:chOff x="1243350" y="5867400"/>
            <a:chExt cx="6771082" cy="631371"/>
          </a:xfrm>
        </p:grpSpPr>
        <p:sp>
          <p:nvSpPr>
            <p:cNvPr id="7" name="Fight"/>
            <p:cNvSpPr/>
            <p:nvPr/>
          </p:nvSpPr>
          <p:spPr>
            <a:xfrm>
              <a:off x="1243350" y="5867400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ct"/>
            <p:cNvSpPr/>
            <p:nvPr/>
          </p:nvSpPr>
          <p:spPr>
            <a:xfrm>
              <a:off x="2971800" y="5867400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tem"/>
            <p:cNvSpPr/>
            <p:nvPr/>
          </p:nvSpPr>
          <p:spPr>
            <a:xfrm>
              <a:off x="4876800" y="5867400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ercy"/>
            <p:cNvSpPr/>
            <p:nvPr/>
          </p:nvSpPr>
          <p:spPr>
            <a:xfrm>
              <a:off x="6590782" y="5889171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verUp"/>
          <p:cNvSpPr/>
          <p:nvPr/>
        </p:nvSpPr>
        <p:spPr>
          <a:xfrm>
            <a:off x="1955175" y="4419600"/>
            <a:ext cx="407025" cy="359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Act">
            <a:hlinkClick r:id="" action="ppaction://hlinkshowjump?jump=previousslide"/>
          </p:cNvPr>
          <p:cNvSpPr/>
          <p:nvPr/>
        </p:nvSpPr>
        <p:spPr>
          <a:xfrm>
            <a:off x="3048000" y="5889171"/>
            <a:ext cx="1295400" cy="511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">
            <a:hlinkClick r:id="rId10" action="ppaction://hlinksldjump"/>
          </p:cNvPr>
          <p:cNvSpPr/>
          <p:nvPr/>
        </p:nvSpPr>
        <p:spPr>
          <a:xfrm>
            <a:off x="3048000" y="5934074"/>
            <a:ext cx="1295400" cy="423863"/>
          </a:xfrm>
          <a:prstGeom prst="rect">
            <a:avLst/>
          </a:prstGeom>
          <a:solidFill>
            <a:schemeClr val="bg1"/>
          </a:solidFill>
          <a:ln>
            <a:solidFill>
              <a:srgbClr val="FF8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rgbClr val="FF8428"/>
                </a:solidFill>
                <a:latin typeface="MERCY" panose="00000400000000000000" pitchFamily="50" charset="0"/>
              </a:rPr>
              <a:t> $  ACT</a:t>
            </a:r>
          </a:p>
        </p:txBody>
      </p:sp>
      <p:sp>
        <p:nvSpPr>
          <p:cNvPr id="19" name="ActivateCheck"/>
          <p:cNvSpPr/>
          <p:nvPr/>
        </p:nvSpPr>
        <p:spPr>
          <a:xfrm>
            <a:off x="2068284" y="4419600"/>
            <a:ext cx="1513116" cy="2747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vateFlirt"/>
          <p:cNvSpPr/>
          <p:nvPr/>
        </p:nvSpPr>
        <p:spPr>
          <a:xfrm>
            <a:off x="2120582" y="4752293"/>
            <a:ext cx="1513116" cy="2747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ctivateImitate"/>
          <p:cNvSpPr/>
          <p:nvPr/>
        </p:nvSpPr>
        <p:spPr>
          <a:xfrm>
            <a:off x="4787334" y="4448294"/>
            <a:ext cx="1513116" cy="2747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7" y="4250871"/>
            <a:ext cx="5995141" cy="13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irtText"/>
          <p:cNvSpPr/>
          <p:nvPr/>
        </p:nvSpPr>
        <p:spPr>
          <a:xfrm>
            <a:off x="1876740" y="4315251"/>
            <a:ext cx="5554133" cy="108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dirty="0" smtClean="0">
                <a:latin typeface="Determination Sans" pitchFamily="50" charset="0"/>
              </a:rPr>
              <a:t>*  You  wiggle  your  hips</a:t>
            </a:r>
          </a:p>
          <a:p>
            <a:r>
              <a:rPr lang="en-US" sz="2200" dirty="0" smtClean="0">
                <a:latin typeface="Determination Sans" pitchFamily="50" charset="0"/>
              </a:rPr>
              <a:t>*  </a:t>
            </a:r>
            <a:r>
              <a:rPr lang="en-US" sz="2200" dirty="0" err="1" smtClean="0">
                <a:latin typeface="Determination Sans" pitchFamily="50" charset="0"/>
              </a:rPr>
              <a:t>Moldsmal</a:t>
            </a:r>
            <a:r>
              <a:rPr lang="en-US" sz="2200" dirty="0" smtClean="0">
                <a:latin typeface="Determination Sans" pitchFamily="50" charset="0"/>
              </a:rPr>
              <a:t>  wiggles  back.</a:t>
            </a:r>
          </a:p>
          <a:p>
            <a:r>
              <a:rPr lang="en-US" sz="2200" dirty="0" smtClean="0">
                <a:latin typeface="Determination Sans" pitchFamily="50" charset="0"/>
              </a:rPr>
              <a:t>*  What a meaningful conversation!</a:t>
            </a:r>
            <a:endParaRPr lang="en-US" sz="2200" dirty="0">
              <a:latin typeface="Determination Sans" pitchFamily="50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0" y="-23261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Determination Sans" pitchFamily="50" charset="0"/>
              </a:rPr>
              <a:t>Flirt</a:t>
            </a:r>
            <a:endParaRPr lang="en-US" dirty="0">
              <a:solidFill>
                <a:schemeClr val="bg1"/>
              </a:solidFill>
              <a:latin typeface="Determination Sans" pitchFamily="50" charset="0"/>
            </a:endParaRPr>
          </a:p>
        </p:txBody>
      </p:sp>
      <p:pic>
        <p:nvPicPr>
          <p:cNvPr id="30" name="Typ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503" end="25275.93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924800" y="1836738"/>
            <a:ext cx="609600" cy="609600"/>
          </a:xfrm>
          <a:prstGeom prst="rect">
            <a:avLst/>
          </a:prstGeom>
        </p:spPr>
      </p:pic>
      <p:pic>
        <p:nvPicPr>
          <p:cNvPr id="31" name="Bee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5676" y="2095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0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ackground"/>
          <p:cNvGrpSpPr/>
          <p:nvPr/>
        </p:nvGrpSpPr>
        <p:grpSpPr>
          <a:xfrm>
            <a:off x="1187731" y="1219200"/>
            <a:ext cx="6858000" cy="2971801"/>
            <a:chOff x="1187731" y="1219200"/>
            <a:chExt cx="6858000" cy="2971801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966219" y="2122376"/>
              <a:ext cx="2971800" cy="1165449"/>
            </a:xfrm>
            <a:prstGeom prst="rect">
              <a:avLst/>
            </a:prstGeom>
            <a:noFill/>
            <a:ln>
              <a:solidFill>
                <a:srgbClr val="297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BadGuyBackground"/>
            <p:cNvGrpSpPr/>
            <p:nvPr/>
          </p:nvGrpSpPr>
          <p:grpSpPr>
            <a:xfrm>
              <a:off x="1187731" y="1219200"/>
              <a:ext cx="6858000" cy="2971800"/>
              <a:chOff x="1195386" y="1600200"/>
              <a:chExt cx="6858000" cy="2971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89" y="2901043"/>
                <a:ext cx="139065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2901043"/>
                <a:ext cx="1390650" cy="1600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95386" y="1600200"/>
                <a:ext cx="6858000" cy="297180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95386" y="1605643"/>
                <a:ext cx="6847113" cy="1366157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657725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17556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70871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Hud"/>
          <p:cNvGrpSpPr/>
          <p:nvPr/>
        </p:nvGrpSpPr>
        <p:grpSpPr>
          <a:xfrm>
            <a:off x="1243350" y="5551713"/>
            <a:ext cx="6762071" cy="1077687"/>
            <a:chOff x="1243350" y="5551713"/>
            <a:chExt cx="6762071" cy="10776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9"/>
            <a:stretch/>
          </p:blipFill>
          <p:spPr bwMode="auto">
            <a:xfrm>
              <a:off x="1243350" y="5562600"/>
              <a:ext cx="676207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Nam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2"/>
            <a:stretch/>
          </p:blipFill>
          <p:spPr bwMode="auto">
            <a:xfrm>
              <a:off x="1440825" y="5551713"/>
              <a:ext cx="1028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Buttons"/>
          <p:cNvGrpSpPr/>
          <p:nvPr/>
        </p:nvGrpSpPr>
        <p:grpSpPr>
          <a:xfrm>
            <a:off x="1243350" y="5867400"/>
            <a:ext cx="6771082" cy="631371"/>
            <a:chOff x="1243350" y="5867400"/>
            <a:chExt cx="6771082" cy="631371"/>
          </a:xfrm>
        </p:grpSpPr>
        <p:sp>
          <p:nvSpPr>
            <p:cNvPr id="7" name="Fight"/>
            <p:cNvSpPr/>
            <p:nvPr/>
          </p:nvSpPr>
          <p:spPr>
            <a:xfrm>
              <a:off x="1243350" y="5867400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ct"/>
            <p:cNvSpPr/>
            <p:nvPr/>
          </p:nvSpPr>
          <p:spPr>
            <a:xfrm>
              <a:off x="2971800" y="5867400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tem"/>
            <p:cNvSpPr/>
            <p:nvPr/>
          </p:nvSpPr>
          <p:spPr>
            <a:xfrm>
              <a:off x="4876800" y="5867400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ercy"/>
            <p:cNvSpPr/>
            <p:nvPr/>
          </p:nvSpPr>
          <p:spPr>
            <a:xfrm>
              <a:off x="6590782" y="5889171"/>
              <a:ext cx="142365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verUp"/>
          <p:cNvSpPr/>
          <p:nvPr/>
        </p:nvSpPr>
        <p:spPr>
          <a:xfrm>
            <a:off x="1955175" y="4419600"/>
            <a:ext cx="407025" cy="359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Act">
            <a:hlinkClick r:id="" action="ppaction://hlinkshowjump?jump=previousslide"/>
          </p:cNvPr>
          <p:cNvSpPr/>
          <p:nvPr/>
        </p:nvSpPr>
        <p:spPr>
          <a:xfrm>
            <a:off x="3048000" y="5889171"/>
            <a:ext cx="1295400" cy="511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">
            <a:hlinkClick r:id="rId6" action="ppaction://hlinksldjump"/>
          </p:cNvPr>
          <p:cNvSpPr/>
          <p:nvPr/>
        </p:nvSpPr>
        <p:spPr>
          <a:xfrm>
            <a:off x="3048000" y="5934074"/>
            <a:ext cx="1295400" cy="423863"/>
          </a:xfrm>
          <a:prstGeom prst="rect">
            <a:avLst/>
          </a:prstGeom>
          <a:solidFill>
            <a:schemeClr val="bg1"/>
          </a:solidFill>
          <a:ln>
            <a:solidFill>
              <a:srgbClr val="FF8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rgbClr val="FF8428"/>
                </a:solidFill>
                <a:latin typeface="MERCY" panose="00000400000000000000" pitchFamily="50" charset="0"/>
              </a:rPr>
              <a:t> $  ACT</a:t>
            </a:r>
          </a:p>
        </p:txBody>
      </p:sp>
      <p:sp>
        <p:nvSpPr>
          <p:cNvPr id="19" name="ActivateCheck"/>
          <p:cNvSpPr/>
          <p:nvPr/>
        </p:nvSpPr>
        <p:spPr>
          <a:xfrm>
            <a:off x="2068284" y="4419600"/>
            <a:ext cx="1513116" cy="2747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vateFlirt"/>
          <p:cNvSpPr/>
          <p:nvPr/>
        </p:nvSpPr>
        <p:spPr>
          <a:xfrm>
            <a:off x="2120582" y="4752293"/>
            <a:ext cx="1513116" cy="2747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ctivateImitate"/>
          <p:cNvSpPr/>
          <p:nvPr/>
        </p:nvSpPr>
        <p:spPr>
          <a:xfrm>
            <a:off x="4787334" y="4448294"/>
            <a:ext cx="1513116" cy="2747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-3552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Determination Sans" pitchFamily="50" charset="0"/>
              </a:rPr>
              <a:t>MoldSmall</a:t>
            </a:r>
            <a:r>
              <a:rPr lang="en-US" dirty="0" smtClean="0">
                <a:solidFill>
                  <a:schemeClr val="bg1"/>
                </a:solidFill>
                <a:latin typeface="Determination Sans" pitchFamily="50" charset="0"/>
              </a:rPr>
              <a:t> attacks you</a:t>
            </a:r>
            <a:endParaRPr lang="en-US" dirty="0">
              <a:solidFill>
                <a:schemeClr val="bg1"/>
              </a:solidFill>
              <a:latin typeface="Determination Sans" pitchFamily="50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75" y="4250871"/>
            <a:ext cx="2002125" cy="13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53155" y="4277933"/>
            <a:ext cx="1885950" cy="1238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P1"/>
          <p:cNvSpPr/>
          <p:nvPr/>
        </p:nvSpPr>
        <p:spPr>
          <a:xfrm flipH="1">
            <a:off x="4114800" y="4277933"/>
            <a:ext cx="45719" cy="45719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P2"/>
          <p:cNvSpPr/>
          <p:nvPr/>
        </p:nvSpPr>
        <p:spPr>
          <a:xfrm flipH="1">
            <a:off x="5328762" y="4271085"/>
            <a:ext cx="45719" cy="45719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P3"/>
          <p:cNvSpPr/>
          <p:nvPr/>
        </p:nvSpPr>
        <p:spPr>
          <a:xfrm flipH="1">
            <a:off x="4650411" y="4270810"/>
            <a:ext cx="45719" cy="45719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P4"/>
          <p:cNvSpPr/>
          <p:nvPr/>
        </p:nvSpPr>
        <p:spPr>
          <a:xfrm flipH="1">
            <a:off x="4382605" y="4273289"/>
            <a:ext cx="45719" cy="45719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P5"/>
          <p:cNvSpPr/>
          <p:nvPr/>
        </p:nvSpPr>
        <p:spPr>
          <a:xfrm flipH="1">
            <a:off x="4914899" y="4277933"/>
            <a:ext cx="45719" cy="45719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P6"/>
          <p:cNvSpPr/>
          <p:nvPr/>
        </p:nvSpPr>
        <p:spPr>
          <a:xfrm flipH="1">
            <a:off x="5067299" y="4430333"/>
            <a:ext cx="45719" cy="45719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89107" y="4250871"/>
            <a:ext cx="5478493" cy="13008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Hear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18266" r="18317" b="19813"/>
          <a:stretch/>
        </p:blipFill>
        <p:spPr bwMode="auto">
          <a:xfrm>
            <a:off x="4568448" y="4644234"/>
            <a:ext cx="241814" cy="23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ular Callout 28"/>
          <p:cNvSpPr/>
          <p:nvPr/>
        </p:nvSpPr>
        <p:spPr>
          <a:xfrm>
            <a:off x="4114800" y="2722289"/>
            <a:ext cx="1071387" cy="1452381"/>
          </a:xfrm>
          <a:prstGeom prst="wedgeRoundRectCallout">
            <a:avLst>
              <a:gd name="adj1" fmla="val -66833"/>
              <a:gd name="adj2" fmla="val -24920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bg1"/>
                </a:solidFill>
                <a:latin typeface="Determination Sans" pitchFamily="50" charset="0"/>
              </a:rPr>
              <a:t>Burble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Determination Sans" pitchFamily="50" charset="0"/>
              </a:rPr>
              <a:t>Burb . . . </a:t>
            </a:r>
            <a:endParaRPr lang="en-US" sz="1600" dirty="0">
              <a:solidFill>
                <a:schemeClr val="bg1"/>
              </a:solidFill>
              <a:latin typeface="Determination Sans" pitchFamily="50" charset="0"/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6943045" y="2675596"/>
            <a:ext cx="1071387" cy="1452381"/>
          </a:xfrm>
          <a:prstGeom prst="wedgeRoundRectCallout">
            <a:avLst>
              <a:gd name="adj1" fmla="val -66833"/>
              <a:gd name="adj2" fmla="val -24920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bg1"/>
                </a:solidFill>
                <a:latin typeface="Determination Sans" pitchFamily="50" charset="0"/>
              </a:rPr>
              <a:t>Burble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Determination Sans" pitchFamily="50" charset="0"/>
              </a:rPr>
              <a:t>Burb . . . </a:t>
            </a:r>
            <a:endParaRPr lang="en-US" sz="1600" dirty="0">
              <a:solidFill>
                <a:schemeClr val="bg1"/>
              </a:solidFill>
              <a:latin typeface="Determination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2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81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4.07407E-6 L 2.77778E-6 0.00023 " pathEditMode="relative" rAng="0" ptsTypes="AA">
                                      <p:cBhvr>
                                        <p:cTn id="11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3.7037E-7 L 3.05556E-6 -1.85185E-6 " pathEditMode="relative" rAng="0" ptsTypes="AA">
                                      <p:cBhvr>
                                        <p:cTn id="17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250"/>
                                    </p:animMotion>
                                    <p:animRot by="150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61"/>
                            </p:stCondLst>
                            <p:childTnLst>
                              <p:par>
                                <p:cTn id="23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61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2.77778E-6 0.00023 L 0.00868 -0.00092 L 0.01354 -0.00139 C 0.0158 -0.00208 0.01823 -0.00231 0.02048 -0.00324 L 0.02604 -0.00602 C 0.02691 -0.00648 0.02778 -0.00717 0.02882 -0.00741 C 0.02968 -0.00787 0.03055 -0.0081 0.03159 -0.00833 C 0.03264 -0.00903 0.03385 -0.00972 0.03507 -0.01018 C 0.03541 -0.01042 0.03559 -0.01065 0.03611 -0.01065 C 0.03663 -0.01088 0.03715 -0.01111 0.03784 -0.01111 C 0.03854 -0.0118 0.04045 -0.01296 0.04132 -0.01296 L 0.04201 -0.01296 L 0.06319 -0.00463 L 0.04305 0.02269 L -0.0507 0.00741 L 2.77778E-6 -1.48148E-6 Z " pathEditMode="relative" rAng="0" ptsTypes="AAAAAAAAAAAAAAAAA">
                                      <p:cBhvr>
                                        <p:cTn id="3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48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C -0.00712 0.00115 -0.01702 0.00463 -0.01702 0.01713 C -0.01702 0.03518 0.01614 0.03657 0.01614 0.05833 C 0.01614 0.07754 -0.0125 0.06736 -0.01233 0.08588 C -0.01233 0.10555 0.0085 0.09514 0.0085 0.11597 C 0.0085 0.13449 -0.00556 0.1243 -0.00556 0.14097 C -0.00556 0.15717 0.00521 0.14884 0.00521 0.16319 C 0.00521 0.17153 0.00225 0.17222 2.77778E-6 0.17315 " pathEditMode="relative" rAng="5400000" ptsTypes="AAAAAAAA">
                                      <p:cBhvr>
                                        <p:cTn id="35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865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00116 C 0.00677 4.07407E-6 0.01858 0.0162 0.01754 0.02569 C 0.0165 0.03495 0.00382 0.04398 0.004 0.05324 C 0.00434 0.06203 0.01945 0.07152 0.01945 0.08101 C 0.01945 0.09027 0.00434 0.10023 0.00452 0.10902 C 0.00452 0.11851 0.01858 0.12801 0.01962 0.13611 C 0.02049 0.14398 0.01025 0.14213 0.01025 0.15648 C 0.01025 0.16458 0.01632 0.17291 0.01528 0.17384 " pathEditMode="relative" rAng="5400000" ptsTypes="AAAAAAAA">
                                      <p:cBhvr>
                                        <p:cTn id="40" dur="3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75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0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0.00116 C -0.00712 4.07407E-6 0.01736 0.0162 0.01528 0.02569 C 0.01302 0.03495 -0.01337 0.04398 -0.01268 0.05324 C -0.01216 0.06203 0.01892 0.07152 0.01892 0.08101 C 0.01909 0.09027 -0.01198 0.10023 -0.01181 0.10902 C -0.01181 0.11851 0.01736 0.12801 0.01944 0.13611 C 0.02135 0.14398 2.5E-6 0.14213 2.5E-6 0.15648 C 2.5E-6 0.16458 0.01267 0.17291 0.01041 0.17384 " pathEditMode="relative" rAng="5400000" ptsTypes="AAAAAAAA">
                                      <p:cBhvr>
                                        <p:cTn id="4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875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0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00046 C -0.00712 0.00046 0.01354 0.01551 0.01146 0.02477 C 0.0092 0.03403 0.0033 0.04421 0.00399 0.05324 C 0.00469 0.06227 0.01406 0.06967 0.01406 0.07986 C 0.01424 0.08889 0.00573 0.09722 0.00677 0.10717 C 0.00764 0.11643 0.01597 0.12731 0.01615 0.13565 C 0.01649 0.14375 0.00816 0.14236 0.00816 0.15671 C 0.00816 0.16481 0.01302 0.17338 0.01076 0.17454 " pathEditMode="relative" rAng="5400000" ptsTypes="AAAAAAAA">
                                      <p:cBhvr>
                                        <p:cTn id="5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875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0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86 -0.00046 C -0.0099 0.00047 0.00781 0.01667 0.00625 0.02593 C 0.00451 0.03496 -0.01215 0.04398 -0.01163 0.05324 C -0.01128 0.06181 -0.03055 0.07037 -0.03055 0.07986 C -0.02986 0.08889 -0.01354 0.10093 -0.01337 0.10926 C -0.01337 0.11922 0.0125 0.12894 0.01424 0.13704 C 0.01545 0.14491 -0.00486 0.14283 -0.00486 0.15718 C -0.00486 0.16528 0.00451 0.17338 0.0026 0.17454 " pathEditMode="relative" rAng="5400000" ptsTypes="AAAAAAAA">
                                      <p:cBhvr>
                                        <p:cTn id="55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875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0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25 -0.02315 C -0.13212 -0.02223 -0.09792 -0.01181 -0.1 -0.00255 C -0.10226 0.00648 -0.12327 0.01666 -0.11077 0.028 C -0.09844 0.03819 -0.03386 0.05138 -0.03386 0.06041 C -0.03316 0.06967 -0.10226 0.05208 -0.10209 0.06041 C -0.10209 0.0706 -0.08542 0.0912 -0.08334 0.0993 C -0.0816 0.10717 -0.10209 0.09953 -0.10209 0.11388 C -0.10209 0.12175 -0.0908 0.14537 -0.09323 0.14675 " pathEditMode="relative" rAng="5400000" ptsTypes="AAAAAAAA">
                                      <p:cBhvr>
                                        <p:cTn id="60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849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9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2" grpId="0" animBg="1"/>
      <p:bldP spid="42" grpId="1" animBg="1"/>
      <p:bldP spid="26" grpId="0" animBg="1"/>
      <p:bldP spid="29" grpId="0" animBg="1"/>
      <p:bldP spid="29" grpId="1" autoUpdateAnimBg="0"/>
      <p:bldP spid="45" grpId="0" animBg="1"/>
      <p:bldP spid="45" grpId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Determination Sans" pitchFamily="50" charset="0"/>
              </a:rPr>
              <a:t>2ndPhase</a:t>
            </a:r>
            <a:endParaRPr lang="en-US" dirty="0">
              <a:solidFill>
                <a:schemeClr val="bg1"/>
              </a:solidFill>
              <a:latin typeface="Determination Sans" pitchFamily="50" charset="0"/>
            </a:endParaRPr>
          </a:p>
        </p:txBody>
      </p:sp>
      <p:grpSp>
        <p:nvGrpSpPr>
          <p:cNvPr id="26" name="Background"/>
          <p:cNvGrpSpPr/>
          <p:nvPr/>
        </p:nvGrpSpPr>
        <p:grpSpPr>
          <a:xfrm>
            <a:off x="1187731" y="1219200"/>
            <a:ext cx="6858000" cy="2971801"/>
            <a:chOff x="1187731" y="1219200"/>
            <a:chExt cx="6858000" cy="2971801"/>
          </a:xfrm>
        </p:grpSpPr>
        <p:grpSp>
          <p:nvGrpSpPr>
            <p:cNvPr id="9" name="Background"/>
            <p:cNvGrpSpPr/>
            <p:nvPr/>
          </p:nvGrpSpPr>
          <p:grpSpPr>
            <a:xfrm>
              <a:off x="1187731" y="1219200"/>
              <a:ext cx="6858000" cy="2971800"/>
              <a:chOff x="1195386" y="1600200"/>
              <a:chExt cx="6858000" cy="2971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89" y="2901043"/>
                <a:ext cx="139065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2901043"/>
                <a:ext cx="1390650" cy="1600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95386" y="1600200"/>
                <a:ext cx="6858000" cy="297180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95386" y="1605643"/>
                <a:ext cx="6847113" cy="1366157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657725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17556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70871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 rot="5400000">
              <a:off x="5966219" y="2122376"/>
              <a:ext cx="2971800" cy="1165449"/>
            </a:xfrm>
            <a:prstGeom prst="rect">
              <a:avLst/>
            </a:prstGeom>
            <a:noFill/>
            <a:ln>
              <a:solidFill>
                <a:srgbClr val="297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UI"/>
          <p:cNvGrpSpPr/>
          <p:nvPr/>
        </p:nvGrpSpPr>
        <p:grpSpPr>
          <a:xfrm>
            <a:off x="1295400" y="5551713"/>
            <a:ext cx="6710021" cy="1077687"/>
            <a:chOff x="1295400" y="5551713"/>
            <a:chExt cx="6710021" cy="10776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" r="1399"/>
            <a:stretch/>
          </p:blipFill>
          <p:spPr bwMode="auto">
            <a:xfrm>
              <a:off x="1295400" y="5562600"/>
              <a:ext cx="671002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2"/>
            <a:stretch/>
          </p:blipFill>
          <p:spPr bwMode="auto">
            <a:xfrm>
              <a:off x="1440825" y="5551713"/>
              <a:ext cx="1028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ActivateFight"/>
          <p:cNvSpPr/>
          <p:nvPr/>
        </p:nvSpPr>
        <p:spPr>
          <a:xfrm>
            <a:off x="1187731" y="5878285"/>
            <a:ext cx="1555469" cy="5987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vateAct"/>
          <p:cNvSpPr/>
          <p:nvPr/>
        </p:nvSpPr>
        <p:spPr>
          <a:xfrm>
            <a:off x="2819387" y="5796642"/>
            <a:ext cx="1555469" cy="5987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ctivateItem"/>
          <p:cNvSpPr/>
          <p:nvPr/>
        </p:nvSpPr>
        <p:spPr>
          <a:xfrm>
            <a:off x="4701010" y="5843588"/>
            <a:ext cx="1555469" cy="5987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vateMercy"/>
          <p:cNvSpPr/>
          <p:nvPr/>
        </p:nvSpPr>
        <p:spPr>
          <a:xfrm>
            <a:off x="6595377" y="5796641"/>
            <a:ext cx="1555469" cy="5987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FightActivate"/>
          <p:cNvGrpSpPr/>
          <p:nvPr/>
        </p:nvGrpSpPr>
        <p:grpSpPr>
          <a:xfrm>
            <a:off x="1295400" y="5934075"/>
            <a:ext cx="1295400" cy="423863"/>
            <a:chOff x="1295400" y="5934075"/>
            <a:chExt cx="1295400" cy="423863"/>
          </a:xfrm>
        </p:grpSpPr>
        <p:sp>
          <p:nvSpPr>
            <p:cNvPr id="4" name="Fight">
              <a:hlinkClick r:id="rId9" action="ppaction://hlinksldjump"/>
            </p:cNvPr>
            <p:cNvSpPr/>
            <p:nvPr/>
          </p:nvSpPr>
          <p:spPr>
            <a:xfrm>
              <a:off x="1295400" y="5934075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rgbClr val="FFFF00"/>
                  </a:solidFill>
                  <a:latin typeface="MERCY" panose="00000400000000000000" pitchFamily="50" charset="0"/>
                </a:rPr>
                <a:t># FIGHT</a:t>
              </a:r>
            </a:p>
          </p:txBody>
        </p:sp>
        <p:pic>
          <p:nvPicPr>
            <p:cNvPr id="18" name="Heart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1326525" y="600993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MercyActivate"/>
          <p:cNvGrpSpPr/>
          <p:nvPr/>
        </p:nvGrpSpPr>
        <p:grpSpPr>
          <a:xfrm>
            <a:off x="6710021" y="5934074"/>
            <a:ext cx="1295400" cy="423863"/>
            <a:chOff x="6710021" y="5934074"/>
            <a:chExt cx="1295400" cy="423863"/>
          </a:xfrm>
        </p:grpSpPr>
        <p:sp>
          <p:nvSpPr>
            <p:cNvPr id="24" name="Mercy"/>
            <p:cNvSpPr/>
            <p:nvPr/>
          </p:nvSpPr>
          <p:spPr>
            <a:xfrm>
              <a:off x="6710021" y="5934074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US" sz="2050" dirty="0">
                  <a:solidFill>
                    <a:srgbClr val="FFFF00"/>
                  </a:solidFill>
                  <a:latin typeface="MERCY" panose="00000400000000000000" pitchFamily="50" charset="0"/>
                </a:rPr>
                <a:t>MERCY</a:t>
              </a:r>
            </a:p>
          </p:txBody>
        </p:sp>
        <p:pic>
          <p:nvPicPr>
            <p:cNvPr id="25" name="Heart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6749397" y="600687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ItemActivate"/>
          <p:cNvGrpSpPr/>
          <p:nvPr/>
        </p:nvGrpSpPr>
        <p:grpSpPr>
          <a:xfrm>
            <a:off x="4889976" y="5934074"/>
            <a:ext cx="1295400" cy="423863"/>
            <a:chOff x="4889976" y="5934074"/>
            <a:chExt cx="1295400" cy="423863"/>
          </a:xfrm>
        </p:grpSpPr>
        <p:sp>
          <p:nvSpPr>
            <p:cNvPr id="21" name="Item"/>
            <p:cNvSpPr/>
            <p:nvPr/>
          </p:nvSpPr>
          <p:spPr>
            <a:xfrm>
              <a:off x="4889976" y="5934074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MERCY" panose="00000400000000000000" pitchFamily="50" charset="0"/>
                </a:rPr>
                <a:t>    </a:t>
              </a:r>
              <a:r>
                <a:rPr lang="en-US" sz="2400" dirty="0">
                  <a:solidFill>
                    <a:srgbClr val="FFFF00"/>
                  </a:solidFill>
                  <a:latin typeface="MERCY" panose="00000400000000000000" pitchFamily="50" charset="0"/>
                </a:rPr>
                <a:t>ITEM</a:t>
              </a:r>
            </a:p>
          </p:txBody>
        </p:sp>
        <p:pic>
          <p:nvPicPr>
            <p:cNvPr id="22" name="Heart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4938119" y="600993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ActActivate"/>
          <p:cNvGrpSpPr/>
          <p:nvPr/>
        </p:nvGrpSpPr>
        <p:grpSpPr>
          <a:xfrm>
            <a:off x="3048000" y="5934074"/>
            <a:ext cx="1295400" cy="423863"/>
            <a:chOff x="3048000" y="5934074"/>
            <a:chExt cx="1295400" cy="423863"/>
          </a:xfrm>
        </p:grpSpPr>
        <p:sp>
          <p:nvSpPr>
            <p:cNvPr id="19" name="Act">
              <a:hlinkClick r:id="rId13" action="ppaction://hlinksldjump"/>
            </p:cNvPr>
            <p:cNvSpPr/>
            <p:nvPr/>
          </p:nvSpPr>
          <p:spPr>
            <a:xfrm>
              <a:off x="3048000" y="5934074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MERCY" panose="00000400000000000000" pitchFamily="50" charset="0"/>
                </a:rPr>
                <a:t>    ACT</a:t>
              </a:r>
            </a:p>
          </p:txBody>
        </p:sp>
        <p:pic>
          <p:nvPicPr>
            <p:cNvPr id="20" name="Heart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3105062" y="600993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7" y="4250871"/>
            <a:ext cx="5995141" cy="13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81200" y="4419600"/>
            <a:ext cx="533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05000" y="43434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Determination Sans" pitchFamily="50" charset="0"/>
              </a:rPr>
              <a:t>*  </a:t>
            </a:r>
            <a:r>
              <a:rPr lang="en-US" sz="2000" dirty="0" err="1" smtClean="0">
                <a:latin typeface="Determination Sans" pitchFamily="50" charset="0"/>
              </a:rPr>
              <a:t>Moldsmal</a:t>
            </a:r>
            <a:r>
              <a:rPr lang="en-US" sz="2000" dirty="0" smtClean="0">
                <a:latin typeface="Determination Sans" pitchFamily="50" charset="0"/>
              </a:rPr>
              <a:t> waits pensively.</a:t>
            </a:r>
            <a:endParaRPr lang="en-US" sz="2000" dirty="0">
              <a:latin typeface="Determination Sans" pitchFamily="50" charset="0"/>
            </a:endParaRPr>
          </a:p>
        </p:txBody>
      </p:sp>
      <p:pic>
        <p:nvPicPr>
          <p:cNvPr id="29" name="Toriel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19250" y="185797"/>
            <a:ext cx="971550" cy="885825"/>
          </a:xfrm>
          <a:prstGeom prst="rect">
            <a:avLst/>
          </a:prstGeom>
        </p:spPr>
      </p:pic>
      <p:sp>
        <p:nvSpPr>
          <p:cNvPr id="31" name="dontkillplz"/>
          <p:cNvSpPr txBox="1"/>
          <p:nvPr/>
        </p:nvSpPr>
        <p:spPr>
          <a:xfrm>
            <a:off x="1474026" y="223554"/>
            <a:ext cx="580166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etermination Sans" pitchFamily="50" charset="0"/>
              </a:rPr>
              <a:t>                     *  </a:t>
            </a:r>
            <a:r>
              <a:rPr lang="en-US" dirty="0" err="1" smtClean="0">
                <a:latin typeface="Determination Sans" pitchFamily="50" charset="0"/>
              </a:rPr>
              <a:t>Ahh</a:t>
            </a:r>
            <a:r>
              <a:rPr lang="en-US" dirty="0" smtClean="0">
                <a:latin typeface="Determination Sans" pitchFamily="50" charset="0"/>
              </a:rPr>
              <a:t>, the </a:t>
            </a:r>
            <a:r>
              <a:rPr lang="en-US" dirty="0" err="1" smtClean="0">
                <a:latin typeface="Determination Sans" pitchFamily="50" charset="0"/>
              </a:rPr>
              <a:t>Moldsmals</a:t>
            </a:r>
            <a:r>
              <a:rPr lang="en-US" dirty="0" smtClean="0">
                <a:latin typeface="Determination Sans" pitchFamily="50" charset="0"/>
              </a:rPr>
              <a:t> are not for </a:t>
            </a:r>
            <a:br>
              <a:rPr lang="en-US" dirty="0" smtClean="0">
                <a:latin typeface="Determination Sans" pitchFamily="50" charset="0"/>
              </a:rPr>
            </a:br>
            <a:r>
              <a:rPr lang="en-US" dirty="0" smtClean="0">
                <a:latin typeface="Determination Sans" pitchFamily="50" charset="0"/>
              </a:rPr>
              <a:t>                          fighting!</a:t>
            </a:r>
          </a:p>
          <a:p>
            <a:r>
              <a:rPr lang="en-US" dirty="0">
                <a:latin typeface="Determination Sans" pitchFamily="50" charset="0"/>
              </a:rPr>
              <a:t> </a:t>
            </a:r>
            <a:r>
              <a:rPr lang="en-US" dirty="0" smtClean="0">
                <a:latin typeface="Determination Sans" pitchFamily="50" charset="0"/>
              </a:rPr>
              <a:t>                    *  They are for talking!</a:t>
            </a:r>
          </a:p>
        </p:txBody>
      </p:sp>
      <p:pic>
        <p:nvPicPr>
          <p:cNvPr id="2049" name="Undertale- Talking to Toriel After Sparing H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19" end="7784.6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987712" y="279258"/>
            <a:ext cx="609600" cy="609600"/>
          </a:xfrm>
          <a:prstGeom prst="rect">
            <a:avLst/>
          </a:prstGeom>
        </p:spPr>
      </p:pic>
      <p:pic>
        <p:nvPicPr>
          <p:cNvPr id="41" name="Undertale- Talking to Toriel After Sparing H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616" end="1543.6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92511" y="925371"/>
            <a:ext cx="609600" cy="609600"/>
          </a:xfrm>
          <a:prstGeom prst="rect">
            <a:avLst/>
          </a:prstGeom>
        </p:spPr>
      </p:pic>
      <p:pic>
        <p:nvPicPr>
          <p:cNvPr id="39" name="Bee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5676" y="2095500"/>
            <a:ext cx="609600" cy="609600"/>
          </a:xfrm>
          <a:prstGeom prst="rect">
            <a:avLst/>
          </a:prstGeom>
        </p:spPr>
      </p:pic>
      <p:pic>
        <p:nvPicPr>
          <p:cNvPr id="40" name="Bee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8076" y="2247900"/>
            <a:ext cx="609600" cy="609600"/>
          </a:xfrm>
          <a:prstGeom prst="rect">
            <a:avLst/>
          </a:prstGeom>
        </p:spPr>
      </p:pic>
      <p:pic>
        <p:nvPicPr>
          <p:cNvPr id="42" name="Bee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0476" y="2400300"/>
            <a:ext cx="609600" cy="609600"/>
          </a:xfrm>
          <a:prstGeom prst="rect">
            <a:avLst/>
          </a:prstGeom>
        </p:spPr>
      </p:pic>
      <p:pic>
        <p:nvPicPr>
          <p:cNvPr id="43" name="Bee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22876" y="2552700"/>
            <a:ext cx="609600" cy="609600"/>
          </a:xfrm>
          <a:prstGeom prst="rect">
            <a:avLst/>
          </a:prstGeom>
        </p:spPr>
      </p:pic>
      <p:pic>
        <p:nvPicPr>
          <p:cNvPr id="44" name="Bee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75276" y="2705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91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273" fill="hold"/>
                                        <p:tgtEl>
                                          <p:spTgt spid="20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8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Determination Sans" pitchFamily="50" charset="0"/>
              </a:rPr>
              <a:t>Mercy</a:t>
            </a:r>
            <a:endParaRPr lang="en-US" dirty="0">
              <a:solidFill>
                <a:schemeClr val="bg1"/>
              </a:solidFill>
              <a:latin typeface="Determination Sans" pitchFamily="50" charset="0"/>
            </a:endParaRPr>
          </a:p>
        </p:txBody>
      </p:sp>
      <p:grpSp>
        <p:nvGrpSpPr>
          <p:cNvPr id="3" name="Background"/>
          <p:cNvGrpSpPr/>
          <p:nvPr/>
        </p:nvGrpSpPr>
        <p:grpSpPr>
          <a:xfrm>
            <a:off x="1187731" y="1219200"/>
            <a:ext cx="6858000" cy="2971801"/>
            <a:chOff x="1187731" y="1219200"/>
            <a:chExt cx="6858000" cy="2971801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966219" y="2122376"/>
              <a:ext cx="2971800" cy="1165449"/>
            </a:xfrm>
            <a:prstGeom prst="rect">
              <a:avLst/>
            </a:prstGeom>
            <a:noFill/>
            <a:ln>
              <a:solidFill>
                <a:srgbClr val="297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87731" y="1219200"/>
              <a:ext cx="6858000" cy="2971800"/>
              <a:chOff x="1195386" y="1600200"/>
              <a:chExt cx="6858000" cy="2971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89" y="2901043"/>
                <a:ext cx="139065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2901043"/>
                <a:ext cx="1390650" cy="1600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95386" y="1600200"/>
                <a:ext cx="6858000" cy="297180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95386" y="1605643"/>
                <a:ext cx="6847113" cy="1366157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657725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17556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70871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UI"/>
          <p:cNvGrpSpPr/>
          <p:nvPr/>
        </p:nvGrpSpPr>
        <p:grpSpPr>
          <a:xfrm>
            <a:off x="1243350" y="5540828"/>
            <a:ext cx="6762071" cy="1088572"/>
            <a:chOff x="1243350" y="5540828"/>
            <a:chExt cx="6762071" cy="10885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9"/>
            <a:stretch/>
          </p:blipFill>
          <p:spPr bwMode="auto">
            <a:xfrm>
              <a:off x="1243350" y="5562600"/>
              <a:ext cx="676207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2"/>
            <a:stretch/>
          </p:blipFill>
          <p:spPr bwMode="auto">
            <a:xfrm>
              <a:off x="1440825" y="5540828"/>
              <a:ext cx="1028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ActScree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"/>
          <a:stretch/>
        </p:blipFill>
        <p:spPr bwMode="auto">
          <a:xfrm>
            <a:off x="1656238" y="4250871"/>
            <a:ext cx="5995141" cy="12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verup"/>
          <p:cNvSpPr/>
          <p:nvPr/>
        </p:nvSpPr>
        <p:spPr>
          <a:xfrm>
            <a:off x="1981200" y="4430465"/>
            <a:ext cx="439677" cy="751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Hear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18266" r="18316" b="19813"/>
          <a:stretch/>
        </p:blipFill>
        <p:spPr bwMode="auto">
          <a:xfrm>
            <a:off x="2068029" y="4430465"/>
            <a:ext cx="239994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Heart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18266" r="18316" b="19813"/>
          <a:stretch/>
        </p:blipFill>
        <p:spPr bwMode="auto">
          <a:xfrm>
            <a:off x="2061075" y="4789673"/>
            <a:ext cx="239994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Mercy"/>
          <p:cNvSpPr/>
          <p:nvPr/>
        </p:nvSpPr>
        <p:spPr>
          <a:xfrm>
            <a:off x="6710021" y="5934074"/>
            <a:ext cx="1295400" cy="42386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2050" dirty="0">
                <a:solidFill>
                  <a:srgbClr val="FFFF00"/>
                </a:solidFill>
                <a:latin typeface="MERCY" panose="00000400000000000000" pitchFamily="50" charset="0"/>
              </a:rPr>
              <a:t>MERCY</a:t>
            </a:r>
          </a:p>
        </p:txBody>
      </p:sp>
      <p:sp>
        <p:nvSpPr>
          <p:cNvPr id="30" name="Flee"/>
          <p:cNvSpPr txBox="1"/>
          <p:nvPr/>
        </p:nvSpPr>
        <p:spPr>
          <a:xfrm>
            <a:off x="2394852" y="4695794"/>
            <a:ext cx="17701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Determination Sans" pitchFamily="50" charset="0"/>
              </a:rPr>
              <a:t>*  Flee</a:t>
            </a:r>
            <a:endParaRPr lang="en-US" sz="2000" dirty="0">
              <a:latin typeface="Determination Sans" pitchFamily="50" charset="0"/>
            </a:endParaRPr>
          </a:p>
        </p:txBody>
      </p:sp>
      <p:sp>
        <p:nvSpPr>
          <p:cNvPr id="11" name="Spare"/>
          <p:cNvSpPr txBox="1"/>
          <p:nvPr/>
        </p:nvSpPr>
        <p:spPr>
          <a:xfrm>
            <a:off x="2394852" y="4373334"/>
            <a:ext cx="17701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Determination Sans" pitchFamily="50" charset="0"/>
              </a:rPr>
              <a:t>*  Spare</a:t>
            </a:r>
            <a:endParaRPr lang="en-US" sz="2000" dirty="0">
              <a:solidFill>
                <a:srgbClr val="FFFF00"/>
              </a:solidFill>
              <a:latin typeface="Determination Sans" pitchFamily="50" charset="0"/>
            </a:endParaRPr>
          </a:p>
        </p:txBody>
      </p:sp>
      <p:sp>
        <p:nvSpPr>
          <p:cNvPr id="12" name="WinnerIsYou"/>
          <p:cNvSpPr txBox="1"/>
          <p:nvPr/>
        </p:nvSpPr>
        <p:spPr>
          <a:xfrm>
            <a:off x="1905000" y="4373334"/>
            <a:ext cx="55471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Determination Sans" pitchFamily="50" charset="0"/>
              </a:rPr>
              <a:t>*  YOU WON!</a:t>
            </a:r>
          </a:p>
          <a:p>
            <a:r>
              <a:rPr lang="en-US" sz="2000" dirty="0" smtClean="0">
                <a:latin typeface="Determination Sans" pitchFamily="50" charset="0"/>
              </a:rPr>
              <a:t>*  You earned 0 XP and 2 gold.</a:t>
            </a:r>
            <a:endParaRPr lang="en-US" sz="2000" dirty="0">
              <a:latin typeface="Determination Sans" pitchFamily="50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423" y="2650671"/>
            <a:ext cx="1390650" cy="14148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3908" y="2650670"/>
            <a:ext cx="1390650" cy="1519764"/>
          </a:xfrm>
          <a:prstGeom prst="rect">
            <a:avLst/>
          </a:prstGeom>
        </p:spPr>
      </p:pic>
      <p:pic>
        <p:nvPicPr>
          <p:cNvPr id="32" name="Typ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503" end="30865.93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924800" y="1836738"/>
            <a:ext cx="609600" cy="609600"/>
          </a:xfrm>
          <a:prstGeom prst="rect">
            <a:avLst/>
          </a:prstGeom>
        </p:spPr>
      </p:pic>
      <p:sp>
        <p:nvSpPr>
          <p:cNvPr id="34" name="YouFleed"/>
          <p:cNvSpPr txBox="1"/>
          <p:nvPr/>
        </p:nvSpPr>
        <p:spPr>
          <a:xfrm>
            <a:off x="1905000" y="4380676"/>
            <a:ext cx="55471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Determination Sans" pitchFamily="50" charset="0"/>
              </a:rPr>
              <a:t>*  YOU WON!</a:t>
            </a:r>
          </a:p>
          <a:p>
            <a:r>
              <a:rPr lang="en-US" sz="2000" dirty="0" smtClean="0">
                <a:latin typeface="Determination Sans" pitchFamily="50" charset="0"/>
              </a:rPr>
              <a:t>*  You earned 0 XP and 0 gold.</a:t>
            </a:r>
            <a:endParaRPr lang="en-US" sz="2000" dirty="0">
              <a:latin typeface="Determination Sans" pitchFamily="50" charset="0"/>
            </a:endParaRPr>
          </a:p>
        </p:txBody>
      </p:sp>
      <p:pic>
        <p:nvPicPr>
          <p:cNvPr id="35" name="Typ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503" end="30865.93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77200" y="1989138"/>
            <a:ext cx="609600" cy="609600"/>
          </a:xfrm>
          <a:prstGeom prst="rect">
            <a:avLst/>
          </a:prstGeom>
        </p:spPr>
      </p:pic>
      <p:pic>
        <p:nvPicPr>
          <p:cNvPr id="29" name="Bee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5676" y="2095500"/>
            <a:ext cx="609600" cy="609600"/>
          </a:xfrm>
          <a:prstGeom prst="rect">
            <a:avLst/>
          </a:prstGeom>
        </p:spPr>
      </p:pic>
      <p:pic>
        <p:nvPicPr>
          <p:cNvPr id="33" name="Bee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8076" y="2247900"/>
            <a:ext cx="609600" cy="609600"/>
          </a:xfrm>
          <a:prstGeom prst="rect">
            <a:avLst/>
          </a:prstGeom>
        </p:spPr>
      </p:pic>
      <p:pic>
        <p:nvPicPr>
          <p:cNvPr id="36" name="Bee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0476" y="2400300"/>
            <a:ext cx="609600" cy="609600"/>
          </a:xfrm>
          <a:prstGeom prst="rect">
            <a:avLst/>
          </a:prstGeom>
        </p:spPr>
      </p:pic>
      <p:pic>
        <p:nvPicPr>
          <p:cNvPr id="37" name="Bee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2876" y="2552700"/>
            <a:ext cx="609600" cy="609600"/>
          </a:xfrm>
          <a:prstGeom prst="rect">
            <a:avLst/>
          </a:prstGeom>
        </p:spPr>
      </p:pic>
      <p:pic>
        <p:nvPicPr>
          <p:cNvPr id="38" name="Bee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75276" y="2705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1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8" grpId="1" animBg="1"/>
      <p:bldP spid="12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termination Sans" pitchFamily="50" charset="0"/>
              </a:rPr>
              <a:t>Battles: why shouldn’t I just kill everything?</a:t>
            </a:r>
          </a:p>
        </p:txBody>
      </p:sp>
      <p:sp>
        <p:nvSpPr>
          <p:cNvPr id="1063" name="Rectangle 1062"/>
          <p:cNvSpPr/>
          <p:nvPr/>
        </p:nvSpPr>
        <p:spPr>
          <a:xfrm>
            <a:off x="2438400" y="4038600"/>
            <a:ext cx="36576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Determination Sans" pitchFamily="50" charset="0"/>
              </a:rPr>
              <a:t>*   When you kill in </a:t>
            </a:r>
            <a:r>
              <a:rPr lang="en-US" sz="2000" dirty="0" err="1">
                <a:latin typeface="Determination Sans" pitchFamily="50" charset="0"/>
              </a:rPr>
              <a:t>Undertale</a:t>
            </a:r>
            <a:r>
              <a:rPr lang="en-US" sz="2000" dirty="0">
                <a:latin typeface="Determination Sans" pitchFamily="50" charset="0"/>
              </a:rPr>
              <a:t>, you get LV, EXP, and gold</a:t>
            </a:r>
          </a:p>
          <a:p>
            <a:pPr marL="0" indent="0">
              <a:buNone/>
            </a:pPr>
            <a:r>
              <a:rPr lang="en-US" sz="2000" dirty="0">
                <a:latin typeface="Determination Sans" pitchFamily="50" charset="0"/>
              </a:rPr>
              <a:t>*   When you mercy in </a:t>
            </a:r>
            <a:r>
              <a:rPr lang="en-US" sz="2000" dirty="0" err="1">
                <a:latin typeface="Determination Sans" pitchFamily="50" charset="0"/>
              </a:rPr>
              <a:t>Undertale</a:t>
            </a:r>
            <a:r>
              <a:rPr lang="en-US" sz="2000" dirty="0">
                <a:latin typeface="Determination Sans" pitchFamily="50" charset="0"/>
              </a:rPr>
              <a:t>, you just get gold</a:t>
            </a:r>
          </a:p>
          <a:p>
            <a:pPr marL="0" indent="0">
              <a:buNone/>
            </a:pPr>
            <a:r>
              <a:rPr lang="en-US" sz="2000" dirty="0">
                <a:latin typeface="Determination Sans" pitchFamily="50" charset="0"/>
              </a:rPr>
              <a:t>*   On a purely number basis, the only way to become stronger is </a:t>
            </a:r>
            <a:br>
              <a:rPr lang="en-US" sz="2000" dirty="0">
                <a:latin typeface="Determination Sans" pitchFamily="50" charset="0"/>
              </a:rPr>
            </a:br>
            <a:r>
              <a:rPr lang="en-US" sz="2000" dirty="0">
                <a:latin typeface="Determination Sans" pitchFamily="50" charset="0"/>
              </a:rPr>
              <a:t>      to kill.</a:t>
            </a:r>
          </a:p>
          <a:p>
            <a:pPr marL="457200" lvl="1" indent="0">
              <a:buNone/>
            </a:pPr>
            <a:r>
              <a:rPr lang="en-US" dirty="0">
                <a:latin typeface="Determination Sans" pitchFamily="50" charset="0"/>
              </a:rPr>
              <a:t>     *     But killing might end up making it so you have a </a:t>
            </a:r>
            <a:br>
              <a:rPr lang="en-US" dirty="0">
                <a:latin typeface="Determination Sans" pitchFamily="50" charset="0"/>
              </a:rPr>
            </a:br>
            <a:endParaRPr lang="en-US" dirty="0">
              <a:latin typeface="Determination Sans" pitchFamily="50" charset="0"/>
            </a:endParaRPr>
          </a:p>
          <a:p>
            <a:pPr marL="457200" lvl="1" indent="0">
              <a:buNone/>
            </a:pPr>
            <a:r>
              <a:rPr lang="en-US" dirty="0">
                <a:latin typeface="Determination Sans" pitchFamily="50" charset="0"/>
              </a:rPr>
              <a:t/>
            </a:r>
            <a:br>
              <a:rPr lang="en-US" dirty="0">
                <a:latin typeface="Determination Sans" pitchFamily="50" charset="0"/>
              </a:rPr>
            </a:br>
            <a:r>
              <a:rPr lang="en-US" dirty="0">
                <a:latin typeface="Determination Sans" pitchFamily="50" charset="0"/>
              </a:rPr>
              <a:t> 				</a:t>
            </a:r>
          </a:p>
          <a:p>
            <a:pPr marL="457200" lvl="1" indent="0">
              <a:buNone/>
            </a:pPr>
            <a:r>
              <a:rPr lang="en-US" dirty="0">
                <a:latin typeface="Determination Sans" pitchFamily="50" charset="0"/>
              </a:rPr>
              <a:t>                                                        B A D T I M E</a:t>
            </a:r>
          </a:p>
        </p:txBody>
      </p:sp>
      <p:pic>
        <p:nvPicPr>
          <p:cNvPr id="1067" name="Picture 43" descr="http://pixelartmaker.com/art/f9fb19aceb8fb9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29100"/>
            <a:ext cx="1143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ic text nois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ic text nois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neric text no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1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1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1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1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1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1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63" grpId="0" animBg="1"/>
      <p:bldP spid="1063" grpId="1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76200"/>
            <a:ext cx="8534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391400" cy="11430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 *The “Bare Bones”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800" dirty="0" smtClean="0">
                <a:latin typeface="Determination Sans" pitchFamily="50" charset="0"/>
              </a:rPr>
              <a:t>*   Who </a:t>
            </a:r>
            <a:r>
              <a:rPr lang="en-US" sz="2800" dirty="0">
                <a:latin typeface="Determination Sans" pitchFamily="50" charset="0"/>
              </a:rPr>
              <a:t>Made It?</a:t>
            </a:r>
          </a:p>
          <a:p>
            <a:pPr marL="457200" lvl="1" indent="0">
              <a:buNone/>
            </a:pPr>
            <a:r>
              <a:rPr lang="en-US" sz="2300" dirty="0" smtClean="0">
                <a:latin typeface="Determination Sans" pitchFamily="50" charset="0"/>
              </a:rPr>
              <a:t>*   Toby </a:t>
            </a:r>
            <a:r>
              <a:rPr lang="en-US" sz="2300" dirty="0">
                <a:latin typeface="Determination Sans" pitchFamily="50" charset="0"/>
              </a:rPr>
              <a:t>Fox developed, coded, and did most art/sound</a:t>
            </a:r>
          </a:p>
          <a:p>
            <a:pPr marL="457200" lvl="1" indent="0">
              <a:buNone/>
            </a:pPr>
            <a:r>
              <a:rPr lang="en-US" sz="2300" dirty="0" smtClean="0">
                <a:latin typeface="Determination Sans" pitchFamily="50" charset="0"/>
              </a:rPr>
              <a:t>*   Fox </a:t>
            </a:r>
            <a:r>
              <a:rPr lang="en-US" sz="2300" dirty="0" smtClean="0">
                <a:latin typeface="Determination Sans" pitchFamily="50" charset="0"/>
              </a:rPr>
              <a:t>did </a:t>
            </a:r>
            <a:r>
              <a:rPr lang="en-US" sz="2300" dirty="0">
                <a:latin typeface="Determination Sans" pitchFamily="50" charset="0"/>
              </a:rPr>
              <a:t>have the help of some artists for specific </a:t>
            </a:r>
            <a:r>
              <a:rPr lang="en-US" sz="2300" dirty="0" smtClean="0">
                <a:latin typeface="Determination Sans" pitchFamily="50" charset="0"/>
              </a:rPr>
              <a:t/>
            </a:r>
            <a:br>
              <a:rPr lang="en-US" sz="2300" dirty="0" smtClean="0">
                <a:latin typeface="Determination Sans" pitchFamily="50" charset="0"/>
              </a:rPr>
            </a:br>
            <a:r>
              <a:rPr lang="en-US" sz="2300" dirty="0" smtClean="0">
                <a:latin typeface="Determination Sans" pitchFamily="50" charset="0"/>
              </a:rPr>
              <a:t>      elements</a:t>
            </a:r>
            <a:endParaRPr lang="en-US" sz="2300" dirty="0">
              <a:latin typeface="Determination Sans" pitchFamily="50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Determination Sans" pitchFamily="50" charset="0"/>
              </a:rPr>
              <a:t>*   RPG/Dodge </a:t>
            </a:r>
            <a:r>
              <a:rPr lang="en-US" sz="2800" dirty="0">
                <a:latin typeface="Determination Sans" pitchFamily="50" charset="0"/>
              </a:rPr>
              <a:t>‘um </a:t>
            </a:r>
            <a:r>
              <a:rPr lang="en-US" sz="2800" dirty="0" smtClean="0">
                <a:latin typeface="Determination Sans" pitchFamily="50" charset="0"/>
              </a:rPr>
              <a:t>Up/Puzzle</a:t>
            </a:r>
            <a:endParaRPr lang="en-US" sz="2800" dirty="0">
              <a:latin typeface="Determination Sans" pitchFamily="50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Determination Sans" pitchFamily="50" charset="0"/>
              </a:rPr>
              <a:t>*   Only </a:t>
            </a:r>
            <a:r>
              <a:rPr lang="en-US" sz="2800" dirty="0">
                <a:latin typeface="Determination Sans" pitchFamily="50" charset="0"/>
              </a:rPr>
              <a:t>$9.99 on steam or Undertale site</a:t>
            </a:r>
          </a:p>
          <a:p>
            <a:pPr marL="0" indent="0">
              <a:buNone/>
            </a:pPr>
            <a:r>
              <a:rPr lang="en-US" sz="2800" dirty="0" smtClean="0">
                <a:latin typeface="Determination Sans" pitchFamily="50" charset="0"/>
              </a:rPr>
              <a:t>*   Installation-Simple </a:t>
            </a:r>
            <a:r>
              <a:rPr lang="en-US" sz="2800" dirty="0" smtClean="0">
                <a:latin typeface="Determination Sans" pitchFamily="50" charset="0"/>
              </a:rPr>
              <a:t>as buying and waiting</a:t>
            </a:r>
            <a:endParaRPr lang="en-US" sz="2800" dirty="0">
              <a:latin typeface="Determination Sans" pitchFamily="50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Determination Sans" pitchFamily="50" charset="0"/>
              </a:rPr>
              <a:t>*   If </a:t>
            </a:r>
            <a:r>
              <a:rPr lang="en-US" sz="2800" dirty="0">
                <a:latin typeface="Determination Sans" pitchFamily="50" charset="0"/>
              </a:rPr>
              <a:t>you have a *</a:t>
            </a:r>
            <a:r>
              <a:rPr lang="en-US" sz="2800" dirty="0" smtClean="0">
                <a:latin typeface="Determination Sans" pitchFamily="50" charset="0"/>
              </a:rPr>
              <a:t>computer, you can play </a:t>
            </a:r>
            <a:r>
              <a:rPr lang="en-US" sz="2800" dirty="0" err="1">
                <a:latin typeface="Determination Sans" pitchFamily="50" charset="0"/>
              </a:rPr>
              <a:t>U</a:t>
            </a:r>
            <a:r>
              <a:rPr lang="en-US" sz="2800" dirty="0" err="1" smtClean="0">
                <a:latin typeface="Determination Sans" pitchFamily="50" charset="0"/>
              </a:rPr>
              <a:t>ndertale</a:t>
            </a:r>
            <a:r>
              <a:rPr lang="en-US" sz="2800" dirty="0" smtClean="0">
                <a:latin typeface="Determination Sans" pitchFamily="50" charset="0"/>
              </a:rPr>
              <a:t>!</a:t>
            </a:r>
            <a:br>
              <a:rPr lang="en-US" sz="2800" dirty="0" smtClean="0">
                <a:latin typeface="Determination Sans" pitchFamily="50" charset="0"/>
              </a:rPr>
            </a:br>
            <a:r>
              <a:rPr lang="en-US" sz="1100" dirty="0" smtClean="0">
                <a:latin typeface="Determination Sans" pitchFamily="50" charset="0"/>
              </a:rPr>
              <a:t>*Specifically</a:t>
            </a:r>
            <a:r>
              <a:rPr lang="en-US" sz="1100" dirty="0">
                <a:latin typeface="Determination Sans" pitchFamily="50" charset="0"/>
              </a:rPr>
              <a:t>, you need at least a 1.6 GHz Processer, integrated graphics card, and 3 GB Ram, 200 MB minimum and </a:t>
            </a:r>
            <a:r>
              <a:rPr lang="en-US" sz="1100" dirty="0" smtClean="0">
                <a:latin typeface="Determination Sans" pitchFamily="50" charset="0"/>
              </a:rPr>
              <a:t>recommend, or most modern smart phones.</a:t>
            </a:r>
            <a:endParaRPr lang="en-US" sz="1100" dirty="0">
              <a:latin typeface="Determination Sans" pitchFamily="50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23029" r="20888" b="23991"/>
          <a:stretch/>
        </p:blipFill>
        <p:spPr>
          <a:xfrm>
            <a:off x="1219200" y="316057"/>
            <a:ext cx="1117600" cy="1025236"/>
          </a:xfrm>
          <a:prstGeom prst="rect">
            <a:avLst/>
          </a:prstGeom>
          <a:ln w="38100">
            <a:noFill/>
          </a:ln>
        </p:spPr>
      </p:pic>
      <p:pic>
        <p:nvPicPr>
          <p:cNvPr id="7" name="Just Sans talk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9192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5200" y="546340"/>
            <a:ext cx="609600" cy="609600"/>
          </a:xfrm>
          <a:prstGeom prst="rect">
            <a:avLst/>
          </a:prstGeom>
        </p:spPr>
      </p:pic>
      <p:pic>
        <p:nvPicPr>
          <p:cNvPr id="8" name="Typ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9503" end="24295.9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1836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87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uiExpand="1" build="p"/>
    </p:bldLst>
  </p:timing>
  <p:extLst>
    <p:ext uri="{E180D4A7-C9FB-4DFB-919C-405C955672EB}">
      <p14:showEvtLst xmlns:p14="http://schemas.microsoft.com/office/powerpoint/2010/main">
        <p14:playEvt time="283" objId="7"/>
        <p14:playEvt time="2059" objId="8"/>
        <p14:stopEvt time="2286" objId="7"/>
        <p14:stopEvt time="10769" objId="8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termination Sans" pitchFamily="50" charset="0"/>
              </a:rPr>
              <a:t>Some 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latin typeface="Determination Sans" pitchFamily="50" charset="0"/>
              </a:rPr>
              <a:t>*   Who would enjoy </a:t>
            </a:r>
            <a:r>
              <a:rPr lang="en-US" dirty="0" err="1">
                <a:latin typeface="Determination Sans" pitchFamily="50" charset="0"/>
              </a:rPr>
              <a:t>Undertale</a:t>
            </a:r>
            <a:r>
              <a:rPr lang="en-US" dirty="0">
                <a:latin typeface="Determination Sans" pitchFamily="50" charset="0"/>
              </a:rPr>
              <a:t>?</a:t>
            </a:r>
          </a:p>
          <a:p>
            <a:pPr marL="914400" lvl="2" indent="0">
              <a:buNone/>
            </a:pPr>
            <a:r>
              <a:rPr lang="en-US" dirty="0">
                <a:latin typeface="Determination Sans" pitchFamily="50" charset="0"/>
              </a:rPr>
              <a:t>*  Everyone! But specifically because of its story, art, feel, and  </a:t>
            </a:r>
            <a:br>
              <a:rPr lang="en-US" dirty="0">
                <a:latin typeface="Determination Sans" pitchFamily="50" charset="0"/>
              </a:rPr>
            </a:br>
            <a:r>
              <a:rPr lang="en-US" dirty="0">
                <a:latin typeface="Determination Sans" pitchFamily="50" charset="0"/>
              </a:rPr>
              <a:t>     references to modern day culture, 16-25 year old socially </a:t>
            </a:r>
            <a:br>
              <a:rPr lang="en-US" dirty="0">
                <a:latin typeface="Determination Sans" pitchFamily="50" charset="0"/>
              </a:rPr>
            </a:br>
            <a:r>
              <a:rPr lang="en-US" dirty="0">
                <a:latin typeface="Determination Sans" pitchFamily="50" charset="0"/>
              </a:rPr>
              <a:t>     progressive people are the primary target</a:t>
            </a:r>
          </a:p>
          <a:p>
            <a:pPr marL="457200" lvl="1" indent="0">
              <a:buNone/>
            </a:pPr>
            <a:r>
              <a:rPr lang="en-US" dirty="0">
                <a:latin typeface="Determination Sans" pitchFamily="50" charset="0"/>
              </a:rPr>
              <a:t>*   </a:t>
            </a:r>
            <a:r>
              <a:rPr lang="en-US" dirty="0" smtClean="0">
                <a:latin typeface="Determination Sans" pitchFamily="50" charset="0"/>
              </a:rPr>
              <a:t>What's </a:t>
            </a:r>
            <a:r>
              <a:rPr lang="en-US" dirty="0">
                <a:latin typeface="Determination Sans" pitchFamily="50" charset="0"/>
              </a:rPr>
              <a:t>the bad?</a:t>
            </a:r>
          </a:p>
          <a:p>
            <a:pPr marL="457200" lvl="1" indent="0">
              <a:buNone/>
            </a:pPr>
            <a:r>
              <a:rPr lang="en-US" dirty="0">
                <a:latin typeface="Determination Sans" pitchFamily="50" charset="0"/>
              </a:rPr>
              <a:t>	*  Backtracking can be painful at times, and playing a certain </a:t>
            </a:r>
            <a:br>
              <a:rPr lang="en-US" dirty="0">
                <a:latin typeface="Determination Sans" pitchFamily="50" charset="0"/>
              </a:rPr>
            </a:br>
            <a:r>
              <a:rPr lang="en-US" dirty="0">
                <a:latin typeface="Determination Sans" pitchFamily="50" charset="0"/>
              </a:rPr>
              <a:t>             style can make the game almost unfair – but that it is almost </a:t>
            </a:r>
            <a:br>
              <a:rPr lang="en-US" dirty="0">
                <a:latin typeface="Determination Sans" pitchFamily="50" charset="0"/>
              </a:rPr>
            </a:br>
            <a:r>
              <a:rPr lang="en-US" dirty="0">
                <a:latin typeface="Determination Sans" pitchFamily="50" charset="0"/>
              </a:rPr>
              <a:t>             the point</a:t>
            </a:r>
          </a:p>
          <a:p>
            <a:pPr marL="457200" lvl="1" indent="0">
              <a:buNone/>
            </a:pPr>
            <a:r>
              <a:rPr lang="en-US" dirty="0">
                <a:latin typeface="Determination Sans" pitchFamily="50" charset="0"/>
              </a:rPr>
              <a:t>*   </a:t>
            </a:r>
            <a:r>
              <a:rPr lang="en-US" dirty="0" smtClean="0">
                <a:latin typeface="Determination Sans" pitchFamily="50" charset="0"/>
              </a:rPr>
              <a:t>What's </a:t>
            </a:r>
            <a:r>
              <a:rPr lang="en-US" dirty="0">
                <a:latin typeface="Determination Sans" pitchFamily="50" charset="0"/>
              </a:rPr>
              <a:t>the good?</a:t>
            </a:r>
          </a:p>
          <a:p>
            <a:pPr marL="914400" lvl="2" indent="0">
              <a:buNone/>
            </a:pPr>
            <a:r>
              <a:rPr lang="en-US" dirty="0">
                <a:latin typeface="Determination Sans" pitchFamily="50" charset="0"/>
              </a:rPr>
              <a:t>* The music is amazing and fits the mood no matter the situation</a:t>
            </a:r>
          </a:p>
          <a:p>
            <a:pPr marL="914400" lvl="2" indent="0">
              <a:buNone/>
            </a:pPr>
            <a:r>
              <a:rPr lang="en-US" dirty="0">
                <a:latin typeface="Determination Sans" pitchFamily="50" charset="0"/>
              </a:rPr>
              <a:t>* Fights are unique each time and have a creative solution</a:t>
            </a:r>
          </a:p>
          <a:p>
            <a:pPr marL="914400" lvl="2" indent="0">
              <a:buNone/>
            </a:pPr>
            <a:r>
              <a:rPr lang="en-US" dirty="0">
                <a:latin typeface="Determination Sans" pitchFamily="50" charset="0"/>
              </a:rPr>
              <a:t>* Art is varied but never feels out of place</a:t>
            </a:r>
          </a:p>
        </p:txBody>
      </p:sp>
      <p:pic>
        <p:nvPicPr>
          <p:cNvPr id="5" name="Undertale OST- 054 - Hot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70713" y="124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ic text nois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termination Sans" pitchFamily="50" charset="0"/>
              </a:rPr>
              <a:t>Summary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Determination Sans" pitchFamily="50" charset="0"/>
              </a:rPr>
              <a:t>*   If </a:t>
            </a:r>
            <a:r>
              <a:rPr lang="en-US" sz="2000" dirty="0" err="1">
                <a:latin typeface="Determination Sans" pitchFamily="50" charset="0"/>
              </a:rPr>
              <a:t>Undertale</a:t>
            </a:r>
            <a:r>
              <a:rPr lang="en-US" sz="2000" dirty="0">
                <a:latin typeface="Determination Sans" pitchFamily="50" charset="0"/>
              </a:rPr>
              <a:t> had been released at $30 dollars, I wouldn’t </a:t>
            </a:r>
            <a:br>
              <a:rPr lang="en-US" sz="2000" dirty="0">
                <a:latin typeface="Determination Sans" pitchFamily="50" charset="0"/>
              </a:rPr>
            </a:br>
            <a:r>
              <a:rPr lang="en-US" sz="2000" dirty="0">
                <a:latin typeface="Determination Sans" pitchFamily="50" charset="0"/>
              </a:rPr>
              <a:t>      have regretted the purchase</a:t>
            </a:r>
          </a:p>
          <a:p>
            <a:pPr marL="0" indent="0">
              <a:buNone/>
            </a:pPr>
            <a:r>
              <a:rPr lang="en-US" sz="2000" dirty="0">
                <a:latin typeface="Determination Sans" pitchFamily="50" charset="0"/>
              </a:rPr>
              <a:t>*    Almost every single element is designed, thought about, </a:t>
            </a:r>
            <a:br>
              <a:rPr lang="en-US" sz="2000" dirty="0">
                <a:latin typeface="Determination Sans" pitchFamily="50" charset="0"/>
              </a:rPr>
            </a:br>
            <a:r>
              <a:rPr lang="en-US" sz="2000" dirty="0">
                <a:latin typeface="Determination Sans" pitchFamily="50" charset="0"/>
              </a:rPr>
              <a:t>       and planned</a:t>
            </a:r>
          </a:p>
          <a:p>
            <a:pPr marL="0" indent="0">
              <a:buNone/>
            </a:pPr>
            <a:r>
              <a:rPr lang="en-US" sz="2000" dirty="0">
                <a:latin typeface="Determination Sans" pitchFamily="50" charset="0"/>
              </a:rPr>
              <a:t>*  Backtracking is still awful</a:t>
            </a:r>
            <a:endParaRPr lang="en-US" dirty="0">
              <a:latin typeface="Determination Sans" pitchFamily="50" charset="0"/>
            </a:endParaRPr>
          </a:p>
          <a:p>
            <a:pPr marL="0" indent="0">
              <a:buNone/>
            </a:pPr>
            <a:r>
              <a:rPr lang="en-US" sz="1800" dirty="0">
                <a:latin typeface="Determination Sans" pitchFamily="50" charset="0"/>
              </a:rPr>
              <a:t>*  But the game makes you feel for the </a:t>
            </a:r>
            <a:r>
              <a:rPr lang="en-US" sz="1800" dirty="0" smtClean="0">
                <a:latin typeface="Determination Sans" pitchFamily="50" charset="0"/>
              </a:rPr>
              <a:t>characters, </a:t>
            </a:r>
            <a:r>
              <a:rPr lang="en-US" sz="1800" dirty="0">
                <a:latin typeface="Determination Sans" pitchFamily="50" charset="0"/>
              </a:rPr>
              <a:t>and you start to </a:t>
            </a:r>
            <a:br>
              <a:rPr lang="en-US" sz="1800" dirty="0">
                <a:latin typeface="Determination Sans" pitchFamily="50" charset="0"/>
              </a:rPr>
            </a:br>
            <a:r>
              <a:rPr lang="en-US" sz="1800" dirty="0">
                <a:latin typeface="Determination Sans" pitchFamily="50" charset="0"/>
              </a:rPr>
              <a:t>    think…</a:t>
            </a:r>
          </a:p>
          <a:p>
            <a:pPr marL="0" indent="0">
              <a:buNone/>
            </a:pPr>
            <a:r>
              <a:rPr lang="en-US" sz="1800" dirty="0">
                <a:latin typeface="Determination Sans" pitchFamily="50" charset="0"/>
              </a:rPr>
              <a:t>        </a:t>
            </a:r>
            <a:r>
              <a:rPr lang="en-US" dirty="0">
                <a:latin typeface="Determination Sans" pitchFamily="50" charset="0"/>
              </a:rPr>
              <a:t>*  Why you are doing what you are doing</a:t>
            </a:r>
          </a:p>
          <a:p>
            <a:pPr marL="457200" lvl="1" indent="0">
              <a:buNone/>
            </a:pPr>
            <a:r>
              <a:rPr lang="en-US" dirty="0">
                <a:latin typeface="Determination Sans" pitchFamily="50" charset="0"/>
              </a:rPr>
              <a:t>*  How you have multiple ways to “win”</a:t>
            </a:r>
          </a:p>
          <a:p>
            <a:pPr marL="457200" lvl="1" indent="0">
              <a:buNone/>
            </a:pPr>
            <a:r>
              <a:rPr lang="en-US" dirty="0">
                <a:latin typeface="Determination Sans" pitchFamily="50" charset="0"/>
              </a:rPr>
              <a:t>*  Care about the world you are </a:t>
            </a:r>
            <a:r>
              <a:rPr lang="en-US" dirty="0" smtClean="0">
                <a:latin typeface="Determination Sans" pitchFamily="50" charset="0"/>
              </a:rPr>
              <a:t>in</a:t>
            </a:r>
            <a:endParaRPr lang="en-US" dirty="0">
              <a:latin typeface="Determination Sans" pitchFamily="50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5410200"/>
            <a:ext cx="73914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73736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Comic Sans MS" panose="030F0702030302020204" pitchFamily="66" charset="0"/>
              </a:rPr>
              <a:t>*Wow, two slides without a   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punchline? You must be trying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  to </a:t>
            </a:r>
            <a:r>
              <a:rPr lang="en-US" i="1" dirty="0" smtClean="0">
                <a:latin typeface="Comic Sans MS" panose="030F0702030302020204" pitchFamily="66" charset="0"/>
              </a:rPr>
              <a:t>Power</a:t>
            </a:r>
            <a:r>
              <a:rPr lang="en-US" dirty="0" smtClean="0">
                <a:latin typeface="Comic Sans MS" panose="030F0702030302020204" pitchFamily="66" charset="0"/>
              </a:rPr>
              <a:t> Through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23029" r="20888" b="23991"/>
          <a:stretch/>
        </p:blipFill>
        <p:spPr>
          <a:xfrm>
            <a:off x="625475" y="5451619"/>
            <a:ext cx="1117600" cy="1025236"/>
          </a:xfrm>
          <a:prstGeom prst="rect">
            <a:avLst/>
          </a:prstGeom>
          <a:ln w="38100">
            <a:noFill/>
          </a:ln>
        </p:spPr>
      </p:pic>
      <p:pic>
        <p:nvPicPr>
          <p:cNvPr id="8" name="Just Sans talk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4842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5660" y="541337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3100" y="5143509"/>
            <a:ext cx="4648200" cy="15081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endParaRPr lang="en-US" dirty="0">
              <a:latin typeface="Papyrus" panose="03070502060502030205" pitchFamily="66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Papyrus" panose="03070502060502030205" pitchFamily="66" charset="0"/>
              </a:rPr>
              <a:t>                    </a:t>
            </a:r>
            <a:r>
              <a:rPr lang="en-US" sz="2000" dirty="0">
                <a:latin typeface="Papyrus" panose="03070502060502030205" pitchFamily="66" charset="0"/>
              </a:rPr>
              <a:t>*SANS!!!! OH MY GOD</a:t>
            </a:r>
          </a:p>
          <a:p>
            <a:r>
              <a:rPr lang="en-US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dirty="0">
                <a:latin typeface="Papyrus" panose="03070502060502030205" pitchFamily="66" charset="0"/>
              </a:rPr>
              <a:t>!</a:t>
            </a:r>
          </a:p>
          <a:p>
            <a:endParaRPr lang="en-US" dirty="0">
              <a:latin typeface="Papyrus" panose="03070502060502030205" pitchFamily="66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339" b="43974" l="75625" r="86250">
                        <a14:foregroundMark x1="79375" y1="40717" x2="75625" y2="28990"/>
                        <a14:foregroundMark x1="76875" y1="29642" x2="86250" y2="29316"/>
                        <a14:foregroundMark x1="85313" y1="29316" x2="84688" y2="43974"/>
                        <a14:foregroundMark x1="77188" y1="42671" x2="84063" y2="41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02" t="28247" r="13922" b="55816"/>
          <a:stretch/>
        </p:blipFill>
        <p:spPr>
          <a:xfrm>
            <a:off x="2171700" y="5348772"/>
            <a:ext cx="855885" cy="106680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620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neric text nois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htBox"/>
          <p:cNvSpPr/>
          <p:nvPr/>
        </p:nvSpPr>
        <p:spPr>
          <a:xfrm>
            <a:off x="0" y="914400"/>
            <a:ext cx="9144000" cy="2895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7" name="Pattern1"/>
          <p:cNvGrpSpPr/>
          <p:nvPr/>
        </p:nvGrpSpPr>
        <p:grpSpPr>
          <a:xfrm>
            <a:off x="2438400" y="457200"/>
            <a:ext cx="6740096" cy="3608172"/>
            <a:chOff x="2438400" y="457200"/>
            <a:chExt cx="6740096" cy="3608172"/>
          </a:xfrm>
        </p:grpSpPr>
        <p:grpSp>
          <p:nvGrpSpPr>
            <p:cNvPr id="6" name="Group 5"/>
            <p:cNvGrpSpPr/>
            <p:nvPr/>
          </p:nvGrpSpPr>
          <p:grpSpPr>
            <a:xfrm>
              <a:off x="2438400" y="685800"/>
              <a:ext cx="3406346" cy="3276600"/>
              <a:chOff x="2438400" y="685800"/>
              <a:chExt cx="3406346" cy="3276600"/>
            </a:xfrm>
          </p:grpSpPr>
          <p:pic>
            <p:nvPicPr>
              <p:cNvPr id="2052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3810000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038600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3570073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495800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724400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255873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158946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387546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919019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2678327" y="685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2906927" y="685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2438400" y="685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3386781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3615381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3146854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095235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323835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3855308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4525662" y="457200"/>
              <a:ext cx="2274673" cy="1904999"/>
              <a:chOff x="4525662" y="698157"/>
              <a:chExt cx="2274673" cy="990600"/>
            </a:xfrm>
          </p:grpSpPr>
          <p:pic>
            <p:nvPicPr>
              <p:cNvPr id="25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765589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994189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525662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451389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679989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211462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6114535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6343135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874608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6903823" y="2160373"/>
              <a:ext cx="2274673" cy="1904999"/>
              <a:chOff x="4525662" y="698157"/>
              <a:chExt cx="2274673" cy="990600"/>
            </a:xfrm>
          </p:grpSpPr>
          <p:pic>
            <p:nvPicPr>
              <p:cNvPr id="36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765589" y="888694"/>
                <a:ext cx="457200" cy="800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994189" y="803107"/>
                <a:ext cx="457200" cy="885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525662" y="1001227"/>
                <a:ext cx="457200" cy="652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451389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679989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211462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6114535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6343135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874608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" name="Pattern2"/>
          <p:cNvGrpSpPr/>
          <p:nvPr/>
        </p:nvGrpSpPr>
        <p:grpSpPr>
          <a:xfrm rot="5400000">
            <a:off x="1411680" y="8408722"/>
            <a:ext cx="6740096" cy="3608172"/>
            <a:chOff x="2438400" y="457200"/>
            <a:chExt cx="6740096" cy="3608172"/>
          </a:xfrm>
        </p:grpSpPr>
        <p:grpSp>
          <p:nvGrpSpPr>
            <p:cNvPr id="46" name="Group 45"/>
            <p:cNvGrpSpPr/>
            <p:nvPr/>
          </p:nvGrpSpPr>
          <p:grpSpPr>
            <a:xfrm>
              <a:off x="2438400" y="685800"/>
              <a:ext cx="3406346" cy="3276600"/>
              <a:chOff x="2438400" y="685800"/>
              <a:chExt cx="3406346" cy="3276600"/>
            </a:xfrm>
          </p:grpSpPr>
          <p:pic>
            <p:nvPicPr>
              <p:cNvPr id="67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3810000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038600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3570073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495800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724400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255873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158946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387546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919019" y="2971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2678327" y="685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2906927" y="685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2438400" y="685800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3386781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3615381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3146854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095235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323835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3855308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4765589" y="457200"/>
              <a:ext cx="4224982" cy="1904999"/>
              <a:chOff x="4765589" y="698157"/>
              <a:chExt cx="4224982" cy="990600"/>
            </a:xfrm>
          </p:grpSpPr>
          <p:pic>
            <p:nvPicPr>
              <p:cNvPr id="58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765589" y="698157"/>
                <a:ext cx="457200" cy="730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7115436" y="698158"/>
                <a:ext cx="526189" cy="815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6646909" y="698158"/>
                <a:ext cx="526189" cy="815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451389" y="698157"/>
                <a:ext cx="457200" cy="741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679989" y="698157"/>
                <a:ext cx="457200" cy="815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7332710" y="698158"/>
                <a:ext cx="526189" cy="815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6114535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8464382" y="698158"/>
                <a:ext cx="526189" cy="815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7995853" y="698157"/>
                <a:ext cx="526190" cy="815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6903823" y="2160373"/>
              <a:ext cx="2274673" cy="1904999"/>
              <a:chOff x="4525662" y="698157"/>
              <a:chExt cx="2274673" cy="990600"/>
            </a:xfrm>
          </p:grpSpPr>
          <p:pic>
            <p:nvPicPr>
              <p:cNvPr id="49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765589" y="888694"/>
                <a:ext cx="457200" cy="800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994189" y="803107"/>
                <a:ext cx="457200" cy="885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4525662" y="1001227"/>
                <a:ext cx="457200" cy="652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451389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679989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211462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B1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6114535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B2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6343135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B3" descr="Image result for undertale bo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00" r="66000" b="22000"/>
              <a:stretch/>
            </p:blipFill>
            <p:spPr bwMode="auto">
              <a:xfrm>
                <a:off x="5874608" y="698157"/>
                <a:ext cx="457200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2157639" y="3242207"/>
            <a:ext cx="5368496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termination Sans" pitchFamily="50" charset="0"/>
                <a:ea typeface="+mn-ea"/>
                <a:cs typeface="+mn-cs"/>
              </a:rPr>
              <a:t>*   SHOULD YOU BUY UNDERTALE?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5029200"/>
            <a:ext cx="2046073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CY" panose="00000400000000000000" pitchFamily="50" charset="0"/>
                <a:ea typeface="+mn-ea"/>
                <a:cs typeface="+mn-cs"/>
              </a:rPr>
              <a:t>YES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750713" y="4998224"/>
            <a:ext cx="2046073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CY" panose="00000400000000000000" pitchFamily="50" charset="0"/>
                <a:ea typeface="+mn-ea"/>
                <a:cs typeface="+mn-cs"/>
              </a:rPr>
              <a:t>No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981199" y="5029200"/>
            <a:ext cx="2046073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RCY" panose="00000400000000000000" pitchFamily="50" charset="0"/>
                <a:ea typeface="+mn-ea"/>
                <a:cs typeface="+mn-cs"/>
              </a:rPr>
              <a:t>YES</a:t>
            </a:r>
          </a:p>
        </p:txBody>
      </p:sp>
      <p:pic>
        <p:nvPicPr>
          <p:cNvPr id="2050" name="Heart" descr="Image result for undertale soul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21110" r="24444" b="23334"/>
          <a:stretch/>
        </p:blipFill>
        <p:spPr bwMode="auto">
          <a:xfrm rot="16200000">
            <a:off x="328523" y="1957478"/>
            <a:ext cx="545590" cy="593033"/>
          </a:xfrm>
          <a:prstGeom prst="rect">
            <a:avLst/>
          </a:prstGeom>
          <a:noFill/>
        </p:spPr>
      </p:pic>
      <p:pic>
        <p:nvPicPr>
          <p:cNvPr id="88" name="Undertale OST- 080 - Fin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5588" y="1166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1.00191 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4" y="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00087 0.0824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1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87 0.08241 L 3.33333E-6 3.703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8889E-6 -3.7037E-6 L 0.55417 -0.289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7 -0.28935 L 0.45712 -0.2893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503 -1.957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9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712 -0.28935 L 0.45903 0.6379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45903 0.63797 L 0.20087 0.4592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2" grpId="0" animBg="1"/>
      <p:bldP spid="3" grpId="0" animBg="1"/>
      <p:bldP spid="126" grpId="0" animBg="1"/>
      <p:bldP spid="1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Determination Sans" pitchFamily="50" charset="0"/>
              </a:rPr>
              <a:t>Game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latin typeface="Determination Sans" pitchFamily="50" charset="0"/>
              </a:rPr>
              <a:t>*   </a:t>
            </a:r>
            <a:r>
              <a:rPr lang="en-US" sz="3000" dirty="0" err="1" smtClean="0">
                <a:latin typeface="Determination Sans" pitchFamily="50" charset="0"/>
              </a:rPr>
              <a:t>Undertale</a:t>
            </a:r>
            <a:r>
              <a:rPr lang="en-US" sz="3000" dirty="0" smtClean="0">
                <a:latin typeface="Determination Sans" pitchFamily="50" charset="0"/>
              </a:rPr>
              <a:t> </a:t>
            </a:r>
            <a:r>
              <a:rPr lang="en-US" sz="3000" dirty="0">
                <a:latin typeface="Determination Sans" pitchFamily="50" charset="0"/>
              </a:rPr>
              <a:t>is a game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Determination Sans" pitchFamily="50" charset="0"/>
              </a:rPr>
              <a:t>*  But </a:t>
            </a:r>
            <a:r>
              <a:rPr lang="en-US" sz="2400" dirty="0">
                <a:latin typeface="Determination Sans" pitchFamily="50" charset="0"/>
              </a:rPr>
              <a:t>it knows it’s a game, and knows you know it’s a </a:t>
            </a:r>
            <a:r>
              <a:rPr lang="en-US" sz="2400" dirty="0" smtClean="0">
                <a:latin typeface="Determination Sans" pitchFamily="50" charset="0"/>
              </a:rPr>
              <a:t/>
            </a:r>
            <a:br>
              <a:rPr lang="en-US" sz="2400" dirty="0" smtClean="0">
                <a:latin typeface="Determination Sans" pitchFamily="50" charset="0"/>
              </a:rPr>
            </a:br>
            <a:r>
              <a:rPr lang="en-US" sz="2400" dirty="0" smtClean="0">
                <a:latin typeface="Determination Sans" pitchFamily="50" charset="0"/>
              </a:rPr>
              <a:t>     game</a:t>
            </a:r>
            <a:endParaRPr lang="en-US" sz="2400" dirty="0">
              <a:latin typeface="Determination Sans" pitchFamily="50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Determination Sans" pitchFamily="50" charset="0"/>
              </a:rPr>
              <a:t>*  This </a:t>
            </a:r>
            <a:r>
              <a:rPr lang="en-US" sz="2400" dirty="0">
                <a:latin typeface="Determination Sans" pitchFamily="50" charset="0"/>
              </a:rPr>
              <a:t>allows for some unique story/gameplay </a:t>
            </a:r>
            <a:r>
              <a:rPr lang="en-US" sz="2400" dirty="0" smtClean="0">
                <a:latin typeface="Determination Sans" pitchFamily="50" charset="0"/>
              </a:rPr>
              <a:t/>
            </a:r>
            <a:br>
              <a:rPr lang="en-US" sz="2400" dirty="0" smtClean="0">
                <a:latin typeface="Determination Sans" pitchFamily="50" charset="0"/>
              </a:rPr>
            </a:br>
            <a:r>
              <a:rPr lang="en-US" sz="2400" dirty="0" smtClean="0">
                <a:latin typeface="Determination Sans" pitchFamily="50" charset="0"/>
              </a:rPr>
              <a:t>     elements</a:t>
            </a:r>
            <a:endParaRPr lang="en-US" sz="2400" dirty="0">
              <a:latin typeface="Determination Sans" pitchFamily="50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Determination Sans" pitchFamily="50" charset="0"/>
              </a:rPr>
              <a:t>*  Focus </a:t>
            </a:r>
            <a:r>
              <a:rPr lang="en-US" sz="2400" dirty="0">
                <a:latin typeface="Determination Sans" pitchFamily="50" charset="0"/>
              </a:rPr>
              <a:t>on humor, story, and player choice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Determination Sans" pitchFamily="50" charset="0"/>
              </a:rPr>
              <a:t>*  Provides </a:t>
            </a:r>
            <a:r>
              <a:rPr lang="en-US" sz="2400" dirty="0">
                <a:latin typeface="Determination Sans" pitchFamily="50" charset="0"/>
              </a:rPr>
              <a:t>a unique combat/peace system</a:t>
            </a:r>
            <a:endParaRPr lang="en-US" sz="2000" dirty="0">
              <a:latin typeface="Determination Sans" pitchFamily="50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Determination Sans" pitchFamily="50" charset="0"/>
              </a:rPr>
              <a:t>*  It </a:t>
            </a:r>
            <a:r>
              <a:rPr lang="en-US" sz="2400" dirty="0">
                <a:latin typeface="Determination Sans" pitchFamily="50" charset="0"/>
              </a:rPr>
              <a:t>remembers what you have done. Forever. </a:t>
            </a:r>
            <a:br>
              <a:rPr lang="en-US" sz="2400" dirty="0">
                <a:latin typeface="Determination Sans" pitchFamily="50" charset="0"/>
              </a:rPr>
            </a:br>
            <a:r>
              <a:rPr lang="en-US" sz="2400" dirty="0">
                <a:latin typeface="Determination Sans" pitchFamily="50" charset="0"/>
              </a:rPr>
              <a:t/>
            </a:r>
            <a:br>
              <a:rPr lang="en-US" sz="2400" dirty="0">
                <a:latin typeface="Determination Sans" pitchFamily="50" charset="0"/>
              </a:rPr>
            </a:br>
            <a:r>
              <a:rPr lang="en-US" sz="2400" dirty="0">
                <a:latin typeface="Determination Sans" pitchFamily="50" charset="0"/>
              </a:rPr>
              <a:t/>
            </a:r>
            <a:br>
              <a:rPr lang="en-US" sz="2400" dirty="0">
                <a:latin typeface="Determination Sans" pitchFamily="50" charset="0"/>
              </a:rPr>
            </a:br>
            <a:r>
              <a:rPr lang="en-US" sz="1200" dirty="0" smtClean="0">
                <a:latin typeface="Determination Sans" pitchFamily="50" charset="0"/>
              </a:rPr>
              <a:t>*  You </a:t>
            </a:r>
            <a:r>
              <a:rPr lang="en-US" sz="1200" dirty="0">
                <a:latin typeface="Determination Sans" pitchFamily="50" charset="0"/>
              </a:rPr>
              <a:t>Monster.</a:t>
            </a:r>
          </a:p>
          <a:p>
            <a:pPr lvl="1"/>
            <a:endParaRPr lang="en-US" sz="2400" dirty="0"/>
          </a:p>
        </p:txBody>
      </p:sp>
      <p:pic>
        <p:nvPicPr>
          <p:cNvPr id="1026" name="Picture 2" descr="C:\Users\hasenja\Pictures\ado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369" y1="49859" x2="35369" y2="37853"/>
                        <a14:foregroundMark x1="34943" y1="38277" x2="45028" y2="41525"/>
                        <a14:foregroundMark x1="35795" y1="37429" x2="32955" y2="47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1" t="21739" r="25404" b="26086"/>
          <a:stretch/>
        </p:blipFill>
        <p:spPr bwMode="auto">
          <a:xfrm>
            <a:off x="6477000" y="5553074"/>
            <a:ext cx="1146175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yp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503" end="27647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183673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362200"/>
            <a:ext cx="7696200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Determination Sans" pitchFamily="50" charset="0"/>
              </a:rPr>
              <a:t>*The Annoying Dog    </a:t>
            </a:r>
          </a:p>
          <a:p>
            <a:r>
              <a:rPr lang="en-US" sz="6000" dirty="0">
                <a:latin typeface="Determination Sans" pitchFamily="50" charset="0"/>
              </a:rPr>
              <a:t>   Absorbed The Slide</a:t>
            </a:r>
          </a:p>
        </p:txBody>
      </p:sp>
      <p:pic>
        <p:nvPicPr>
          <p:cNvPr id="6" name="Undertale OST- 021 - Dogso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40588" y="858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1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3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29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38" presetClass="path" presetSubtype="0" ac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72656 -0.16459 L -0.6842 -0.09931 L -0.64409 -0.16459 L -0.60173 -0.09931 L -0.55937 -0.16459 L -0.51979 -0.09931 L -0.47725 -0.16459 L -0.43732 -0.09931 L -0.39462 -0.16459 L -0.35225 -0.09931 L -0.31232 -0.16459 L -0.26979 -0.09931 L -0.23021 -0.16459 L -0.18784 -0.09931 L -0.14548 -0.16459 L -0.10538 -0.09931 L -0.06267 -0.16459 " pathEditMode="relative" rAng="0" ptsTypes="FFFFFFFFFFFFFFFFF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329"/>
                            </p:stCondLst>
                            <p:childTnLst>
                              <p:par>
                                <p:cTn id="29" presetID="2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8 -0.16458 C -0.06268 -0.07755 -0.03559 -0.00671 -0.00261 -0.00671 C 0.03628 -0.00671 0.05034 -0.08542 0.05625 -0.13287 L 0.06232 -0.1963 C 0.0684 -0.24375 0.08333 -0.32222 0.12725 -0.32222 C 0.15538 -0.32222 0.18732 -0.25162 0.18732 -0.16458 C 0.18732 -0.07755 0.15538 -0.00671 0.12725 -0.00671 C 0.08333 -0.00671 0.0684 -0.08542 0.06232 -0.13287 L 0.05625 -0.1963 C 0.05034 -0.24375 0.03628 -0.32222 -0.00261 -0.32222 C -0.03559 -0.32222 -0.06268 -0.25162 -0.06268 -0.16458 Z " pathEditMode="relative" rAng="0" ptsTypes="ffFffffFfff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329"/>
                            </p:stCondLst>
                            <p:childTnLst>
                              <p:par>
                                <p:cTn id="32" presetID="38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-0.16458 L 0.05243 -0.16088 L -0.05313 -0.2213 L 0.0618 -0.21829 L -0.04358 -0.28033 L 0.07118 -0.2757 L -0.0349 -0.3375 L 0.08055 -0.3331 L -0.0257 -0.39491 L 0.0901 -0.39236 L -0.01632 -0.45232 L 0.09948 -0.44954 L -0.00608 -0.50857 L 0.10868 -0.50579 L 0.00312 -0.56713 L 0.11788 -0.56296 L 0.0125 -0.625 " pathEditMode="relative" rAng="-4663396" ptsTypes="FFFFFFFFFFFFFFFFF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329"/>
                            </p:stCondLst>
                            <p:childTnLst>
                              <p:par>
                                <p:cTn id="35" presetID="53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625 C -0.02153 -0.70116 -0.06025 -0.75092 -0.07691 -0.74167 C -0.09167 -0.7338 -0.08421 -0.66852 -0.06007 -0.58958 C -0.03664 -0.51065 -0.00452 -0.45023 0.01007 -0.4581 C 0.02656 -0.46736 0.00972 -0.53819 -0.02553 -0.61204 C -0.06146 -0.68264 -0.1 -0.72917 -0.11476 -0.72083 C -0.13004 -0.71273 -0.12344 -0.6456 -0.09914 -0.56805 C -0.0757 -0.48935 -0.04254 -0.4294 -0.0283 -0.43727 C -0.01337 -0.44606 -0.03021 -0.51667 -0.06441 -0.58842 C -0.09948 -0.66157 -0.13837 -0.70787 -0.15243 -0.7 C -0.16997 -0.69097 -0.16355 -0.62361 -0.13941 -0.54514 C -0.11528 -0.46759 -0.08264 -0.40764 -0.06563 -0.41713 C -0.05243 -0.42407 -0.06928 -0.49537 -0.10261 -0.56759 C -0.13768 -0.63981 -0.17691 -0.68704 -0.19237 -0.67847 C -0.20764 -0.67014 -0.20087 -0.60208 -0.17778 -0.52477 C -0.15243 -0.44421 -0.12066 -0.38657 -0.10539 -0.39537 C -0.09046 -0.40301 -0.10747 -0.47292 -0.14184 -0.54514 C -0.17691 -0.61667 -0.21546 -0.66597 -0.23073 -0.6581 C -0.24705 -0.64838 -0.23889 -0.58148 -0.21493 -0.50255 C -0.1908 -0.42361 -0.15868 -0.36597 -0.14358 -0.3743 C -0.129 -0.38241 -0.14549 -0.45255 -0.18039 -0.52407 C -0.21459 -0.5956 -0.25539 -0.64444 -0.2691 -0.63704 C -0.28368 -0.6287 -0.27657 -0.55926 -0.25296 -0.48171 C -0.22934 -0.40231 -0.19705 -0.34491 -0.18282 -0.35301 C -0.16875 -0.36088 -0.18455 -0.4294 -0.21823 -0.50301 C -0.25313 -0.57523 -0.29358 -0.62361 -0.30903 -0.61481 C -0.32188 -0.60764 -0.3165 -0.5375 -0.29219 -0.4588 C -0.26789 -0.3794 -0.23681 -0.32361 -0.22171 -0.33217 C -0.20678 -0.33958 -0.22275 -0.4088 -0.25782 -0.48032 C -0.29271 -0.55162 -0.33212 -0.6037 -0.34688 -0.59444 C -0.36129 -0.58542 -0.3533 -0.51713 -0.32917 -0.43866 C -0.30487 -0.35926 -0.27362 -0.30417 -0.25868 -0.31157 C -0.2448 -0.31875 -0.26025 -0.38542 -0.29636 -0.45648 " pathEditMode="relative" rAng="4066377" ptsTypes="fffffffffffffffffffffffffffffffff">
                                      <p:cBhvr>
                                        <p:cTn id="3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329"/>
                            </p:stCondLst>
                            <p:childTnLst>
                              <p:par>
                                <p:cTn id="3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579"/>
                            </p:stCondLst>
                            <p:childTnLst>
                              <p:par>
                                <p:cTn id="45" presetID="6" presetClass="emph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6" dur="3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79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 showWhenStopped="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4" grpId="0" animBg="1"/>
    </p:bldLst>
  </p:timing>
  <p:extLst>
    <p:ext uri="{E180D4A7-C9FB-4DFB-919C-405C955672EB}">
      <p14:showEvtLst xmlns:p14="http://schemas.microsoft.com/office/powerpoint/2010/main">
        <p14:playEvt time="29" objId="7"/>
        <p14:playEvt time="5356" objId="5"/>
        <p14:stopEvt time="5414" objId="7"/>
        <p14:stopEvt time="9504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Determination Sans" pitchFamily="50" charset="0"/>
              </a:rPr>
              <a:t>The Story itself:</a:t>
            </a:r>
          </a:p>
          <a:p>
            <a:pPr lvl="1"/>
            <a:r>
              <a:rPr lang="en-US" sz="2000" dirty="0">
                <a:latin typeface="Determination Sans" pitchFamily="50" charset="0"/>
              </a:rPr>
              <a:t>You have more than 10 different endings, although most are epilogue format</a:t>
            </a:r>
          </a:p>
          <a:p>
            <a:pPr lvl="1"/>
            <a:r>
              <a:rPr lang="en-US" sz="2000" dirty="0">
                <a:latin typeface="Determination Sans" pitchFamily="50" charset="0"/>
              </a:rPr>
              <a:t>The Underground is filled with monsters, trapped by a barrier that the humans put up after starting a war between them</a:t>
            </a:r>
          </a:p>
          <a:p>
            <a:pPr lvl="1"/>
            <a:r>
              <a:rPr lang="en-US" sz="2000" dirty="0">
                <a:latin typeface="Determination Sans" pitchFamily="50" charset="0"/>
              </a:rPr>
              <a:t>When a human dies, a monster can collect the soul and become more powerful</a:t>
            </a:r>
          </a:p>
          <a:p>
            <a:pPr lvl="1"/>
            <a:r>
              <a:rPr lang="en-US" sz="2000" dirty="0">
                <a:latin typeface="Determination Sans" pitchFamily="50" charset="0"/>
              </a:rPr>
              <a:t>To break through the barrier, the monsters need 8 human souls. They already have 7 souls</a:t>
            </a:r>
          </a:p>
          <a:p>
            <a:pPr lvl="1"/>
            <a:r>
              <a:rPr lang="en-US" sz="2000" dirty="0">
                <a:latin typeface="Determination Sans" pitchFamily="50" charset="0"/>
              </a:rPr>
              <a:t>You control the 8</a:t>
            </a:r>
            <a:r>
              <a:rPr lang="en-US" sz="2000" baseline="30000" dirty="0">
                <a:latin typeface="Determination Sans" pitchFamily="50" charset="0"/>
              </a:rPr>
              <a:t>th</a:t>
            </a:r>
            <a:r>
              <a:rPr lang="en-US" sz="2000" dirty="0">
                <a:latin typeface="Determination Sans" pitchFamily="50" charset="0"/>
              </a:rPr>
              <a:t> human who falls into the Underground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66800" y="274638"/>
            <a:ext cx="73914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*Game </a:t>
            </a:r>
            <a:r>
              <a:rPr lang="en-US" dirty="0" err="1">
                <a:latin typeface="Comic Sans MS" panose="030F0702030302020204" pitchFamily="66" charset="0"/>
              </a:rPr>
              <a:t>Punnary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23029" r="20888" b="23991"/>
          <a:stretch/>
        </p:blipFill>
        <p:spPr>
          <a:xfrm>
            <a:off x="1311275" y="316057"/>
            <a:ext cx="1117600" cy="1025236"/>
          </a:xfrm>
          <a:prstGeom prst="rect">
            <a:avLst/>
          </a:prstGeom>
          <a:ln w="38100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819400" y="92085"/>
            <a:ext cx="4648200" cy="15081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endParaRPr lang="en-US" dirty="0">
              <a:latin typeface="Papyrus" panose="03070502060502030205" pitchFamily="66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Papyrus" panose="03070502060502030205" pitchFamily="66" charset="0"/>
              </a:rPr>
              <a:t>                    </a:t>
            </a:r>
            <a:r>
              <a:rPr lang="en-US" sz="2000" dirty="0">
                <a:latin typeface="Papyrus" panose="03070502060502030205" pitchFamily="66" charset="0"/>
              </a:rPr>
              <a:t>*SANS!!!! OH MY GOD</a:t>
            </a:r>
          </a:p>
          <a:p>
            <a:r>
              <a:rPr lang="en-US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dirty="0">
                <a:latin typeface="Papyrus" panose="03070502060502030205" pitchFamily="66" charset="0"/>
              </a:rPr>
              <a:t>!</a:t>
            </a:r>
          </a:p>
          <a:p>
            <a:endParaRPr lang="en-US" dirty="0">
              <a:latin typeface="Papyrus" panose="03070502060502030205" pitchFamily="66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2" t="28247" r="13922" b="55816"/>
          <a:stretch/>
        </p:blipFill>
        <p:spPr>
          <a:xfrm>
            <a:off x="3048000" y="297348"/>
            <a:ext cx="855885" cy="106680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7" name="Just Sans talk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9192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35660" y="541337"/>
            <a:ext cx="609600" cy="609600"/>
          </a:xfrm>
          <a:prstGeom prst="rect">
            <a:avLst/>
          </a:prstGeom>
        </p:spPr>
      </p:pic>
      <p:pic>
        <p:nvPicPr>
          <p:cNvPr id="2" name="Undertale Sound Effect - Papy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72.5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35660" y="1493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37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Determination Sans" pitchFamily="50" charset="0"/>
              </a:rPr>
              <a:t>Player’s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Determination Sans" pitchFamily="50" charset="0"/>
              </a:rPr>
              <a:t>The human has the power of DETERMINATION</a:t>
            </a:r>
          </a:p>
          <a:p>
            <a:pPr lvl="1"/>
            <a:r>
              <a:rPr lang="en-US" sz="2400" dirty="0" smtClean="0">
                <a:latin typeface="Determination Sans" pitchFamily="50" charset="0"/>
              </a:rPr>
              <a:t>This lets them reset to checkpoints, or the entire game</a:t>
            </a:r>
          </a:p>
          <a:p>
            <a:r>
              <a:rPr lang="en-US" sz="2400" dirty="0" smtClean="0">
                <a:latin typeface="Determination Sans" pitchFamily="50" charset="0"/>
              </a:rPr>
              <a:t>In </a:t>
            </a:r>
            <a:r>
              <a:rPr lang="en-US" sz="2400" dirty="0">
                <a:latin typeface="Determination Sans" pitchFamily="50" charset="0"/>
              </a:rPr>
              <a:t>most games, you are the player</a:t>
            </a:r>
          </a:p>
          <a:p>
            <a:r>
              <a:rPr lang="en-US" sz="2400" dirty="0">
                <a:latin typeface="Determination Sans" pitchFamily="50" charset="0"/>
              </a:rPr>
              <a:t>In Undertale, the character is there own entity, you just control them</a:t>
            </a:r>
            <a:r>
              <a:rPr lang="en-US" sz="2400" dirty="0" smtClean="0">
                <a:latin typeface="Determination Sans" pitchFamily="50" charset="0"/>
              </a:rPr>
              <a:t>.</a:t>
            </a:r>
            <a:endParaRPr lang="en-US" sz="2400" dirty="0">
              <a:latin typeface="Determination Sans" pitchFamily="50" charset="0"/>
            </a:endParaRPr>
          </a:p>
          <a:p>
            <a:pPr marL="914400" lvl="2" indent="0">
              <a:buNone/>
            </a:pPr>
            <a:r>
              <a:rPr lang="en-US" sz="1400" dirty="0">
                <a:latin typeface="Determination Sans" pitchFamily="50" charset="0"/>
              </a:rPr>
              <a:t> </a:t>
            </a:r>
          </a:p>
          <a:p>
            <a:pPr marL="914400" lvl="2" indent="0">
              <a:buNone/>
            </a:pPr>
            <a:endParaRPr lang="en-US" sz="1400" dirty="0">
              <a:latin typeface="Determination Sans" pitchFamily="50" charset="0"/>
            </a:endParaRPr>
          </a:p>
          <a:p>
            <a:pPr marL="914400" lvl="2" indent="0">
              <a:buNone/>
            </a:pPr>
            <a:endParaRPr lang="en-US" sz="1400" dirty="0">
              <a:latin typeface="Determination Sans" pitchFamily="50" charset="0"/>
            </a:endParaRPr>
          </a:p>
          <a:p>
            <a:pPr marL="914400" lvl="2" indent="0">
              <a:buNone/>
            </a:pPr>
            <a:endParaRPr lang="en-US" sz="1400" dirty="0">
              <a:latin typeface="Determination Sans" pitchFamily="50" charset="0"/>
            </a:endParaRPr>
          </a:p>
          <a:p>
            <a:pPr marL="914400" lvl="2" indent="0">
              <a:buNone/>
            </a:pPr>
            <a:endParaRPr lang="en-US" sz="1400" dirty="0">
              <a:latin typeface="Determination Sans" pitchFamily="50" charset="0"/>
            </a:endParaRPr>
          </a:p>
          <a:p>
            <a:pPr marL="914400" lvl="2" indent="0">
              <a:buNone/>
            </a:pPr>
            <a:endParaRPr lang="en-US" sz="1400" dirty="0">
              <a:latin typeface="Determination Sans" pitchFamily="50" charset="0"/>
            </a:endParaRPr>
          </a:p>
          <a:p>
            <a:pPr marL="914400" lvl="2" indent="0">
              <a:buNone/>
            </a:pPr>
            <a:endParaRPr lang="en-US" sz="1400" dirty="0">
              <a:latin typeface="Determination Sans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39" b="9879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4838" r="26000"/>
          <a:stretch/>
        </p:blipFill>
        <p:spPr>
          <a:xfrm>
            <a:off x="2819400" y="3657600"/>
            <a:ext cx="1562100" cy="2247900"/>
          </a:xfrm>
          <a:prstGeom prst="rect">
            <a:avLst/>
          </a:prstGeom>
          <a:effectLst>
            <a:outerShdw blurRad="38100" dist="139700" sx="120000" sy="120000" kx="-1200000" algn="bl" rotWithShape="0">
              <a:prstClr val="black">
                <a:alpha val="58000"/>
              </a:prst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724150" y="3752850"/>
            <a:ext cx="3219450" cy="2152650"/>
            <a:chOff x="2724150" y="3752850"/>
            <a:chExt cx="3219450" cy="21526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150" y="3752850"/>
              <a:ext cx="1752600" cy="21526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00600" y="4038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Determination Sans" pitchFamily="50" charset="0"/>
                </a:rPr>
                <a:t>For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3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ic text nois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owey demon vo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1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Determination Sans" pitchFamily="50" charset="0"/>
              </a:rPr>
              <a:t>ENCOUNTER</a:t>
            </a:r>
            <a:endParaRPr lang="en-US" dirty="0">
              <a:latin typeface="Determination Sans" pitchFamily="50" charset="0"/>
            </a:endParaRPr>
          </a:p>
        </p:txBody>
      </p:sp>
      <p:grpSp>
        <p:nvGrpSpPr>
          <p:cNvPr id="26" name="Background"/>
          <p:cNvGrpSpPr/>
          <p:nvPr/>
        </p:nvGrpSpPr>
        <p:grpSpPr>
          <a:xfrm>
            <a:off x="1187731" y="1219200"/>
            <a:ext cx="6858000" cy="2971801"/>
            <a:chOff x="1187731" y="1219200"/>
            <a:chExt cx="6858000" cy="2971801"/>
          </a:xfrm>
        </p:grpSpPr>
        <p:grpSp>
          <p:nvGrpSpPr>
            <p:cNvPr id="9" name="Background"/>
            <p:cNvGrpSpPr/>
            <p:nvPr/>
          </p:nvGrpSpPr>
          <p:grpSpPr>
            <a:xfrm>
              <a:off x="1187731" y="1219200"/>
              <a:ext cx="6858000" cy="2971800"/>
              <a:chOff x="1195386" y="1600200"/>
              <a:chExt cx="6858000" cy="2971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89" y="2901043"/>
                <a:ext cx="139065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2901043"/>
                <a:ext cx="1390650" cy="1600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95386" y="1600200"/>
                <a:ext cx="6858000" cy="297180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95386" y="1605643"/>
                <a:ext cx="6847113" cy="1366157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657725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17556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70871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 rot="5400000">
              <a:off x="5966219" y="2122376"/>
              <a:ext cx="2971800" cy="1165449"/>
            </a:xfrm>
            <a:prstGeom prst="rect">
              <a:avLst/>
            </a:prstGeom>
            <a:noFill/>
            <a:ln>
              <a:solidFill>
                <a:srgbClr val="297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5" name="FirstMen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8" y="4321627"/>
            <a:ext cx="5995141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UI"/>
          <p:cNvGrpSpPr/>
          <p:nvPr/>
        </p:nvGrpSpPr>
        <p:grpSpPr>
          <a:xfrm>
            <a:off x="1295400" y="5551713"/>
            <a:ext cx="6710021" cy="1077687"/>
            <a:chOff x="1295400" y="5551713"/>
            <a:chExt cx="6710021" cy="10776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" r="1399"/>
            <a:stretch/>
          </p:blipFill>
          <p:spPr bwMode="auto">
            <a:xfrm>
              <a:off x="1295400" y="5562600"/>
              <a:ext cx="671002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2"/>
            <a:stretch/>
          </p:blipFill>
          <p:spPr bwMode="auto">
            <a:xfrm>
              <a:off x="1440825" y="5551713"/>
              <a:ext cx="1028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ActivateFight"/>
          <p:cNvSpPr/>
          <p:nvPr/>
        </p:nvSpPr>
        <p:spPr>
          <a:xfrm>
            <a:off x="1187731" y="5878285"/>
            <a:ext cx="1555469" cy="5987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vateAct"/>
          <p:cNvSpPr/>
          <p:nvPr/>
        </p:nvSpPr>
        <p:spPr>
          <a:xfrm>
            <a:off x="2819387" y="5796642"/>
            <a:ext cx="1555469" cy="5987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ctivateItem"/>
          <p:cNvSpPr/>
          <p:nvPr/>
        </p:nvSpPr>
        <p:spPr>
          <a:xfrm>
            <a:off x="4701010" y="5843588"/>
            <a:ext cx="1555469" cy="5987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vateMercy"/>
          <p:cNvSpPr/>
          <p:nvPr/>
        </p:nvSpPr>
        <p:spPr>
          <a:xfrm>
            <a:off x="6595377" y="5796641"/>
            <a:ext cx="1555469" cy="5987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FightActivate"/>
          <p:cNvGrpSpPr/>
          <p:nvPr/>
        </p:nvGrpSpPr>
        <p:grpSpPr>
          <a:xfrm>
            <a:off x="1295400" y="5934075"/>
            <a:ext cx="1295400" cy="423863"/>
            <a:chOff x="1295400" y="5934075"/>
            <a:chExt cx="1295400" cy="423863"/>
          </a:xfrm>
        </p:grpSpPr>
        <p:sp>
          <p:nvSpPr>
            <p:cNvPr id="4" name="Fight">
              <a:hlinkClick r:id="rId11" action="ppaction://hlinksldjump"/>
            </p:cNvPr>
            <p:cNvSpPr/>
            <p:nvPr/>
          </p:nvSpPr>
          <p:spPr>
            <a:xfrm>
              <a:off x="1295400" y="5934075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rgbClr val="FFFF00"/>
                  </a:solidFill>
                  <a:latin typeface="MERCY" panose="00000400000000000000" pitchFamily="50" charset="0"/>
                </a:rPr>
                <a:t># FIGHT</a:t>
              </a:r>
            </a:p>
          </p:txBody>
        </p:sp>
        <p:pic>
          <p:nvPicPr>
            <p:cNvPr id="18" name="Heart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1326525" y="600993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MercyActivate"/>
          <p:cNvGrpSpPr/>
          <p:nvPr/>
        </p:nvGrpSpPr>
        <p:grpSpPr>
          <a:xfrm>
            <a:off x="6710021" y="5934074"/>
            <a:ext cx="1295400" cy="423863"/>
            <a:chOff x="6710021" y="5934074"/>
            <a:chExt cx="1295400" cy="423863"/>
          </a:xfrm>
        </p:grpSpPr>
        <p:sp>
          <p:nvSpPr>
            <p:cNvPr id="24" name="Item"/>
            <p:cNvSpPr/>
            <p:nvPr/>
          </p:nvSpPr>
          <p:spPr>
            <a:xfrm>
              <a:off x="6710021" y="5934074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US" sz="2050" dirty="0">
                  <a:solidFill>
                    <a:srgbClr val="FFFF00"/>
                  </a:solidFill>
                  <a:latin typeface="MERCY" panose="00000400000000000000" pitchFamily="50" charset="0"/>
                </a:rPr>
                <a:t>MERCY</a:t>
              </a:r>
            </a:p>
          </p:txBody>
        </p:sp>
        <p:pic>
          <p:nvPicPr>
            <p:cNvPr id="25" name="Heart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6749397" y="600687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ItemActivate"/>
          <p:cNvGrpSpPr/>
          <p:nvPr/>
        </p:nvGrpSpPr>
        <p:grpSpPr>
          <a:xfrm>
            <a:off x="4889976" y="5934074"/>
            <a:ext cx="1295400" cy="423863"/>
            <a:chOff x="4889976" y="5934074"/>
            <a:chExt cx="1295400" cy="423863"/>
          </a:xfrm>
        </p:grpSpPr>
        <p:sp>
          <p:nvSpPr>
            <p:cNvPr id="21" name="Item"/>
            <p:cNvSpPr/>
            <p:nvPr/>
          </p:nvSpPr>
          <p:spPr>
            <a:xfrm>
              <a:off x="4889976" y="5934074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MERCY" panose="00000400000000000000" pitchFamily="50" charset="0"/>
                </a:rPr>
                <a:t>    </a:t>
              </a:r>
              <a:r>
                <a:rPr lang="en-US" sz="2400" dirty="0">
                  <a:solidFill>
                    <a:srgbClr val="FFFF00"/>
                  </a:solidFill>
                  <a:latin typeface="MERCY" panose="00000400000000000000" pitchFamily="50" charset="0"/>
                </a:rPr>
                <a:t>ITEM</a:t>
              </a:r>
            </a:p>
          </p:txBody>
        </p:sp>
        <p:pic>
          <p:nvPicPr>
            <p:cNvPr id="22" name="Heart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4938119" y="600993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ActActivate"/>
          <p:cNvGrpSpPr/>
          <p:nvPr/>
        </p:nvGrpSpPr>
        <p:grpSpPr>
          <a:xfrm>
            <a:off x="3048000" y="5934074"/>
            <a:ext cx="1295400" cy="423863"/>
            <a:chOff x="3048000" y="5934074"/>
            <a:chExt cx="1295400" cy="423863"/>
          </a:xfrm>
        </p:grpSpPr>
        <p:sp>
          <p:nvSpPr>
            <p:cNvPr id="19" name="Act">
              <a:hlinkClick r:id="rId14" action="ppaction://hlinksldjump"/>
            </p:cNvPr>
            <p:cNvSpPr/>
            <p:nvPr/>
          </p:nvSpPr>
          <p:spPr>
            <a:xfrm>
              <a:off x="3048000" y="5934074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MERCY" panose="00000400000000000000" pitchFamily="50" charset="0"/>
                </a:rPr>
                <a:t>    ACT</a:t>
              </a:r>
            </a:p>
          </p:txBody>
        </p:sp>
        <p:pic>
          <p:nvPicPr>
            <p:cNvPr id="20" name="Heart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3105062" y="600993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839" b="9879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4838" r="26000"/>
          <a:stretch/>
        </p:blipFill>
        <p:spPr>
          <a:xfrm>
            <a:off x="3814673" y="2231572"/>
            <a:ext cx="1562100" cy="2247900"/>
          </a:xfrm>
          <a:prstGeom prst="rect">
            <a:avLst/>
          </a:prstGeom>
          <a:effectLst>
            <a:outerShdw blurRad="38100" dist="139700" sx="120000" sy="120000" kx="-1200000" algn="bl" rotWithShape="0">
              <a:prstClr val="black">
                <a:alpha val="58000"/>
              </a:prstClr>
            </a:outerShdw>
          </a:effectLst>
        </p:spPr>
      </p:pic>
      <p:sp>
        <p:nvSpPr>
          <p:cNvPr id="31" name="!!"/>
          <p:cNvSpPr/>
          <p:nvPr/>
        </p:nvSpPr>
        <p:spPr>
          <a:xfrm>
            <a:off x="4237096" y="1524000"/>
            <a:ext cx="792104" cy="533400"/>
          </a:xfrm>
          <a:prstGeom prst="wedgeRectCallout">
            <a:avLst>
              <a:gd name="adj1" fmla="val 16139"/>
              <a:gd name="adj2" fmla="val 7321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Determination Sans" pitchFamily="50" charset="0"/>
              </a:rPr>
              <a:t>!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048" name="Encoun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75475" y="3155950"/>
            <a:ext cx="609600" cy="609600"/>
          </a:xfrm>
          <a:prstGeom prst="rect">
            <a:avLst/>
          </a:prstGeom>
        </p:spPr>
      </p:pic>
      <p:pic>
        <p:nvPicPr>
          <p:cNvPr id="42" name="Heart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4458" b="73995" l="37146" r="76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18266" r="18316" b="19813"/>
          <a:stretch/>
        </p:blipFill>
        <p:spPr bwMode="auto">
          <a:xfrm>
            <a:off x="4168301" y="2988096"/>
            <a:ext cx="965228" cy="109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UnderTale Demo Battle Theme (with PreBattle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461250" y="184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7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56" fill="hold"/>
                                        <p:tgtEl>
                                          <p:spTgt spid="20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6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ttle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6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34028 0.383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6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56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20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"/>
                </p:tgtEl>
              </p:cMediaNode>
            </p:audio>
            <p:audio>
              <p:cMediaNode vol="28788" numSld="12" showWhenStopped="0">
                <p:cTn id="8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"/>
                </p:tgtEl>
              </p:cMediaNode>
            </p:audio>
          </p:childTnLst>
        </p:cTn>
      </p:par>
    </p:tnLst>
    <p:bldLst>
      <p:bldP spid="28" grpId="0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etermination Sans" pitchFamily="50" charset="0"/>
              </a:rPr>
              <a:t>User Interface – During Fights</a:t>
            </a:r>
          </a:p>
        </p:txBody>
      </p:sp>
      <p:grpSp>
        <p:nvGrpSpPr>
          <p:cNvPr id="26" name="Background"/>
          <p:cNvGrpSpPr/>
          <p:nvPr/>
        </p:nvGrpSpPr>
        <p:grpSpPr>
          <a:xfrm>
            <a:off x="1187731" y="1219200"/>
            <a:ext cx="6858000" cy="2971801"/>
            <a:chOff x="1187731" y="1219200"/>
            <a:chExt cx="6858000" cy="2971801"/>
          </a:xfrm>
        </p:grpSpPr>
        <p:grpSp>
          <p:nvGrpSpPr>
            <p:cNvPr id="9" name="Background"/>
            <p:cNvGrpSpPr/>
            <p:nvPr/>
          </p:nvGrpSpPr>
          <p:grpSpPr>
            <a:xfrm>
              <a:off x="1187731" y="1219200"/>
              <a:ext cx="6858000" cy="2971800"/>
              <a:chOff x="1195386" y="1600200"/>
              <a:chExt cx="6858000" cy="2971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89" y="2901043"/>
                <a:ext cx="139065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2901043"/>
                <a:ext cx="1390650" cy="1600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95386" y="1600200"/>
                <a:ext cx="6858000" cy="297180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95386" y="1605643"/>
                <a:ext cx="6847113" cy="1366157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657725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17556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70871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 rot="5400000">
              <a:off x="5966219" y="2122376"/>
              <a:ext cx="2971800" cy="1165449"/>
            </a:xfrm>
            <a:prstGeom prst="rect">
              <a:avLst/>
            </a:prstGeom>
            <a:noFill/>
            <a:ln>
              <a:solidFill>
                <a:srgbClr val="297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5" name="FirstMen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8" y="4321627"/>
            <a:ext cx="5995141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UI"/>
          <p:cNvGrpSpPr/>
          <p:nvPr/>
        </p:nvGrpSpPr>
        <p:grpSpPr>
          <a:xfrm>
            <a:off x="1295400" y="5551713"/>
            <a:ext cx="6710021" cy="1077687"/>
            <a:chOff x="1295400" y="5551713"/>
            <a:chExt cx="6710021" cy="10776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" r="1399"/>
            <a:stretch/>
          </p:blipFill>
          <p:spPr bwMode="auto">
            <a:xfrm>
              <a:off x="1295400" y="5562600"/>
              <a:ext cx="671002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2"/>
            <a:stretch/>
          </p:blipFill>
          <p:spPr bwMode="auto">
            <a:xfrm>
              <a:off x="1440825" y="5551713"/>
              <a:ext cx="1028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ActivateFight"/>
          <p:cNvSpPr/>
          <p:nvPr/>
        </p:nvSpPr>
        <p:spPr>
          <a:xfrm>
            <a:off x="1187731" y="5878285"/>
            <a:ext cx="1555469" cy="5987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vateAct"/>
          <p:cNvSpPr/>
          <p:nvPr/>
        </p:nvSpPr>
        <p:spPr>
          <a:xfrm>
            <a:off x="2819387" y="5796642"/>
            <a:ext cx="1555469" cy="5987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ctivateItem"/>
          <p:cNvSpPr/>
          <p:nvPr/>
        </p:nvSpPr>
        <p:spPr>
          <a:xfrm>
            <a:off x="4701010" y="5843588"/>
            <a:ext cx="1555469" cy="5987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vateMercy"/>
          <p:cNvSpPr/>
          <p:nvPr/>
        </p:nvSpPr>
        <p:spPr>
          <a:xfrm>
            <a:off x="6595377" y="5796641"/>
            <a:ext cx="1555469" cy="5987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FightActivate"/>
          <p:cNvGrpSpPr/>
          <p:nvPr/>
        </p:nvGrpSpPr>
        <p:grpSpPr>
          <a:xfrm>
            <a:off x="1295400" y="5934075"/>
            <a:ext cx="1295400" cy="423863"/>
            <a:chOff x="1295400" y="5934075"/>
            <a:chExt cx="1295400" cy="423863"/>
          </a:xfrm>
        </p:grpSpPr>
        <p:sp>
          <p:nvSpPr>
            <p:cNvPr id="4" name="Fight">
              <a:hlinkClick r:id="rId8" action="ppaction://hlinksldjump"/>
            </p:cNvPr>
            <p:cNvSpPr/>
            <p:nvPr/>
          </p:nvSpPr>
          <p:spPr>
            <a:xfrm>
              <a:off x="1295400" y="5934075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rgbClr val="FFFF00"/>
                  </a:solidFill>
                  <a:latin typeface="MERCY" panose="00000400000000000000" pitchFamily="50" charset="0"/>
                </a:rPr>
                <a:t># FIGHT</a:t>
              </a:r>
            </a:p>
          </p:txBody>
        </p:sp>
        <p:pic>
          <p:nvPicPr>
            <p:cNvPr id="18" name="Heart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1326525" y="600993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MercyActivate"/>
          <p:cNvGrpSpPr/>
          <p:nvPr/>
        </p:nvGrpSpPr>
        <p:grpSpPr>
          <a:xfrm>
            <a:off x="6710021" y="5934074"/>
            <a:ext cx="1295400" cy="423863"/>
            <a:chOff x="6710021" y="5934074"/>
            <a:chExt cx="1295400" cy="423863"/>
          </a:xfrm>
        </p:grpSpPr>
        <p:sp>
          <p:nvSpPr>
            <p:cNvPr id="24" name="Item"/>
            <p:cNvSpPr/>
            <p:nvPr/>
          </p:nvSpPr>
          <p:spPr>
            <a:xfrm>
              <a:off x="6710021" y="5934074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US" sz="2050" dirty="0">
                  <a:solidFill>
                    <a:srgbClr val="FFFF00"/>
                  </a:solidFill>
                  <a:latin typeface="MERCY" panose="00000400000000000000" pitchFamily="50" charset="0"/>
                </a:rPr>
                <a:t>MERCY</a:t>
              </a:r>
            </a:p>
          </p:txBody>
        </p:sp>
        <p:pic>
          <p:nvPicPr>
            <p:cNvPr id="25" name="Heart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6749397" y="600687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ItemActivate"/>
          <p:cNvGrpSpPr/>
          <p:nvPr/>
        </p:nvGrpSpPr>
        <p:grpSpPr>
          <a:xfrm>
            <a:off x="4889976" y="5934074"/>
            <a:ext cx="1295400" cy="423863"/>
            <a:chOff x="4889976" y="5934074"/>
            <a:chExt cx="1295400" cy="423863"/>
          </a:xfrm>
        </p:grpSpPr>
        <p:sp>
          <p:nvSpPr>
            <p:cNvPr id="21" name="Item"/>
            <p:cNvSpPr/>
            <p:nvPr/>
          </p:nvSpPr>
          <p:spPr>
            <a:xfrm>
              <a:off x="4889976" y="5934074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MERCY" panose="00000400000000000000" pitchFamily="50" charset="0"/>
                </a:rPr>
                <a:t>    </a:t>
              </a:r>
              <a:r>
                <a:rPr lang="en-US" sz="2400" dirty="0">
                  <a:solidFill>
                    <a:srgbClr val="FFFF00"/>
                  </a:solidFill>
                  <a:latin typeface="MERCY" panose="00000400000000000000" pitchFamily="50" charset="0"/>
                </a:rPr>
                <a:t>ITEM</a:t>
              </a:r>
            </a:p>
          </p:txBody>
        </p:sp>
        <p:pic>
          <p:nvPicPr>
            <p:cNvPr id="22" name="Heart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4938119" y="600993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ActActivate"/>
          <p:cNvGrpSpPr/>
          <p:nvPr/>
        </p:nvGrpSpPr>
        <p:grpSpPr>
          <a:xfrm>
            <a:off x="3048000" y="5934074"/>
            <a:ext cx="1295400" cy="423863"/>
            <a:chOff x="3048000" y="5934074"/>
            <a:chExt cx="1295400" cy="423863"/>
          </a:xfrm>
        </p:grpSpPr>
        <p:sp>
          <p:nvSpPr>
            <p:cNvPr id="19" name="Act">
              <a:hlinkClick r:id="rId12" action="ppaction://hlinksldjump"/>
            </p:cNvPr>
            <p:cNvSpPr/>
            <p:nvPr/>
          </p:nvSpPr>
          <p:spPr>
            <a:xfrm>
              <a:off x="3048000" y="5934074"/>
              <a:ext cx="1295400" cy="423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MERCY" panose="00000400000000000000" pitchFamily="50" charset="0"/>
                </a:rPr>
                <a:t>    ACT</a:t>
              </a:r>
            </a:p>
          </p:txBody>
        </p:sp>
        <p:pic>
          <p:nvPicPr>
            <p:cNvPr id="20" name="Heart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18266" r="18316" b="19813"/>
            <a:stretch/>
          </p:blipFill>
          <p:spPr bwMode="auto">
            <a:xfrm>
              <a:off x="3105062" y="6009934"/>
              <a:ext cx="239994" cy="27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6125" y="3641725"/>
            <a:ext cx="609600" cy="609600"/>
          </a:xfrm>
          <a:prstGeom prst="rect">
            <a:avLst/>
          </a:prstGeom>
        </p:spPr>
      </p:pic>
      <p:pic>
        <p:nvPicPr>
          <p:cNvPr id="35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8525" y="3794125"/>
            <a:ext cx="609600" cy="609600"/>
          </a:xfrm>
          <a:prstGeom prst="rect">
            <a:avLst/>
          </a:prstGeom>
        </p:spPr>
      </p:pic>
      <p:pic>
        <p:nvPicPr>
          <p:cNvPr id="36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50925" y="3946525"/>
            <a:ext cx="609600" cy="609600"/>
          </a:xfrm>
          <a:prstGeom prst="rect">
            <a:avLst/>
          </a:prstGeom>
        </p:spPr>
      </p:pic>
      <p:pic>
        <p:nvPicPr>
          <p:cNvPr id="37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03325" y="4098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"/>
    </mc:Choice>
    <mc:Fallback xmlns=""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3240" y="1692276"/>
            <a:ext cx="609600" cy="609600"/>
          </a:xfrm>
          <a:prstGeom prst="rect">
            <a:avLst/>
          </a:prstGeom>
        </p:spPr>
      </p:pic>
      <p:pic>
        <p:nvPicPr>
          <p:cNvPr id="40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5640" y="1844676"/>
            <a:ext cx="609600" cy="609600"/>
          </a:xfrm>
          <a:prstGeom prst="rect">
            <a:avLst/>
          </a:prstGeom>
        </p:spPr>
      </p:pic>
      <p:pic>
        <p:nvPicPr>
          <p:cNvPr id="41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040" y="1997076"/>
            <a:ext cx="609600" cy="609600"/>
          </a:xfrm>
          <a:prstGeom prst="rect">
            <a:avLst/>
          </a:prstGeom>
        </p:spPr>
      </p:pic>
      <p:pic>
        <p:nvPicPr>
          <p:cNvPr id="42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40" y="2149476"/>
            <a:ext cx="609600" cy="609600"/>
          </a:xfrm>
          <a:prstGeom prst="rect">
            <a:avLst/>
          </a:prstGeom>
        </p:spPr>
      </p:pic>
      <p:pic>
        <p:nvPicPr>
          <p:cNvPr id="43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2840" y="2301876"/>
            <a:ext cx="609600" cy="609600"/>
          </a:xfrm>
          <a:prstGeom prst="rect">
            <a:avLst/>
          </a:prstGeom>
        </p:spPr>
      </p:pic>
      <p:pic>
        <p:nvPicPr>
          <p:cNvPr id="44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40" y="2454276"/>
            <a:ext cx="609600" cy="609600"/>
          </a:xfrm>
          <a:prstGeom prst="rect">
            <a:avLst/>
          </a:prstGeom>
        </p:spPr>
      </p:pic>
      <p:pic>
        <p:nvPicPr>
          <p:cNvPr id="22" name="Typi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9503" end="24295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65925" y="6604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Determination Sans" pitchFamily="50" charset="0"/>
              </a:rPr>
              <a:t>ItemPick</a:t>
            </a:r>
            <a:endParaRPr lang="en-US" dirty="0">
              <a:solidFill>
                <a:schemeClr val="bg1"/>
              </a:solidFill>
              <a:latin typeface="Determination Sans" pitchFamily="50" charset="0"/>
            </a:endParaRPr>
          </a:p>
        </p:txBody>
      </p:sp>
      <p:grpSp>
        <p:nvGrpSpPr>
          <p:cNvPr id="3" name="Background"/>
          <p:cNvGrpSpPr/>
          <p:nvPr/>
        </p:nvGrpSpPr>
        <p:grpSpPr>
          <a:xfrm>
            <a:off x="1187731" y="1219200"/>
            <a:ext cx="6858000" cy="2971801"/>
            <a:chOff x="1187731" y="1219200"/>
            <a:chExt cx="6858000" cy="2971801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966219" y="2122376"/>
              <a:ext cx="2971800" cy="1165449"/>
            </a:xfrm>
            <a:prstGeom prst="rect">
              <a:avLst/>
            </a:prstGeom>
            <a:noFill/>
            <a:ln>
              <a:solidFill>
                <a:srgbClr val="297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87731" y="1219200"/>
              <a:ext cx="6858000" cy="2971800"/>
              <a:chOff x="1195386" y="1600200"/>
              <a:chExt cx="6858000" cy="2971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89" y="2901043"/>
                <a:ext cx="139065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2901043"/>
                <a:ext cx="1390650" cy="1600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95386" y="1600200"/>
                <a:ext cx="6858000" cy="297180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95386" y="1605643"/>
                <a:ext cx="6847113" cy="1366157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657725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17556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70871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UI"/>
          <p:cNvGrpSpPr/>
          <p:nvPr/>
        </p:nvGrpSpPr>
        <p:grpSpPr>
          <a:xfrm>
            <a:off x="1243350" y="5540828"/>
            <a:ext cx="6762071" cy="1088572"/>
            <a:chOff x="1243350" y="5540828"/>
            <a:chExt cx="6762071" cy="10885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9"/>
            <a:stretch/>
          </p:blipFill>
          <p:spPr bwMode="auto">
            <a:xfrm>
              <a:off x="1243350" y="5562600"/>
              <a:ext cx="676207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2"/>
            <a:stretch/>
          </p:blipFill>
          <p:spPr bwMode="auto">
            <a:xfrm>
              <a:off x="1440825" y="5540828"/>
              <a:ext cx="1028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ActScree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"/>
          <a:stretch/>
        </p:blipFill>
        <p:spPr bwMode="auto">
          <a:xfrm>
            <a:off x="1656238" y="4250871"/>
            <a:ext cx="5995141" cy="12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ActScree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"/>
          <a:stretch/>
        </p:blipFill>
        <p:spPr bwMode="auto">
          <a:xfrm>
            <a:off x="1656238" y="4239985"/>
            <a:ext cx="5995141" cy="12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verup"/>
          <p:cNvSpPr/>
          <p:nvPr/>
        </p:nvSpPr>
        <p:spPr>
          <a:xfrm>
            <a:off x="1981200" y="4430465"/>
            <a:ext cx="439677" cy="751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eart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18266" r="18316" b="19813"/>
          <a:stretch/>
        </p:blipFill>
        <p:spPr bwMode="auto">
          <a:xfrm>
            <a:off x="2126401" y="4479059"/>
            <a:ext cx="239994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Heart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18266" r="18316" b="19813"/>
          <a:stretch/>
        </p:blipFill>
        <p:spPr bwMode="auto">
          <a:xfrm>
            <a:off x="2138398" y="4830329"/>
            <a:ext cx="239994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eart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18266" r="18316" b="19813"/>
          <a:stretch/>
        </p:blipFill>
        <p:spPr bwMode="auto">
          <a:xfrm>
            <a:off x="4921467" y="4485696"/>
            <a:ext cx="239994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Heart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18266" r="18316" b="19813"/>
          <a:stretch/>
        </p:blipFill>
        <p:spPr bwMode="auto">
          <a:xfrm>
            <a:off x="4923855" y="4838731"/>
            <a:ext cx="239994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odles"/>
          <p:cNvSpPr txBox="1"/>
          <p:nvPr/>
        </p:nvSpPr>
        <p:spPr>
          <a:xfrm>
            <a:off x="2420877" y="4430465"/>
            <a:ext cx="1693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etermination Sans" pitchFamily="50" charset="0"/>
              </a:rPr>
              <a:t>* I. Noodles</a:t>
            </a:r>
            <a:endParaRPr lang="en-US" dirty="0">
              <a:latin typeface="Determination Sans" pitchFamily="50" charset="0"/>
            </a:endParaRPr>
          </a:p>
        </p:txBody>
      </p:sp>
      <p:sp>
        <p:nvSpPr>
          <p:cNvPr id="29" name="HushPuppy"/>
          <p:cNvSpPr txBox="1"/>
          <p:nvPr/>
        </p:nvSpPr>
        <p:spPr>
          <a:xfrm>
            <a:off x="2420876" y="4802135"/>
            <a:ext cx="1693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etermination Sans" pitchFamily="50" charset="0"/>
              </a:rPr>
              <a:t>* </a:t>
            </a:r>
            <a:r>
              <a:rPr lang="en-US" dirty="0" err="1" smtClean="0">
                <a:latin typeface="Determination Sans" pitchFamily="50" charset="0"/>
              </a:rPr>
              <a:t>HushPuppy</a:t>
            </a:r>
            <a:endParaRPr lang="en-US" dirty="0">
              <a:latin typeface="Determination Sans" pitchFamily="50" charset="0"/>
            </a:endParaRPr>
          </a:p>
        </p:txBody>
      </p:sp>
      <p:sp>
        <p:nvSpPr>
          <p:cNvPr id="31" name="Starfrt"/>
          <p:cNvSpPr txBox="1"/>
          <p:nvPr/>
        </p:nvSpPr>
        <p:spPr>
          <a:xfrm>
            <a:off x="5221190" y="4799797"/>
            <a:ext cx="1693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etermination Sans" pitchFamily="50" charset="0"/>
              </a:rPr>
              <a:t>* </a:t>
            </a:r>
            <a:r>
              <a:rPr lang="en-US" dirty="0" err="1" smtClean="0">
                <a:latin typeface="Determination Sans" pitchFamily="50" charset="0"/>
              </a:rPr>
              <a:t>Starfrt</a:t>
            </a:r>
            <a:endParaRPr lang="en-US" dirty="0">
              <a:latin typeface="Determination Sans" pitchFamily="50" charset="0"/>
            </a:endParaRPr>
          </a:p>
        </p:txBody>
      </p:sp>
      <p:sp>
        <p:nvSpPr>
          <p:cNvPr id="30" name="JunkFood"/>
          <p:cNvSpPr txBox="1"/>
          <p:nvPr/>
        </p:nvSpPr>
        <p:spPr>
          <a:xfrm>
            <a:off x="5205951" y="4437102"/>
            <a:ext cx="1693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etermination Sans" pitchFamily="50" charset="0"/>
              </a:rPr>
              <a:t>* Junk  Food</a:t>
            </a:r>
            <a:endParaRPr lang="en-US" dirty="0">
              <a:latin typeface="Determination Sans" pitchFamily="50" charset="0"/>
            </a:endParaRPr>
          </a:p>
        </p:txBody>
      </p:sp>
      <p:sp>
        <p:nvSpPr>
          <p:cNvPr id="36" name="ItemText"/>
          <p:cNvSpPr/>
          <p:nvPr/>
        </p:nvSpPr>
        <p:spPr>
          <a:xfrm>
            <a:off x="1876740" y="4315251"/>
            <a:ext cx="5554133" cy="108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dirty="0" smtClean="0">
                <a:latin typeface="Determination Sans" pitchFamily="50" charset="0"/>
              </a:rPr>
              <a:t>*   They’re better dry.</a:t>
            </a:r>
          </a:p>
          <a:p>
            <a:r>
              <a:rPr lang="en-US" sz="2200" dirty="0" smtClean="0">
                <a:latin typeface="Determination Sans" pitchFamily="50" charset="0"/>
              </a:rPr>
              <a:t>*    Your HP was maxed out.</a:t>
            </a:r>
            <a:endParaRPr lang="en-US" sz="2200" dirty="0">
              <a:latin typeface="Determination Sans" pitchFamily="50" charset="0"/>
            </a:endParaRPr>
          </a:p>
        </p:txBody>
      </p:sp>
      <p:sp>
        <p:nvSpPr>
          <p:cNvPr id="37" name="Rectangle 36">
            <a:hlinkClick r:id="rId1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Item">
            <a:hlinkClick r:id="rId15" action="ppaction://hlinksldjump"/>
          </p:cNvPr>
          <p:cNvSpPr/>
          <p:nvPr/>
        </p:nvSpPr>
        <p:spPr>
          <a:xfrm>
            <a:off x="4930775" y="5928923"/>
            <a:ext cx="1295400" cy="42386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MERCY" panose="00000400000000000000" pitchFamily="50" charset="0"/>
              </a:rPr>
              <a:t>   </a:t>
            </a:r>
            <a:r>
              <a:rPr lang="en-US" sz="2400" dirty="0" smtClean="0">
                <a:solidFill>
                  <a:srgbClr val="FFFF00"/>
                </a:solidFill>
                <a:latin typeface="MERCY" panose="00000400000000000000" pitchFamily="50" charset="0"/>
              </a:rPr>
              <a:t>ITEM</a:t>
            </a:r>
            <a:endParaRPr lang="en-US" sz="2400" dirty="0">
              <a:solidFill>
                <a:srgbClr val="FFFF00"/>
              </a:solidFill>
              <a:latin typeface="MERCY" panose="00000400000000000000" pitchFamily="50" charset="0"/>
            </a:endParaRPr>
          </a:p>
        </p:txBody>
      </p:sp>
      <p:pic>
        <p:nvPicPr>
          <p:cNvPr id="11" name="Hea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67325" y="811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8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681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Determination Sans" pitchFamily="50" charset="0"/>
              </a:rPr>
              <a:t>FightPcik</a:t>
            </a:r>
            <a:endParaRPr lang="en-US" dirty="0">
              <a:solidFill>
                <a:schemeClr val="bg1"/>
              </a:solidFill>
              <a:latin typeface="Determination Sans" pitchFamily="50" charset="0"/>
            </a:endParaRPr>
          </a:p>
        </p:txBody>
      </p:sp>
      <p:grpSp>
        <p:nvGrpSpPr>
          <p:cNvPr id="3" name="Background"/>
          <p:cNvGrpSpPr/>
          <p:nvPr/>
        </p:nvGrpSpPr>
        <p:grpSpPr>
          <a:xfrm>
            <a:off x="1187731" y="1219200"/>
            <a:ext cx="6858000" cy="2971801"/>
            <a:chOff x="1187731" y="1219200"/>
            <a:chExt cx="6858000" cy="2971801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966219" y="2122376"/>
              <a:ext cx="2971800" cy="1165449"/>
            </a:xfrm>
            <a:prstGeom prst="rect">
              <a:avLst/>
            </a:prstGeom>
            <a:noFill/>
            <a:ln>
              <a:solidFill>
                <a:srgbClr val="297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87731" y="1219200"/>
              <a:ext cx="6858000" cy="2971800"/>
              <a:chOff x="1195386" y="1600200"/>
              <a:chExt cx="6858000" cy="2971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89" y="2901043"/>
                <a:ext cx="1390650" cy="1600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2901043"/>
                <a:ext cx="1390650" cy="1600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95386" y="1600200"/>
                <a:ext cx="6858000" cy="297180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95386" y="1605643"/>
                <a:ext cx="6847113" cy="1366157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657725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17556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708714" y="2352675"/>
                <a:ext cx="2971800" cy="1466850"/>
              </a:xfrm>
              <a:prstGeom prst="rect">
                <a:avLst/>
              </a:prstGeom>
              <a:noFill/>
              <a:ln>
                <a:solidFill>
                  <a:srgbClr val="297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UI"/>
          <p:cNvGrpSpPr/>
          <p:nvPr/>
        </p:nvGrpSpPr>
        <p:grpSpPr>
          <a:xfrm>
            <a:off x="1243350" y="5540828"/>
            <a:ext cx="6762071" cy="1088572"/>
            <a:chOff x="1243350" y="5540828"/>
            <a:chExt cx="6762071" cy="10885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9"/>
            <a:stretch/>
          </p:blipFill>
          <p:spPr bwMode="auto">
            <a:xfrm>
              <a:off x="1243350" y="5562600"/>
              <a:ext cx="676207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2"/>
            <a:stretch/>
          </p:blipFill>
          <p:spPr bwMode="auto">
            <a:xfrm>
              <a:off x="1440825" y="5540828"/>
              <a:ext cx="1028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Fight">
            <a:hlinkClick r:id="rId7" action="ppaction://hlinksldjump"/>
          </p:cNvPr>
          <p:cNvSpPr/>
          <p:nvPr/>
        </p:nvSpPr>
        <p:spPr>
          <a:xfrm>
            <a:off x="1295400" y="5934075"/>
            <a:ext cx="1295400" cy="42386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MERCY" panose="00000400000000000000" pitchFamily="50" charset="0"/>
              </a:rPr>
              <a:t>     FIGHT</a:t>
            </a:r>
          </a:p>
        </p:txBody>
      </p:sp>
      <p:pic>
        <p:nvPicPr>
          <p:cNvPr id="23" name="ActScree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"/>
          <a:stretch/>
        </p:blipFill>
        <p:spPr bwMode="auto">
          <a:xfrm>
            <a:off x="1656238" y="4250871"/>
            <a:ext cx="5995141" cy="12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MoldSmal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77" y="4778827"/>
            <a:ext cx="1737466" cy="32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verup"/>
          <p:cNvSpPr/>
          <p:nvPr/>
        </p:nvSpPr>
        <p:spPr>
          <a:xfrm>
            <a:off x="1981200" y="4430465"/>
            <a:ext cx="439677" cy="751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Heart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18266" r="18316" b="19813"/>
          <a:stretch/>
        </p:blipFill>
        <p:spPr bwMode="auto">
          <a:xfrm>
            <a:off x="2068029" y="4430465"/>
            <a:ext cx="239994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MoldSmall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77" y="4468583"/>
            <a:ext cx="1737466" cy="32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Heart2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18266" r="18316" b="19813"/>
          <a:stretch/>
        </p:blipFill>
        <p:spPr bwMode="auto">
          <a:xfrm>
            <a:off x="2068029" y="4724381"/>
            <a:ext cx="239994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ightAct2">
            <a:hlinkClick r:id="rId13" action="ppaction://hlinksldjump"/>
          </p:cNvPr>
          <p:cNvSpPr/>
          <p:nvPr/>
        </p:nvSpPr>
        <p:spPr>
          <a:xfrm>
            <a:off x="1307475" y="5874204"/>
            <a:ext cx="1295400" cy="5116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5676" y="2095500"/>
            <a:ext cx="609600" cy="609600"/>
          </a:xfrm>
          <a:prstGeom prst="rect">
            <a:avLst/>
          </a:prstGeom>
        </p:spPr>
      </p:pic>
      <p:pic>
        <p:nvPicPr>
          <p:cNvPr id="30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18076" y="2247900"/>
            <a:ext cx="609600" cy="609600"/>
          </a:xfrm>
          <a:prstGeom prst="rect">
            <a:avLst/>
          </a:prstGeom>
        </p:spPr>
      </p:pic>
      <p:pic>
        <p:nvPicPr>
          <p:cNvPr id="31" name="Bee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0476" y="2400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6483</TotalTime>
  <Words>497</Words>
  <Application>Microsoft Office PowerPoint</Application>
  <PresentationFormat>On-screen Show (4:3)</PresentationFormat>
  <Paragraphs>141</Paragraphs>
  <Slides>22</Slides>
  <Notes>4</Notes>
  <HiddenSlides>0</HiddenSlides>
  <MMClips>53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Comic Sans MS</vt:lpstr>
      <vt:lpstr>Determination Sans</vt:lpstr>
      <vt:lpstr>Hachicro</vt:lpstr>
      <vt:lpstr>MERCY</vt:lpstr>
      <vt:lpstr>Papyrus</vt:lpstr>
      <vt:lpstr>Horizon</vt:lpstr>
      <vt:lpstr>Office Theme</vt:lpstr>
      <vt:lpstr>Undertale</vt:lpstr>
      <vt:lpstr> *The “Bare Bones”</vt:lpstr>
      <vt:lpstr>Game Summary</vt:lpstr>
      <vt:lpstr>PowerPoint Presentation</vt:lpstr>
      <vt:lpstr>Player’s Role</vt:lpstr>
      <vt:lpstr>ENCOUNTER</vt:lpstr>
      <vt:lpstr>User Interface – During Fights</vt:lpstr>
      <vt:lpstr>ItemPick</vt:lpstr>
      <vt:lpstr>FightPcik</vt:lpstr>
      <vt:lpstr>AttackMoldSml1</vt:lpstr>
      <vt:lpstr>Attack MoldSml2</vt:lpstr>
      <vt:lpstr>ActPick</vt:lpstr>
      <vt:lpstr>ActChoose</vt:lpstr>
      <vt:lpstr>Check</vt:lpstr>
      <vt:lpstr>Flirt</vt:lpstr>
      <vt:lpstr>MoldSmall attacks you</vt:lpstr>
      <vt:lpstr>2ndPhase</vt:lpstr>
      <vt:lpstr>Mercy</vt:lpstr>
      <vt:lpstr>Battles: why shouldn’t I just kill everything?</vt:lpstr>
      <vt:lpstr>Some last words</vt:lpstr>
      <vt:lpstr>Summary</vt:lpstr>
      <vt:lpstr>PowerPoint Presentation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Undertale</dc:title>
  <dc:creator>Jacob Hasenau</dc:creator>
  <cp:lastModifiedBy>LordOfTheRandom</cp:lastModifiedBy>
  <cp:revision>132</cp:revision>
  <dcterms:created xsi:type="dcterms:W3CDTF">2016-09-14T15:30:13Z</dcterms:created>
  <dcterms:modified xsi:type="dcterms:W3CDTF">2016-09-21T05:53:20Z</dcterms:modified>
</cp:coreProperties>
</file>