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2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FBEBE59-5C70-48BD-BB37-EC60DA83993D}"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69AC8-5FB3-4AEE-9ABE-4E639666EBF1}" type="slidenum">
              <a:rPr lang="en-US" smtClean="0"/>
              <a:t>‹#›</a:t>
            </a:fld>
            <a:endParaRPr lang="en-US"/>
          </a:p>
        </p:txBody>
      </p:sp>
    </p:spTree>
    <p:extLst>
      <p:ext uri="{BB962C8B-B14F-4D97-AF65-F5344CB8AC3E}">
        <p14:creationId xmlns:p14="http://schemas.microsoft.com/office/powerpoint/2010/main" val="1330939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BEBE59-5C70-48BD-BB37-EC60DA83993D}"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69AC8-5FB3-4AEE-9ABE-4E639666EBF1}" type="slidenum">
              <a:rPr lang="en-US" smtClean="0"/>
              <a:t>‹#›</a:t>
            </a:fld>
            <a:endParaRPr lang="en-US"/>
          </a:p>
        </p:txBody>
      </p:sp>
    </p:spTree>
    <p:extLst>
      <p:ext uri="{BB962C8B-B14F-4D97-AF65-F5344CB8AC3E}">
        <p14:creationId xmlns:p14="http://schemas.microsoft.com/office/powerpoint/2010/main" val="3810897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BEBE59-5C70-48BD-BB37-EC60DA83993D}"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69AC8-5FB3-4AEE-9ABE-4E639666EBF1}" type="slidenum">
              <a:rPr lang="en-US" smtClean="0"/>
              <a:t>‹#›</a:t>
            </a:fld>
            <a:endParaRPr lang="en-US"/>
          </a:p>
        </p:txBody>
      </p:sp>
    </p:spTree>
    <p:extLst>
      <p:ext uri="{BB962C8B-B14F-4D97-AF65-F5344CB8AC3E}">
        <p14:creationId xmlns:p14="http://schemas.microsoft.com/office/powerpoint/2010/main" val="863213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BEBE59-5C70-48BD-BB37-EC60DA83993D}"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69AC8-5FB3-4AEE-9ABE-4E639666EBF1}" type="slidenum">
              <a:rPr lang="en-US" smtClean="0"/>
              <a:t>‹#›</a:t>
            </a:fld>
            <a:endParaRPr lang="en-US"/>
          </a:p>
        </p:txBody>
      </p:sp>
    </p:spTree>
    <p:extLst>
      <p:ext uri="{BB962C8B-B14F-4D97-AF65-F5344CB8AC3E}">
        <p14:creationId xmlns:p14="http://schemas.microsoft.com/office/powerpoint/2010/main" val="1985719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BEBE59-5C70-48BD-BB37-EC60DA83993D}"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69AC8-5FB3-4AEE-9ABE-4E639666EBF1}" type="slidenum">
              <a:rPr lang="en-US" smtClean="0"/>
              <a:t>‹#›</a:t>
            </a:fld>
            <a:endParaRPr lang="en-US"/>
          </a:p>
        </p:txBody>
      </p:sp>
    </p:spTree>
    <p:extLst>
      <p:ext uri="{BB962C8B-B14F-4D97-AF65-F5344CB8AC3E}">
        <p14:creationId xmlns:p14="http://schemas.microsoft.com/office/powerpoint/2010/main" val="105812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BEBE59-5C70-48BD-BB37-EC60DA83993D}"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69AC8-5FB3-4AEE-9ABE-4E639666EBF1}" type="slidenum">
              <a:rPr lang="en-US" smtClean="0"/>
              <a:t>‹#›</a:t>
            </a:fld>
            <a:endParaRPr lang="en-US"/>
          </a:p>
        </p:txBody>
      </p:sp>
    </p:spTree>
    <p:extLst>
      <p:ext uri="{BB962C8B-B14F-4D97-AF65-F5344CB8AC3E}">
        <p14:creationId xmlns:p14="http://schemas.microsoft.com/office/powerpoint/2010/main" val="3634872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BEBE59-5C70-48BD-BB37-EC60DA83993D}" type="datetimeFigureOut">
              <a:rPr lang="en-US" smtClean="0"/>
              <a:t>9/15/2016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369AC8-5FB3-4AEE-9ABE-4E639666EBF1}" type="slidenum">
              <a:rPr lang="en-US" smtClean="0"/>
              <a:t>‹#›</a:t>
            </a:fld>
            <a:endParaRPr lang="en-US"/>
          </a:p>
        </p:txBody>
      </p:sp>
    </p:spTree>
    <p:extLst>
      <p:ext uri="{BB962C8B-B14F-4D97-AF65-F5344CB8AC3E}">
        <p14:creationId xmlns:p14="http://schemas.microsoft.com/office/powerpoint/2010/main" val="328765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BEBE59-5C70-48BD-BB37-EC60DA83993D}" type="datetimeFigureOut">
              <a:rPr lang="en-US" smtClean="0"/>
              <a:t>9/15/2016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369AC8-5FB3-4AEE-9ABE-4E639666EBF1}" type="slidenum">
              <a:rPr lang="en-US" smtClean="0"/>
              <a:t>‹#›</a:t>
            </a:fld>
            <a:endParaRPr lang="en-US"/>
          </a:p>
        </p:txBody>
      </p:sp>
    </p:spTree>
    <p:extLst>
      <p:ext uri="{BB962C8B-B14F-4D97-AF65-F5344CB8AC3E}">
        <p14:creationId xmlns:p14="http://schemas.microsoft.com/office/powerpoint/2010/main" val="421249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BEBE59-5C70-48BD-BB37-EC60DA83993D}" type="datetimeFigureOut">
              <a:rPr lang="en-US" smtClean="0"/>
              <a:t>9/15/2016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369AC8-5FB3-4AEE-9ABE-4E639666EBF1}" type="slidenum">
              <a:rPr lang="en-US" smtClean="0"/>
              <a:t>‹#›</a:t>
            </a:fld>
            <a:endParaRPr lang="en-US"/>
          </a:p>
        </p:txBody>
      </p:sp>
    </p:spTree>
    <p:extLst>
      <p:ext uri="{BB962C8B-B14F-4D97-AF65-F5344CB8AC3E}">
        <p14:creationId xmlns:p14="http://schemas.microsoft.com/office/powerpoint/2010/main" val="2476339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BEBE59-5C70-48BD-BB37-EC60DA83993D}"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69AC8-5FB3-4AEE-9ABE-4E639666EBF1}" type="slidenum">
              <a:rPr lang="en-US" smtClean="0"/>
              <a:t>‹#›</a:t>
            </a:fld>
            <a:endParaRPr lang="en-US"/>
          </a:p>
        </p:txBody>
      </p:sp>
    </p:spTree>
    <p:extLst>
      <p:ext uri="{BB962C8B-B14F-4D97-AF65-F5344CB8AC3E}">
        <p14:creationId xmlns:p14="http://schemas.microsoft.com/office/powerpoint/2010/main" val="455573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BEBE59-5C70-48BD-BB37-EC60DA83993D}"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69AC8-5FB3-4AEE-9ABE-4E639666EBF1}" type="slidenum">
              <a:rPr lang="en-US" smtClean="0"/>
              <a:t>‹#›</a:t>
            </a:fld>
            <a:endParaRPr lang="en-US"/>
          </a:p>
        </p:txBody>
      </p:sp>
    </p:spTree>
    <p:extLst>
      <p:ext uri="{BB962C8B-B14F-4D97-AF65-F5344CB8AC3E}">
        <p14:creationId xmlns:p14="http://schemas.microsoft.com/office/powerpoint/2010/main" val="2497926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EBE59-5C70-48BD-BB37-EC60DA83993D}" type="datetimeFigureOut">
              <a:rPr lang="en-US" smtClean="0"/>
              <a:t>9/15/2016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69AC8-5FB3-4AEE-9ABE-4E639666EBF1}" type="slidenum">
              <a:rPr lang="en-US" smtClean="0"/>
              <a:t>‹#›</a:t>
            </a:fld>
            <a:endParaRPr lang="en-US"/>
          </a:p>
        </p:txBody>
      </p:sp>
    </p:spTree>
    <p:extLst>
      <p:ext uri="{BB962C8B-B14F-4D97-AF65-F5344CB8AC3E}">
        <p14:creationId xmlns:p14="http://schemas.microsoft.com/office/powerpoint/2010/main" val="2340776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83025" y="4875790"/>
            <a:ext cx="9144000" cy="1655762"/>
          </a:xfrm>
        </p:spPr>
        <p:txBody>
          <a:bodyPr/>
          <a:lstStyle/>
          <a:p>
            <a:r>
              <a:rPr lang="en-US" dirty="0">
                <a:latin typeface="EarthBound" pitchFamily="2" charset="0"/>
              </a:rPr>
              <a:t>Aaron Garnett</a:t>
            </a:r>
          </a:p>
          <a:p>
            <a:r>
              <a:rPr lang="en-US" dirty="0">
                <a:latin typeface="EarthBound" pitchFamily="2" charset="0"/>
              </a:rPr>
              <a:t>CIS 487</a:t>
            </a:r>
          </a:p>
        </p:txBody>
      </p:sp>
    </p:spTree>
    <p:extLst>
      <p:ext uri="{BB962C8B-B14F-4D97-AF65-F5344CB8AC3E}">
        <p14:creationId xmlns:p14="http://schemas.microsoft.com/office/powerpoint/2010/main" val="744062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Compared to its Predecessor</a:t>
            </a:r>
          </a:p>
        </p:txBody>
      </p:sp>
      <p:sp>
        <p:nvSpPr>
          <p:cNvPr id="3" name="Content Placeholder 2"/>
          <p:cNvSpPr>
            <a:spLocks noGrp="1"/>
          </p:cNvSpPr>
          <p:nvPr>
            <p:ph idx="1"/>
          </p:nvPr>
        </p:nvSpPr>
        <p:spPr>
          <a:xfrm>
            <a:off x="838200" y="1825625"/>
            <a:ext cx="10515600" cy="1288636"/>
          </a:xfrm>
        </p:spPr>
        <p:txBody>
          <a:bodyPr>
            <a:normAutofit fontScale="92500" lnSpcReduction="20000"/>
          </a:bodyPr>
          <a:lstStyle/>
          <a:p>
            <a:pPr marL="0" indent="0">
              <a:buNone/>
            </a:pPr>
            <a:r>
              <a:rPr lang="en-US" dirty="0">
                <a:solidFill>
                  <a:schemeClr val="bg1"/>
                </a:solidFill>
              </a:rPr>
              <a:t>Due to its cinematic approach the game may be less accessible than Earthbound (Mother 2); in Mother 3 your in it from beginning to end while earthbound can be play on and off. Mother 3 however has more appeal to the general audience the Earthbound.</a:t>
            </a:r>
          </a:p>
        </p:txBody>
      </p:sp>
      <p:sp>
        <p:nvSpPr>
          <p:cNvPr id="4" name="Title 1"/>
          <p:cNvSpPr txBox="1">
            <a:spLocks/>
          </p:cNvSpPr>
          <p:nvPr/>
        </p:nvSpPr>
        <p:spPr>
          <a:xfrm>
            <a:off x="838200" y="311426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Improvements</a:t>
            </a:r>
          </a:p>
        </p:txBody>
      </p:sp>
      <p:sp>
        <p:nvSpPr>
          <p:cNvPr id="5" name="TextBox 4"/>
          <p:cNvSpPr txBox="1"/>
          <p:nvPr/>
        </p:nvSpPr>
        <p:spPr>
          <a:xfrm>
            <a:off x="838200" y="4402897"/>
            <a:ext cx="2478156" cy="2308324"/>
          </a:xfrm>
          <a:prstGeom prst="rect">
            <a:avLst/>
          </a:prstGeom>
          <a:noFill/>
        </p:spPr>
        <p:txBody>
          <a:bodyPr wrap="square" rtlCol="0">
            <a:spAutoFit/>
          </a:bodyPr>
          <a:lstStyle/>
          <a:p>
            <a:r>
              <a:rPr lang="en-US" dirty="0">
                <a:solidFill>
                  <a:schemeClr val="bg1"/>
                </a:solidFill>
              </a:rPr>
              <a:t>Better Inventory System</a:t>
            </a:r>
          </a:p>
          <a:p>
            <a:endParaRPr lang="en-US" dirty="0">
              <a:solidFill>
                <a:schemeClr val="bg1"/>
              </a:solidFill>
            </a:endParaRPr>
          </a:p>
          <a:p>
            <a:r>
              <a:rPr lang="en-US" dirty="0">
                <a:solidFill>
                  <a:schemeClr val="bg1"/>
                </a:solidFill>
              </a:rPr>
              <a:t>Other quality of life improvements in presentation.</a:t>
            </a:r>
          </a:p>
          <a:p>
            <a:endParaRPr lang="en-US" dirty="0">
              <a:solidFill>
                <a:schemeClr val="bg1"/>
              </a:solidFill>
            </a:endParaRPr>
          </a:p>
          <a:p>
            <a:r>
              <a:rPr lang="en-US" dirty="0">
                <a:solidFill>
                  <a:schemeClr val="bg1"/>
                </a:solidFill>
              </a:rPr>
              <a:t>More innovating gameplay.</a:t>
            </a:r>
          </a:p>
        </p:txBody>
      </p:sp>
    </p:spTree>
    <p:extLst>
      <p:ext uri="{BB962C8B-B14F-4D97-AF65-F5344CB8AC3E}">
        <p14:creationId xmlns:p14="http://schemas.microsoft.com/office/powerpoint/2010/main" val="2458919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Summary</a:t>
            </a:r>
          </a:p>
        </p:txBody>
      </p:sp>
      <p:sp>
        <p:nvSpPr>
          <p:cNvPr id="3" name="Content Placeholder 2"/>
          <p:cNvSpPr>
            <a:spLocks noGrp="1"/>
          </p:cNvSpPr>
          <p:nvPr>
            <p:ph idx="1"/>
          </p:nvPr>
        </p:nvSpPr>
        <p:spPr>
          <a:xfrm>
            <a:off x="838200" y="1825625"/>
            <a:ext cx="2819400" cy="4351338"/>
          </a:xfrm>
        </p:spPr>
        <p:txBody>
          <a:bodyPr>
            <a:normAutofit/>
          </a:bodyPr>
          <a:lstStyle/>
          <a:p>
            <a:r>
              <a:rPr lang="en-US" sz="1800" dirty="0"/>
              <a:t>The game engaging because of its story and its characters, and while many gameplay elements can still be fun the game more about the experience rather the gameplay.</a:t>
            </a:r>
          </a:p>
          <a:p>
            <a:r>
              <a:rPr lang="en-US" sz="1800" dirty="0"/>
              <a:t>May be better of emulating, but physical purchase is still recommended.</a:t>
            </a:r>
          </a:p>
        </p:txBody>
      </p:sp>
      <p:sp>
        <p:nvSpPr>
          <p:cNvPr id="4" name="TextBox 3"/>
          <p:cNvSpPr txBox="1"/>
          <p:nvPr/>
        </p:nvSpPr>
        <p:spPr>
          <a:xfrm>
            <a:off x="6771861" y="4791968"/>
            <a:ext cx="4876800" cy="1384995"/>
          </a:xfrm>
          <a:prstGeom prst="rect">
            <a:avLst/>
          </a:prstGeom>
          <a:noFill/>
        </p:spPr>
        <p:txBody>
          <a:bodyPr wrap="square" rtlCol="0">
            <a:spAutoFit/>
          </a:bodyPr>
          <a:lstStyle/>
          <a:p>
            <a:r>
              <a:rPr lang="en-US" sz="2800" dirty="0"/>
              <a:t>If there was an answer to whether or not video games are art, it would be this game.</a:t>
            </a:r>
          </a:p>
        </p:txBody>
      </p:sp>
    </p:spTree>
    <p:extLst>
      <p:ext uri="{BB962C8B-B14F-4D97-AF65-F5344CB8AC3E}">
        <p14:creationId xmlns:p14="http://schemas.microsoft.com/office/powerpoint/2010/main" val="262194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Audience</a:t>
            </a:r>
          </a:p>
        </p:txBody>
      </p:sp>
      <p:sp>
        <p:nvSpPr>
          <p:cNvPr id="3" name="Content Placeholder 2"/>
          <p:cNvSpPr>
            <a:spLocks noGrp="1"/>
          </p:cNvSpPr>
          <p:nvPr>
            <p:ph idx="1"/>
          </p:nvPr>
        </p:nvSpPr>
        <p:spPr>
          <a:xfrm>
            <a:off x="838200" y="1825625"/>
            <a:ext cx="10515600" cy="1619940"/>
          </a:xfrm>
        </p:spPr>
        <p:txBody>
          <a:bodyPr/>
          <a:lstStyle/>
          <a:p>
            <a:pPr marL="0" indent="0">
              <a:buNone/>
            </a:pPr>
            <a:r>
              <a:rPr lang="en-US" dirty="0">
                <a:solidFill>
                  <a:schemeClr val="bg1"/>
                </a:solidFill>
              </a:rPr>
              <a:t>The game is niche definitely, but can be appealing to anyone really.</a:t>
            </a:r>
          </a:p>
          <a:p>
            <a:r>
              <a:rPr lang="en-US" dirty="0">
                <a:solidFill>
                  <a:schemeClr val="bg1"/>
                </a:solidFill>
              </a:rPr>
              <a:t>It has no official ESRB rating.</a:t>
            </a:r>
          </a:p>
          <a:p>
            <a:r>
              <a:rPr lang="en-US" dirty="0">
                <a:solidFill>
                  <a:schemeClr val="bg1"/>
                </a:solidFill>
              </a:rPr>
              <a:t>Its mature themes are well suited for teens to adults.</a:t>
            </a:r>
          </a:p>
        </p:txBody>
      </p:sp>
    </p:spTree>
    <p:extLst>
      <p:ext uri="{BB962C8B-B14F-4D97-AF65-F5344CB8AC3E}">
        <p14:creationId xmlns:p14="http://schemas.microsoft.com/office/powerpoint/2010/main" val="2508611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109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Overview</a:t>
            </a:r>
          </a:p>
        </p:txBody>
      </p:sp>
      <p:sp>
        <p:nvSpPr>
          <p:cNvPr id="4" name="TextBox 3"/>
          <p:cNvSpPr txBox="1"/>
          <p:nvPr/>
        </p:nvSpPr>
        <p:spPr>
          <a:xfrm>
            <a:off x="7690575" y="1690688"/>
            <a:ext cx="4040372"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Mother 3</a:t>
            </a:r>
          </a:p>
          <a:p>
            <a:pPr marL="285750" indent="-285750">
              <a:buFont typeface="Arial" panose="020B0604020202020204" pitchFamily="34" charset="0"/>
              <a:buChar char="•"/>
            </a:pPr>
            <a:r>
              <a:rPr lang="en-US" sz="2400" dirty="0">
                <a:solidFill>
                  <a:schemeClr val="bg1"/>
                </a:solidFill>
              </a:rPr>
              <a:t>Developed by HAL Laboratories / Brownie Brown</a:t>
            </a:r>
          </a:p>
          <a:p>
            <a:pPr marL="285750" indent="-285750">
              <a:buFont typeface="Arial" panose="020B0604020202020204" pitchFamily="34" charset="0"/>
              <a:buChar char="•"/>
            </a:pPr>
            <a:r>
              <a:rPr lang="en-US" sz="2400" dirty="0">
                <a:solidFill>
                  <a:schemeClr val="bg1"/>
                </a:solidFill>
              </a:rPr>
              <a:t>Published for the release on the Game Boy Advance</a:t>
            </a:r>
          </a:p>
          <a:p>
            <a:pPr marL="285750" indent="-285750">
              <a:buFont typeface="Arial" panose="020B0604020202020204" pitchFamily="34" charset="0"/>
              <a:buChar char="•"/>
            </a:pPr>
            <a:r>
              <a:rPr lang="en-US" sz="2400" dirty="0">
                <a:solidFill>
                  <a:schemeClr val="bg1"/>
                </a:solidFill>
              </a:rPr>
              <a:t>Released on April 20, 2006 in Japan</a:t>
            </a:r>
          </a:p>
          <a:p>
            <a:pPr marL="285750" indent="-285750">
              <a:buFont typeface="Arial" panose="020B0604020202020204" pitchFamily="34" charset="0"/>
              <a:buChar char="•"/>
            </a:pPr>
            <a:r>
              <a:rPr lang="en-US" sz="2400" dirty="0">
                <a:solidFill>
                  <a:schemeClr val="bg1"/>
                </a:solidFill>
              </a:rPr>
              <a:t>Japan only; fan translated on October 10, 2008</a:t>
            </a:r>
          </a:p>
          <a:p>
            <a:pPr marL="285750" indent="-285750">
              <a:buFont typeface="Arial" panose="020B0604020202020204" pitchFamily="34" charset="0"/>
              <a:buChar char="•"/>
            </a:pPr>
            <a:r>
              <a:rPr lang="en-US" sz="2400" dirty="0">
                <a:solidFill>
                  <a:schemeClr val="bg1"/>
                </a:solidFill>
              </a:rPr>
              <a:t>Price: $24.99 (Reproduction)</a:t>
            </a:r>
          </a:p>
          <a:p>
            <a:pPr marL="285750" indent="-285750">
              <a:buFont typeface="Arial" panose="020B0604020202020204" pitchFamily="34" charset="0"/>
              <a:buChar char="•"/>
            </a:pPr>
            <a:r>
              <a:rPr lang="en-US" sz="2400" dirty="0">
                <a:solidFill>
                  <a:schemeClr val="bg1"/>
                </a:solidFill>
              </a:rPr>
              <a:t>Genre: Role-playing game</a:t>
            </a:r>
          </a:p>
          <a:p>
            <a:pPr marL="285750" indent="-285750">
              <a:buFont typeface="Arial" panose="020B0604020202020204" pitchFamily="34" charset="0"/>
              <a:buChar char="•"/>
            </a:pPr>
            <a:r>
              <a:rPr lang="en-US" sz="2400" dirty="0">
                <a:solidFill>
                  <a:schemeClr val="bg1"/>
                </a:solidFill>
              </a:rPr>
              <a:t>256 Mb Cartridge</a:t>
            </a:r>
          </a:p>
        </p:txBody>
      </p:sp>
    </p:spTree>
    <p:extLst>
      <p:ext uri="{BB962C8B-B14F-4D97-AF65-F5344CB8AC3E}">
        <p14:creationId xmlns:p14="http://schemas.microsoft.com/office/powerpoint/2010/main" val="4024785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Requirements/Installation</a:t>
            </a:r>
          </a:p>
        </p:txBody>
      </p:sp>
      <p:sp>
        <p:nvSpPr>
          <p:cNvPr id="3" name="Content Placeholder 2"/>
          <p:cNvSpPr>
            <a:spLocks noGrp="1"/>
          </p:cNvSpPr>
          <p:nvPr>
            <p:ph idx="1"/>
          </p:nvPr>
        </p:nvSpPr>
        <p:spPr>
          <a:xfrm>
            <a:off x="838200" y="1690688"/>
            <a:ext cx="3542414" cy="4351338"/>
          </a:xfrm>
        </p:spPr>
        <p:txBody>
          <a:bodyPr>
            <a:normAutofit/>
          </a:bodyPr>
          <a:lstStyle/>
          <a:p>
            <a:pPr marL="0" indent="0">
              <a:buNone/>
            </a:pPr>
            <a:r>
              <a:rPr lang="en-US" sz="2400" dirty="0">
                <a:solidFill>
                  <a:schemeClr val="bg1"/>
                </a:solidFill>
              </a:rPr>
              <a:t>	Console</a:t>
            </a:r>
          </a:p>
          <a:p>
            <a:r>
              <a:rPr lang="en-US" sz="2400" dirty="0">
                <a:solidFill>
                  <a:schemeClr val="bg1"/>
                </a:solidFill>
              </a:rPr>
              <a:t>Requirements:</a:t>
            </a:r>
          </a:p>
          <a:p>
            <a:pPr lvl="1"/>
            <a:r>
              <a:rPr lang="en-US" sz="2000" dirty="0">
                <a:solidFill>
                  <a:schemeClr val="bg1"/>
                </a:solidFill>
              </a:rPr>
              <a:t>Game Boy Advance</a:t>
            </a:r>
          </a:p>
          <a:p>
            <a:r>
              <a:rPr lang="en-US" sz="2400" dirty="0">
                <a:solidFill>
                  <a:schemeClr val="bg1"/>
                </a:solidFill>
              </a:rPr>
              <a:t>Installation: Insert cart into open slot on system.</a:t>
            </a:r>
          </a:p>
        </p:txBody>
      </p:sp>
      <p:sp>
        <p:nvSpPr>
          <p:cNvPr id="4" name="Content Placeholder 2"/>
          <p:cNvSpPr txBox="1">
            <a:spLocks/>
          </p:cNvSpPr>
          <p:nvPr/>
        </p:nvSpPr>
        <p:spPr>
          <a:xfrm>
            <a:off x="7455195" y="1690688"/>
            <a:ext cx="3542414"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bg1"/>
                </a:solidFill>
              </a:rPr>
              <a:t>	Emulation</a:t>
            </a:r>
          </a:p>
          <a:p>
            <a:r>
              <a:rPr lang="en-US" sz="2400" dirty="0">
                <a:solidFill>
                  <a:schemeClr val="bg1"/>
                </a:solidFill>
              </a:rPr>
              <a:t>Requirements:</a:t>
            </a:r>
          </a:p>
          <a:p>
            <a:pPr lvl="1"/>
            <a:r>
              <a:rPr lang="en-US" sz="2000" dirty="0">
                <a:solidFill>
                  <a:schemeClr val="bg1"/>
                </a:solidFill>
              </a:rPr>
              <a:t>Game Boy Advance Emulator</a:t>
            </a:r>
          </a:p>
          <a:p>
            <a:pPr lvl="1"/>
            <a:r>
              <a:rPr lang="en-US" sz="2000" dirty="0">
                <a:solidFill>
                  <a:schemeClr val="bg1"/>
                </a:solidFill>
              </a:rPr>
              <a:t>Mother 3 ROM file</a:t>
            </a:r>
          </a:p>
          <a:p>
            <a:pPr lvl="1"/>
            <a:r>
              <a:rPr lang="en-US" sz="2000" dirty="0">
                <a:solidFill>
                  <a:schemeClr val="bg1"/>
                </a:solidFill>
              </a:rPr>
              <a:t>Minimum: Pentium 500Mhz/DirectX 7</a:t>
            </a:r>
          </a:p>
          <a:p>
            <a:pPr lvl="1"/>
            <a:r>
              <a:rPr lang="en-US" sz="2000" dirty="0">
                <a:solidFill>
                  <a:schemeClr val="bg1"/>
                </a:solidFill>
              </a:rPr>
              <a:t>Optimal: Pentium III 856Mhz/DirectX 7</a:t>
            </a:r>
          </a:p>
          <a:p>
            <a:r>
              <a:rPr lang="en-US" sz="2400" dirty="0">
                <a:solidFill>
                  <a:schemeClr val="bg1"/>
                </a:solidFill>
              </a:rPr>
              <a:t>Installation: Open emulator; file/open choose Mother 3 ROM file.</a:t>
            </a:r>
          </a:p>
        </p:txBody>
      </p:sp>
    </p:spTree>
    <p:extLst>
      <p:ext uri="{BB962C8B-B14F-4D97-AF65-F5344CB8AC3E}">
        <p14:creationId xmlns:p14="http://schemas.microsoft.com/office/powerpoint/2010/main" val="968329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Setting/Story</a:t>
            </a:r>
          </a:p>
        </p:txBody>
      </p:sp>
      <p:sp>
        <p:nvSpPr>
          <p:cNvPr id="3" name="Content Placeholder 2"/>
          <p:cNvSpPr>
            <a:spLocks noGrp="1"/>
          </p:cNvSpPr>
          <p:nvPr>
            <p:ph idx="1"/>
          </p:nvPr>
        </p:nvSpPr>
        <p:spPr>
          <a:xfrm>
            <a:off x="838200" y="1865382"/>
            <a:ext cx="10515600" cy="4351338"/>
          </a:xfrm>
        </p:spPr>
        <p:txBody>
          <a:bodyPr>
            <a:normAutofit/>
          </a:bodyPr>
          <a:lstStyle/>
          <a:p>
            <a:pPr marL="0" indent="0" fontAlgn="base">
              <a:buNone/>
            </a:pPr>
            <a:r>
              <a:rPr lang="en-US" i="1" dirty="0">
                <a:solidFill>
                  <a:schemeClr val="bg1"/>
                </a:solidFill>
              </a:rPr>
              <a:t>Mother 3</a:t>
            </a:r>
            <a:r>
              <a:rPr lang="en-US" dirty="0">
                <a:solidFill>
                  <a:schemeClr val="bg1"/>
                </a:solidFill>
              </a:rPr>
              <a:t> is set in the Nowhere Islands. Chaos ensues after an invasion by the </a:t>
            </a:r>
            <a:r>
              <a:rPr lang="en-US" dirty="0" err="1">
                <a:solidFill>
                  <a:schemeClr val="bg1"/>
                </a:solidFill>
              </a:rPr>
              <a:t>Pigmask</a:t>
            </a:r>
            <a:r>
              <a:rPr lang="en-US" dirty="0">
                <a:solidFill>
                  <a:schemeClr val="bg1"/>
                </a:solidFill>
              </a:rPr>
              <a:t> Army, named after the uniforms, which resemble pigs. They slowly construct a police state, while experimenting on the land's flora and fauna, and introducing new technology and infrastructure to the islands. The various chapters record the life of a boy named Lucas and his family and friends, banding together to rid the Nowhere Islands of the </a:t>
            </a:r>
            <a:r>
              <a:rPr lang="en-US" dirty="0" err="1">
                <a:solidFill>
                  <a:schemeClr val="bg1"/>
                </a:solidFill>
              </a:rPr>
              <a:t>Pigmask</a:t>
            </a:r>
            <a:r>
              <a:rPr lang="en-US" dirty="0">
                <a:solidFill>
                  <a:schemeClr val="bg1"/>
                </a:solidFill>
              </a:rPr>
              <a:t> Army.</a:t>
            </a:r>
          </a:p>
        </p:txBody>
      </p:sp>
    </p:spTree>
    <p:extLst>
      <p:ext uri="{BB962C8B-B14F-4D97-AF65-F5344CB8AC3E}">
        <p14:creationId xmlns:p14="http://schemas.microsoft.com/office/powerpoint/2010/main" val="2963449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Gameplay</a:t>
            </a:r>
          </a:p>
        </p:txBody>
      </p:sp>
      <p:sp>
        <p:nvSpPr>
          <p:cNvPr id="3" name="Content Placeholder 2"/>
          <p:cNvSpPr>
            <a:spLocks noGrp="1"/>
          </p:cNvSpPr>
          <p:nvPr>
            <p:ph idx="1"/>
          </p:nvPr>
        </p:nvSpPr>
        <p:spPr>
          <a:xfrm>
            <a:off x="0" y="1690688"/>
            <a:ext cx="9377917" cy="946186"/>
          </a:xfrm>
        </p:spPr>
        <p:txBody>
          <a:bodyPr>
            <a:normAutofit fontScale="92500" lnSpcReduction="20000"/>
          </a:bodyPr>
          <a:lstStyle/>
          <a:p>
            <a:r>
              <a:rPr lang="en-US" sz="1800" dirty="0"/>
              <a:t>The player controls up to four playable characters exploring the fictional world of the Nowhere Islands. Moving in the from a top-down perspective.</a:t>
            </a:r>
          </a:p>
          <a:p>
            <a:r>
              <a:rPr lang="en-US" sz="1800" dirty="0"/>
              <a:t>While navigating the </a:t>
            </a:r>
            <a:r>
              <a:rPr lang="en-US" sz="1800" dirty="0" err="1"/>
              <a:t>overworld</a:t>
            </a:r>
            <a:r>
              <a:rPr lang="en-US" sz="1800" dirty="0"/>
              <a:t>, the player may converse with non-player characters, obtain items, or encounter enemies.</a:t>
            </a:r>
          </a:p>
          <a:p>
            <a:endParaRPr lang="en-US" sz="1800" dirty="0"/>
          </a:p>
        </p:txBody>
      </p:sp>
      <p:sp>
        <p:nvSpPr>
          <p:cNvPr id="4" name="TextBox 3"/>
          <p:cNvSpPr txBox="1"/>
          <p:nvPr/>
        </p:nvSpPr>
        <p:spPr>
          <a:xfrm>
            <a:off x="-1" y="2636874"/>
            <a:ext cx="9377917" cy="3416320"/>
          </a:xfrm>
          <a:prstGeom prst="rect">
            <a:avLst/>
          </a:prstGeom>
          <a:noFill/>
        </p:spPr>
        <p:txBody>
          <a:bodyPr wrap="square" rtlCol="0">
            <a:spAutoFit/>
          </a:bodyPr>
          <a:lstStyle/>
          <a:p>
            <a:pPr marL="285750" indent="-285750">
              <a:buFont typeface="Arial" panose="020B0604020202020204" pitchFamily="34" charset="0"/>
              <a:buChar char="•"/>
            </a:pPr>
            <a:r>
              <a:rPr lang="en-US" dirty="0"/>
              <a:t>When the player comes into contact with an enemy in the </a:t>
            </a:r>
            <a:r>
              <a:rPr lang="en-US" dirty="0" err="1"/>
              <a:t>overworld</a:t>
            </a:r>
            <a:r>
              <a:rPr lang="en-US" dirty="0"/>
              <a:t>, the game transitions to a battle screen. Battles are viewed from a first-person perspective.</a:t>
            </a:r>
          </a:p>
          <a:p>
            <a:pPr marL="285750" indent="-285750">
              <a:buFont typeface="Arial" panose="020B0604020202020204" pitchFamily="34" charset="0"/>
              <a:buChar char="•"/>
            </a:pPr>
            <a:r>
              <a:rPr lang="en-US" dirty="0"/>
              <a:t>The player can assign each character in their party to perform an action, such as attacking an enemy or using items to restore HP or PP. Some characters can utilize psychic-based abilities referred to as PSI, which includes stronger attacks and healing abilities, and require PP to execute.</a:t>
            </a:r>
          </a:p>
          <a:p>
            <a:pPr marL="285750" indent="-285750">
              <a:buFont typeface="Arial" panose="020B0604020202020204" pitchFamily="34" charset="0"/>
              <a:buChar char="•"/>
            </a:pPr>
            <a:r>
              <a:rPr lang="en-US" dirty="0"/>
              <a:t>combat uses a "rolling health" system: when one of the player's characters is injured, its HP will gradually "roll" down, similar to an odometer.</a:t>
            </a:r>
          </a:p>
          <a:p>
            <a:pPr marL="285750" indent="-285750">
              <a:buFont typeface="Arial" panose="020B0604020202020204" pitchFamily="34" charset="0"/>
              <a:buChar char="•"/>
            </a:pPr>
            <a:r>
              <a:rPr lang="en-US" dirty="0"/>
              <a:t>When one of the player's characters directly attacks an enemy with a weapon, they can repeatedly attack the enemy by pressing the button in time with the beat of the background music, with each enemy possessing a musical theme with different rhythms. Using this system, the player can attack the enemy up to sixteen times in a row.</a:t>
            </a:r>
          </a:p>
        </p:txBody>
      </p:sp>
      <p:pic>
        <p:nvPicPr>
          <p:cNvPr id="1028" name="Picture 4" descr="https://upload.wikimedia.org/wikipedia/en/5/52/Mother_3_batt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6894" y="4195773"/>
            <a:ext cx="2286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4969" y="2163781"/>
            <a:ext cx="2447925" cy="1228725"/>
          </a:xfrm>
          <a:prstGeom prst="rect">
            <a:avLst/>
          </a:prstGeom>
        </p:spPr>
      </p:pic>
    </p:spTree>
    <p:extLst>
      <p:ext uri="{BB962C8B-B14F-4D97-AF65-F5344CB8AC3E}">
        <p14:creationId xmlns:p14="http://schemas.microsoft.com/office/powerpoint/2010/main" val="2934330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Scoring</a:t>
            </a:r>
          </a:p>
        </p:txBody>
      </p:sp>
      <p:sp>
        <p:nvSpPr>
          <p:cNvPr id="3" name="Content Placeholder 2"/>
          <p:cNvSpPr>
            <a:spLocks noGrp="1"/>
          </p:cNvSpPr>
          <p:nvPr>
            <p:ph idx="1"/>
          </p:nvPr>
        </p:nvSpPr>
        <p:spPr/>
        <p:txBody>
          <a:bodyPr/>
          <a:lstStyle/>
          <a:p>
            <a:r>
              <a:rPr lang="en-US" dirty="0">
                <a:solidFill>
                  <a:schemeClr val="bg1"/>
                </a:solidFill>
              </a:rPr>
              <a:t>Winning battles against enemies awards experience points to the party, which is required for leveling up. Leveling up a character permanently enhances its individual attributes such as maximum hit points (HP), power points (PP), offense, and defense.</a:t>
            </a:r>
          </a:p>
          <a:p>
            <a:r>
              <a:rPr lang="en-US" dirty="0">
                <a:solidFill>
                  <a:schemeClr val="bg1"/>
                </a:solidFill>
              </a:rPr>
              <a:t>Currency is introduced in the later half of the game as Dragon Points (DP), earned by winning battles and used to purchase items.</a:t>
            </a:r>
          </a:p>
          <a:p>
            <a:r>
              <a:rPr lang="en-US" dirty="0">
                <a:solidFill>
                  <a:schemeClr val="bg1"/>
                </a:solidFill>
              </a:rPr>
              <a:t>The player loses a battle if all characters become unconscious; the player will then be given the option to continue play from the nearest save point, but with half the DP on their person.</a:t>
            </a:r>
          </a:p>
        </p:txBody>
      </p:sp>
    </p:spTree>
    <p:extLst>
      <p:ext uri="{BB962C8B-B14F-4D97-AF65-F5344CB8AC3E}">
        <p14:creationId xmlns:p14="http://schemas.microsoft.com/office/powerpoint/2010/main" val="2555274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Sound &amp; Music</a:t>
            </a:r>
          </a:p>
        </p:txBody>
      </p:sp>
      <p:sp>
        <p:nvSpPr>
          <p:cNvPr id="4" name="Content Placeholder 2"/>
          <p:cNvSpPr txBox="1">
            <a:spLocks/>
          </p:cNvSpPr>
          <p:nvPr/>
        </p:nvSpPr>
        <p:spPr>
          <a:xfrm>
            <a:off x="838200" y="2070791"/>
            <a:ext cx="2978426"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Music by Shogo Sakai</a:t>
            </a:r>
          </a:p>
          <a:p>
            <a:r>
              <a:rPr lang="en-US" sz="1800" dirty="0">
                <a:solidFill>
                  <a:schemeClr val="bg1"/>
                </a:solidFill>
              </a:rPr>
              <a:t>Main Theme of the game entitled “Love Theme”</a:t>
            </a:r>
          </a:p>
          <a:p>
            <a:r>
              <a:rPr lang="en-US" sz="1800" dirty="0">
                <a:solidFill>
                  <a:schemeClr val="bg1"/>
                </a:solidFill>
              </a:rPr>
              <a:t>“</a:t>
            </a:r>
            <a:r>
              <a:rPr lang="en-US" sz="1800" dirty="0" err="1">
                <a:solidFill>
                  <a:schemeClr val="bg1"/>
                </a:solidFill>
              </a:rPr>
              <a:t>Pigmask</a:t>
            </a:r>
            <a:r>
              <a:rPr lang="en-US" sz="1800" dirty="0">
                <a:solidFill>
                  <a:schemeClr val="bg1"/>
                </a:solidFill>
              </a:rPr>
              <a:t> Army” is a common reoccurring theme.</a:t>
            </a:r>
          </a:p>
          <a:p>
            <a:r>
              <a:rPr lang="en-US" sz="1800" dirty="0">
                <a:solidFill>
                  <a:schemeClr val="bg1"/>
                </a:solidFill>
              </a:rPr>
              <a:t>Multiple music for different encounters with enemies.</a:t>
            </a:r>
          </a:p>
          <a:p>
            <a:pPr lvl="1"/>
            <a:r>
              <a:rPr lang="en-US" sz="1400" dirty="0">
                <a:solidFill>
                  <a:schemeClr val="bg1"/>
                </a:solidFill>
              </a:rPr>
              <a:t>Each musical theme has a rhythm beat.</a:t>
            </a:r>
          </a:p>
          <a:p>
            <a:r>
              <a:rPr lang="en-US" sz="1800" dirty="0">
                <a:solidFill>
                  <a:schemeClr val="bg1"/>
                </a:solidFill>
              </a:rPr>
              <a:t>Each character has different sound effect for when they attack an enemy.</a:t>
            </a:r>
          </a:p>
          <a:p>
            <a:r>
              <a:rPr lang="en-US" sz="1800" dirty="0">
                <a:solidFill>
                  <a:schemeClr val="bg1"/>
                </a:solidFill>
              </a:rPr>
              <a:t>Many music pieces are references to real music.</a:t>
            </a:r>
          </a:p>
        </p:txBody>
      </p:sp>
    </p:spTree>
    <p:extLst>
      <p:ext uri="{BB962C8B-B14F-4D97-AF65-F5344CB8AC3E}">
        <p14:creationId xmlns:p14="http://schemas.microsoft.com/office/powerpoint/2010/main" val="2239739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2292626"/>
          </a:xfrm>
        </p:spPr>
        <p:txBody>
          <a:bodyPr>
            <a:normAutofit/>
          </a:bodyPr>
          <a:lstStyle/>
          <a:p>
            <a:pPr marL="0" indent="0">
              <a:buNone/>
            </a:pPr>
            <a:r>
              <a:rPr lang="en-US" dirty="0"/>
              <a:t>This is a “deep” game.</a:t>
            </a:r>
          </a:p>
          <a:p>
            <a:pPr lvl="1"/>
            <a:r>
              <a:rPr lang="en-US" dirty="0"/>
              <a:t>The story is lament told in such a way that is meant to invoke different emotions on the player.</a:t>
            </a:r>
          </a:p>
          <a:p>
            <a:pPr lvl="1"/>
            <a:r>
              <a:rPr lang="en-US" dirty="0"/>
              <a:t>Story contains many thought provoking themes such as: feudalism versus technocracy, </a:t>
            </a:r>
            <a:r>
              <a:rPr lang="en-US" dirty="0" err="1"/>
              <a:t>darwinistic</a:t>
            </a:r>
            <a:r>
              <a:rPr lang="en-US" dirty="0"/>
              <a:t> natural selection, nature versus technology, and individualism and conformity among many others.</a:t>
            </a:r>
          </a:p>
        </p:txBody>
      </p:sp>
      <p:sp>
        <p:nvSpPr>
          <p:cNvPr id="5" name="TextBox 4"/>
          <p:cNvSpPr txBox="1"/>
          <p:nvPr/>
        </p:nvSpPr>
        <p:spPr>
          <a:xfrm>
            <a:off x="8216349" y="2292626"/>
            <a:ext cx="3975652" cy="3477875"/>
          </a:xfrm>
          <a:prstGeom prst="rect">
            <a:avLst/>
          </a:prstGeom>
          <a:noFill/>
        </p:spPr>
        <p:txBody>
          <a:bodyPr wrap="square" rtlCol="0">
            <a:spAutoFit/>
          </a:bodyPr>
          <a:lstStyle/>
          <a:p>
            <a:r>
              <a:rPr lang="en-US" sz="2000" dirty="0"/>
              <a:t>Has a cinematic approach.</a:t>
            </a:r>
          </a:p>
          <a:p>
            <a:pPr marL="342900" indent="-342900">
              <a:buFont typeface="Arial" panose="020B0604020202020204" pitchFamily="34" charset="0"/>
              <a:buChar char="•"/>
            </a:pPr>
            <a:r>
              <a:rPr lang="en-US" sz="2000" dirty="0"/>
              <a:t>Very expressive sprites</a:t>
            </a:r>
          </a:p>
          <a:p>
            <a:pPr marL="342900" indent="-342900">
              <a:buFont typeface="Arial" panose="020B0604020202020204" pitchFamily="34" charset="0"/>
              <a:buChar char="•"/>
            </a:pPr>
            <a:r>
              <a:rPr lang="en-US" sz="2000" dirty="0"/>
              <a:t>Many memorable cut scenes</a:t>
            </a:r>
          </a:p>
          <a:p>
            <a:pPr marL="342900" indent="-342900">
              <a:buFont typeface="Arial" panose="020B0604020202020204" pitchFamily="34" charset="0"/>
              <a:buChar char="•"/>
            </a:pPr>
            <a:r>
              <a:rPr lang="en-US" sz="2000" dirty="0"/>
              <a:t>Interesting set pieces</a:t>
            </a:r>
          </a:p>
          <a:p>
            <a:pPr marL="342900" indent="-342900">
              <a:buFont typeface="Arial" panose="020B0604020202020204" pitchFamily="34" charset="0"/>
              <a:buChar char="•"/>
            </a:pPr>
            <a:endParaRPr lang="en-US" sz="2000" dirty="0"/>
          </a:p>
          <a:p>
            <a:r>
              <a:rPr lang="en-US" sz="2000" dirty="0"/>
              <a:t>Still contains that quirky, humorous tone that its predecessors had.</a:t>
            </a:r>
          </a:p>
          <a:p>
            <a:endParaRPr lang="en-US" sz="2000" dirty="0"/>
          </a:p>
          <a:p>
            <a:r>
              <a:rPr lang="en-US" sz="2000" dirty="0"/>
              <a:t>Gameplay is simple to the point that anyone can play without much trouble.</a:t>
            </a:r>
          </a:p>
        </p:txBody>
      </p:sp>
    </p:spTree>
    <p:extLst>
      <p:ext uri="{BB962C8B-B14F-4D97-AF65-F5344CB8AC3E}">
        <p14:creationId xmlns:p14="http://schemas.microsoft.com/office/powerpoint/2010/main" val="84274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Weaker Elements?</a:t>
            </a:r>
          </a:p>
        </p:txBody>
      </p:sp>
      <p:sp>
        <p:nvSpPr>
          <p:cNvPr id="3" name="Content Placeholder 2"/>
          <p:cNvSpPr>
            <a:spLocks noGrp="1"/>
          </p:cNvSpPr>
          <p:nvPr>
            <p:ph idx="1"/>
          </p:nvPr>
        </p:nvSpPr>
        <p:spPr/>
        <p:txBody>
          <a:bodyPr/>
          <a:lstStyle/>
          <a:p>
            <a:r>
              <a:rPr lang="en-US" sz="2400" dirty="0">
                <a:solidFill>
                  <a:schemeClr val="bg1"/>
                </a:solidFill>
              </a:rPr>
              <a:t>Has very archaic inventory system in which each character has a limited inventory that only they can use, every takes up a space (no staking of same items), and even equipment for your characters will take up inventory space.</a:t>
            </a:r>
          </a:p>
          <a:p>
            <a:pPr lvl="1"/>
            <a:r>
              <a:rPr lang="en-US" sz="2000" dirty="0">
                <a:solidFill>
                  <a:schemeClr val="bg1"/>
                </a:solidFill>
              </a:rPr>
              <a:t>Item usage isn’t always demanding so inventory can especially fill up quickly.</a:t>
            </a:r>
          </a:p>
          <a:p>
            <a:pPr lvl="1"/>
            <a:r>
              <a:rPr lang="en-US" sz="2000" dirty="0">
                <a:solidFill>
                  <a:schemeClr val="bg1"/>
                </a:solidFill>
              </a:rPr>
              <a:t>Slightly mitigated by a never scarce depository system.</a:t>
            </a:r>
          </a:p>
          <a:p>
            <a:r>
              <a:rPr lang="en-US" sz="2400" dirty="0">
                <a:solidFill>
                  <a:schemeClr val="bg1"/>
                </a:solidFill>
              </a:rPr>
              <a:t>Gameplay is nothing innovative or complex; rhythm mechanic is merely a gimmick that isn’t really necessary to use even if useful. It can be fun, but nothing special</a:t>
            </a:r>
          </a:p>
        </p:txBody>
      </p:sp>
    </p:spTree>
    <p:extLst>
      <p:ext uri="{BB962C8B-B14F-4D97-AF65-F5344CB8AC3E}">
        <p14:creationId xmlns:p14="http://schemas.microsoft.com/office/powerpoint/2010/main" val="3947538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2025</TotalTime>
  <Words>819</Words>
  <Application>Microsoft Office PowerPoint</Application>
  <PresentationFormat>Widescreen</PresentationFormat>
  <Paragraphs>76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EarthBound</vt:lpstr>
      <vt:lpstr>Office Theme</vt:lpstr>
      <vt:lpstr>PowerPoint Presentation</vt:lpstr>
      <vt:lpstr>Overview</vt:lpstr>
      <vt:lpstr>Requirements/Installation</vt:lpstr>
      <vt:lpstr>Setting/Story</vt:lpstr>
      <vt:lpstr>Gameplay</vt:lpstr>
      <vt:lpstr>Scoring</vt:lpstr>
      <vt:lpstr>Sound &amp; Music</vt:lpstr>
      <vt:lpstr>PowerPoint Presentation</vt:lpstr>
      <vt:lpstr>Weaker Elements?</vt:lpstr>
      <vt:lpstr>Compared to its Predecessor</vt:lpstr>
      <vt:lpstr>Summary</vt:lpstr>
      <vt:lpstr>Audience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Garnett</dc:creator>
  <cp:lastModifiedBy>Aaron Garnett</cp:lastModifiedBy>
  <cp:revision>37</cp:revision>
  <dcterms:created xsi:type="dcterms:W3CDTF">2016-09-14T17:19:30Z</dcterms:created>
  <dcterms:modified xsi:type="dcterms:W3CDTF">2016-09-16T22:24:56Z</dcterms:modified>
</cp:coreProperties>
</file>