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68" r:id="rId3"/>
    <p:sldId id="257" r:id="rId4"/>
    <p:sldId id="260" r:id="rId5"/>
    <p:sldId id="259" r:id="rId6"/>
    <p:sldId id="267" r:id="rId7"/>
    <p:sldId id="261" r:id="rId8"/>
    <p:sldId id="270" r:id="rId9"/>
    <p:sldId id="264" r:id="rId10"/>
    <p:sldId id="269" r:id="rId11"/>
    <p:sldId id="265" r:id="rId12"/>
    <p:sldId id="266" r:id="rId13"/>
    <p:sldId id="263" r:id="rId14"/>
    <p:sldId id="262" r:id="rId15"/>
    <p:sldId id="273" r:id="rId16"/>
    <p:sldId id="25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37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20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02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09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0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53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36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72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70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95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21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35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83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6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29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07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27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37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88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0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81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9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9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14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9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12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75F8C-A9C2-43F2-85DD-1E4ACD98B7E6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BE95F-7EE3-4D1C-9A65-1C0D0A745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2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cdn.idigitaltimes.com/sites/idigitaltimes.com/files/2016/09/06/dragon-quest-v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4">
              <a:lumMod val="60000"/>
              <a:lumOff val="40000"/>
              <a:alpha val="1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164592"/>
            <a:ext cx="11859768" cy="65288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4" name="Freeform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65793" y="1155700"/>
            <a:ext cx="7057238" cy="4546600"/>
          </a:xfrm>
          <a:custGeom>
            <a:avLst/>
            <a:gdLst>
              <a:gd name="T0" fmla="*/ 1743 w 1778"/>
              <a:gd name="T1" fmla="*/ 146 h 1145"/>
              <a:gd name="T2" fmla="*/ 1745 w 1778"/>
              <a:gd name="T3" fmla="*/ 146 h 1145"/>
              <a:gd name="T4" fmla="*/ 889 w 1778"/>
              <a:gd name="T5" fmla="*/ 0 h 1145"/>
              <a:gd name="T6" fmla="*/ 33 w 1778"/>
              <a:gd name="T7" fmla="*/ 146 h 1145"/>
              <a:gd name="T8" fmla="*/ 35 w 1778"/>
              <a:gd name="T9" fmla="*/ 146 h 1145"/>
              <a:gd name="T10" fmla="*/ 0 w 1778"/>
              <a:gd name="T11" fmla="*/ 192 h 1145"/>
              <a:gd name="T12" fmla="*/ 0 w 1778"/>
              <a:gd name="T13" fmla="*/ 952 h 1145"/>
              <a:gd name="T14" fmla="*/ 34 w 1778"/>
              <a:gd name="T15" fmla="*/ 998 h 1145"/>
              <a:gd name="T16" fmla="*/ 33 w 1778"/>
              <a:gd name="T17" fmla="*/ 998 h 1145"/>
              <a:gd name="T18" fmla="*/ 38 w 1778"/>
              <a:gd name="T19" fmla="*/ 999 h 1145"/>
              <a:gd name="T20" fmla="*/ 41 w 1778"/>
              <a:gd name="T21" fmla="*/ 1000 h 1145"/>
              <a:gd name="T22" fmla="*/ 889 w 1778"/>
              <a:gd name="T23" fmla="*/ 1145 h 1145"/>
              <a:gd name="T24" fmla="*/ 1737 w 1778"/>
              <a:gd name="T25" fmla="*/ 1000 h 1145"/>
              <a:gd name="T26" fmla="*/ 1740 w 1778"/>
              <a:gd name="T27" fmla="*/ 999 h 1145"/>
              <a:gd name="T28" fmla="*/ 1745 w 1778"/>
              <a:gd name="T29" fmla="*/ 998 h 1145"/>
              <a:gd name="T30" fmla="*/ 1744 w 1778"/>
              <a:gd name="T31" fmla="*/ 998 h 1145"/>
              <a:gd name="T32" fmla="*/ 1778 w 1778"/>
              <a:gd name="T33" fmla="*/ 952 h 1145"/>
              <a:gd name="T34" fmla="*/ 1778 w 1778"/>
              <a:gd name="T35" fmla="*/ 192 h 1145"/>
              <a:gd name="T36" fmla="*/ 1743 w 1778"/>
              <a:gd name="T37" fmla="*/ 146 h 1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8" h="1145">
                <a:moveTo>
                  <a:pt x="1743" y="146"/>
                </a:moveTo>
                <a:cubicBezTo>
                  <a:pt x="1745" y="146"/>
                  <a:pt x="1745" y="146"/>
                  <a:pt x="1745" y="146"/>
                </a:cubicBezTo>
                <a:cubicBezTo>
                  <a:pt x="889" y="0"/>
                  <a:pt x="889" y="0"/>
                  <a:pt x="889" y="0"/>
                </a:cubicBezTo>
                <a:cubicBezTo>
                  <a:pt x="33" y="146"/>
                  <a:pt x="33" y="146"/>
                  <a:pt x="33" y="146"/>
                </a:cubicBezTo>
                <a:cubicBezTo>
                  <a:pt x="35" y="146"/>
                  <a:pt x="35" y="146"/>
                  <a:pt x="35" y="146"/>
                </a:cubicBezTo>
                <a:cubicBezTo>
                  <a:pt x="14" y="152"/>
                  <a:pt x="0" y="171"/>
                  <a:pt x="0" y="192"/>
                </a:cubicBezTo>
                <a:cubicBezTo>
                  <a:pt x="0" y="952"/>
                  <a:pt x="0" y="952"/>
                  <a:pt x="0" y="952"/>
                </a:cubicBezTo>
                <a:cubicBezTo>
                  <a:pt x="0" y="974"/>
                  <a:pt x="14" y="992"/>
                  <a:pt x="34" y="998"/>
                </a:cubicBezTo>
                <a:cubicBezTo>
                  <a:pt x="33" y="998"/>
                  <a:pt x="33" y="998"/>
                  <a:pt x="33" y="998"/>
                </a:cubicBezTo>
                <a:cubicBezTo>
                  <a:pt x="38" y="999"/>
                  <a:pt x="38" y="999"/>
                  <a:pt x="38" y="999"/>
                </a:cubicBezTo>
                <a:cubicBezTo>
                  <a:pt x="39" y="999"/>
                  <a:pt x="40" y="1000"/>
                  <a:pt x="41" y="1000"/>
                </a:cubicBezTo>
                <a:cubicBezTo>
                  <a:pt x="889" y="1145"/>
                  <a:pt x="889" y="1145"/>
                  <a:pt x="889" y="1145"/>
                </a:cubicBezTo>
                <a:cubicBezTo>
                  <a:pt x="1737" y="1000"/>
                  <a:pt x="1737" y="1000"/>
                  <a:pt x="1737" y="1000"/>
                </a:cubicBezTo>
                <a:cubicBezTo>
                  <a:pt x="1738" y="1000"/>
                  <a:pt x="1739" y="999"/>
                  <a:pt x="1740" y="999"/>
                </a:cubicBezTo>
                <a:cubicBezTo>
                  <a:pt x="1745" y="998"/>
                  <a:pt x="1745" y="998"/>
                  <a:pt x="1745" y="998"/>
                </a:cubicBezTo>
                <a:cubicBezTo>
                  <a:pt x="1744" y="998"/>
                  <a:pt x="1744" y="998"/>
                  <a:pt x="1744" y="998"/>
                </a:cubicBezTo>
                <a:cubicBezTo>
                  <a:pt x="1764" y="992"/>
                  <a:pt x="1778" y="974"/>
                  <a:pt x="1778" y="952"/>
                </a:cubicBezTo>
                <a:cubicBezTo>
                  <a:pt x="1778" y="192"/>
                  <a:pt x="1778" y="192"/>
                  <a:pt x="1778" y="192"/>
                </a:cubicBezTo>
                <a:cubicBezTo>
                  <a:pt x="1778" y="171"/>
                  <a:pt x="1764" y="152"/>
                  <a:pt x="1743" y="146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Oval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9600" y="1930400"/>
            <a:ext cx="812800" cy="8128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" name="TextBox 75"/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0400" y="189526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Wingdings 3" charset="2"/>
              <a:cs typeface="Wingdings 3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6696" y="2553227"/>
            <a:ext cx="6364587" cy="16176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Dragon Warrior VII </a:t>
            </a:r>
            <a:br>
              <a:rPr lang="en-US" dirty="0"/>
            </a:br>
            <a:r>
              <a:rPr lang="en-US" dirty="0"/>
              <a:t>Game Evaluation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6696" y="4170915"/>
            <a:ext cx="6364587" cy="699091"/>
          </a:xfrm>
        </p:spPr>
        <p:txBody>
          <a:bodyPr>
            <a:normAutofit/>
          </a:bodyPr>
          <a:lstStyle/>
          <a:p>
            <a:r>
              <a:rPr lang="en-US" dirty="0"/>
              <a:t>By: Abdullah El-Haik</a:t>
            </a:r>
          </a:p>
        </p:txBody>
      </p:sp>
    </p:spTree>
    <p:extLst>
      <p:ext uri="{BB962C8B-B14F-4D97-AF65-F5344CB8AC3E}">
        <p14:creationId xmlns:p14="http://schemas.microsoft.com/office/powerpoint/2010/main" val="1200551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614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6150" name="Group 6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0" name="Rectangle 6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Oval 7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2" name="Oval 7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Oval 7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Oval 7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Oval 7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7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78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151" name="Rectangle 7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6152" name="Group 7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1" name="Rectangle 8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Oval 8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Oval 8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Rectangle 8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7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6146" name="Picture 2" descr="Image result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5" r="2" b="2"/>
          <a:stretch/>
        </p:blipFill>
        <p:spPr bwMode="auto">
          <a:xfrm>
            <a:off x="5194607" y="803751"/>
            <a:ext cx="6391533" cy="52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8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3131496" cy="102023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Unique Gameplay Feature: Custom Town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 Variations of the custom town to build based on what kinds of villagers you recruit.</a:t>
            </a:r>
          </a:p>
          <a:p>
            <a:r>
              <a:rPr lang="en-US" dirty="0">
                <a:solidFill>
                  <a:schemeClr val="bg1"/>
                </a:solidFill>
              </a:rPr>
              <a:t>Each town has unique items that can only be obtained in that variation, including hidden shards.</a:t>
            </a:r>
          </a:p>
          <a:p>
            <a:r>
              <a:rPr lang="en-US" dirty="0">
                <a:solidFill>
                  <a:schemeClr val="bg1"/>
                </a:solidFill>
              </a:rPr>
              <a:t>Gives you a reason to stop into nearby towns and inns to recruit</a:t>
            </a:r>
          </a:p>
        </p:txBody>
      </p:sp>
    </p:spTree>
    <p:extLst>
      <p:ext uri="{BB962C8B-B14F-4D97-AF65-F5344CB8AC3E}">
        <p14:creationId xmlns:p14="http://schemas.microsoft.com/office/powerpoint/2010/main" val="2829416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30" name="Group 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1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6565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7676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7844" b="2074"/>
          <a:stretch/>
        </p:blipFill>
        <p:spPr>
          <a:xfrm>
            <a:off x="7418226" y="3520086"/>
            <a:ext cx="4125317" cy="271038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25486" b="4432"/>
          <a:stretch/>
        </p:blipFill>
        <p:spPr>
          <a:xfrm>
            <a:off x="7418226" y="645107"/>
            <a:ext cx="4125317" cy="2710388"/>
          </a:xfrm>
          <a:prstGeom prst="rect">
            <a:avLst/>
          </a:prstGeom>
        </p:spPr>
      </p:pic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Unique Gameplay Feature: Monster Park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9098" y="2418735"/>
            <a:ext cx="6072776" cy="3811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Monsters you fight in the wild have a chance of being recruited to the park.</a:t>
            </a:r>
          </a:p>
          <a:p>
            <a:r>
              <a:rPr lang="en-US" dirty="0">
                <a:solidFill>
                  <a:schemeClr val="bg1"/>
                </a:solidFill>
              </a:rPr>
              <a:t>Collect blue prints to build unique locations in the park</a:t>
            </a:r>
          </a:p>
          <a:p>
            <a:r>
              <a:rPr lang="en-US" dirty="0">
                <a:solidFill>
                  <a:schemeClr val="bg1"/>
                </a:solidFill>
              </a:rPr>
              <a:t>Gives you a goal while grinding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69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4" name="Group 13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5" name="Group 2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2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448" y="803750"/>
            <a:ext cx="2715479" cy="254576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93818" y="803750"/>
            <a:ext cx="2715480" cy="2545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837" y="3508485"/>
            <a:ext cx="2909443" cy="2545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1448" y="3508487"/>
            <a:ext cx="2715479" cy="2545762"/>
          </a:xfrm>
          <a:prstGeom prst="rect">
            <a:avLst/>
          </a:prstGeom>
        </p:spPr>
      </p:pic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500" dirty="0"/>
              <a:t>What is good about the game?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300" dirty="0">
                <a:solidFill>
                  <a:schemeClr val="bg1"/>
                </a:solidFill>
              </a:rPr>
              <a:t>Excellent story</a:t>
            </a:r>
          </a:p>
          <a:p>
            <a:pPr>
              <a:lnSpc>
                <a:spcPct val="80000"/>
              </a:lnSpc>
            </a:pPr>
            <a:r>
              <a:rPr lang="en-US" sz="1300" dirty="0">
                <a:solidFill>
                  <a:schemeClr val="bg1"/>
                </a:solidFill>
              </a:rPr>
              <a:t>The gradual introduction of new islands is a great way to keep the player informed and interested in the world</a:t>
            </a:r>
          </a:p>
          <a:p>
            <a:pPr>
              <a:lnSpc>
                <a:spcPct val="80000"/>
              </a:lnSpc>
            </a:pPr>
            <a:r>
              <a:rPr lang="en-US" sz="1300" dirty="0">
                <a:solidFill>
                  <a:schemeClr val="bg1"/>
                </a:solidFill>
              </a:rPr>
              <a:t>Flipping between past and present makes back tracking fun</a:t>
            </a:r>
          </a:p>
          <a:p>
            <a:pPr>
              <a:lnSpc>
                <a:spcPct val="80000"/>
              </a:lnSpc>
            </a:pPr>
            <a:r>
              <a:rPr lang="en-US" sz="1300" dirty="0">
                <a:solidFill>
                  <a:schemeClr val="bg1"/>
                </a:solidFill>
              </a:rPr>
              <a:t>Large variation in dungeon theme and design</a:t>
            </a:r>
          </a:p>
          <a:p>
            <a:pPr>
              <a:lnSpc>
                <a:spcPct val="80000"/>
              </a:lnSpc>
            </a:pPr>
            <a:r>
              <a:rPr lang="en-US" sz="1300" dirty="0">
                <a:solidFill>
                  <a:schemeClr val="bg1"/>
                </a:solidFill>
              </a:rPr>
              <a:t>Bonus hidden islands </a:t>
            </a:r>
          </a:p>
          <a:p>
            <a:pPr>
              <a:lnSpc>
                <a:spcPct val="80000"/>
              </a:lnSpc>
            </a:pPr>
            <a:r>
              <a:rPr lang="en-US" sz="1300" dirty="0">
                <a:solidFill>
                  <a:schemeClr val="bg1"/>
                </a:solidFill>
              </a:rPr>
              <a:t>Lots of extra side quests, activities, and collectibles</a:t>
            </a:r>
          </a:p>
          <a:p>
            <a:pPr>
              <a:lnSpc>
                <a:spcPct val="80000"/>
              </a:lnSpc>
            </a:pPr>
            <a:r>
              <a:rPr lang="en-US" sz="1300" dirty="0">
                <a:solidFill>
                  <a:schemeClr val="bg1"/>
                </a:solidFill>
              </a:rPr>
              <a:t>Change classes and unlock advanced classes</a:t>
            </a:r>
          </a:p>
          <a:p>
            <a:pPr>
              <a:lnSpc>
                <a:spcPct val="80000"/>
              </a:lnSpc>
            </a:pPr>
            <a:r>
              <a:rPr lang="en-US" sz="1300" dirty="0">
                <a:solidFill>
                  <a:schemeClr val="bg1"/>
                </a:solidFill>
              </a:rPr>
              <a:t>Quick travel spell</a:t>
            </a:r>
          </a:p>
          <a:p>
            <a:pPr>
              <a:lnSpc>
                <a:spcPct val="80000"/>
              </a:lnSpc>
            </a:pPr>
            <a:r>
              <a:rPr lang="en-US" sz="1300" dirty="0">
                <a:solidFill>
                  <a:schemeClr val="bg1"/>
                </a:solidFill>
              </a:rPr>
              <a:t>No bugs</a:t>
            </a:r>
          </a:p>
        </p:txBody>
      </p:sp>
    </p:spTree>
    <p:extLst>
      <p:ext uri="{BB962C8B-B14F-4D97-AF65-F5344CB8AC3E}">
        <p14:creationId xmlns:p14="http://schemas.microsoft.com/office/powerpoint/2010/main" val="2968331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bad about the game?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Low monster recruitment chance</a:t>
            </a:r>
          </a:p>
          <a:p>
            <a:r>
              <a:rPr lang="en-US" dirty="0"/>
              <a:t>Random recruit able villager spawn</a:t>
            </a:r>
          </a:p>
          <a:p>
            <a:r>
              <a:rPr lang="en-US" dirty="0"/>
              <a:t>Re-use monster and </a:t>
            </a:r>
            <a:r>
              <a:rPr lang="en-US" dirty="0" err="1"/>
              <a:t>npc</a:t>
            </a:r>
            <a:r>
              <a:rPr lang="en-US" dirty="0"/>
              <a:t> sprites</a:t>
            </a:r>
          </a:p>
          <a:p>
            <a:r>
              <a:rPr lang="en-US" dirty="0"/>
              <a:t>Inventory management is a pain</a:t>
            </a:r>
          </a:p>
          <a:p>
            <a:r>
              <a:rPr lang="en-US" dirty="0"/>
              <a:t>Lots of grind</a:t>
            </a:r>
          </a:p>
          <a:p>
            <a:r>
              <a:rPr lang="en-US" dirty="0"/>
              <a:t>Difficulty spikes</a:t>
            </a:r>
          </a:p>
          <a:p>
            <a:r>
              <a:rPr lang="en-US" dirty="0"/>
              <a:t>No mini-map in dungeons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8713" y="2948229"/>
            <a:ext cx="4824412" cy="272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0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and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Dragon Warrior 7 is a good old school JRPG aimed at teenagers and older. Despite its bright colors and cartoony graphics, it was difficult and deep.</a:t>
            </a:r>
          </a:p>
          <a:p>
            <a:r>
              <a:rPr lang="en-US" dirty="0"/>
              <a:t>Overall graphical quality was low despite it stylized art style. This is apparent in low quality textures, jagged edges, and rough monster/villager sprites.</a:t>
            </a:r>
          </a:p>
          <a:p>
            <a:r>
              <a:rPr lang="en-US" dirty="0"/>
              <a:t>It also suffered from a poor interface and awful inventory system compared to other games such as Final Fantasy.</a:t>
            </a:r>
          </a:p>
          <a:p>
            <a:r>
              <a:rPr lang="en-US" dirty="0"/>
              <a:t>However, I think the game’s excellent story and music place it among the best </a:t>
            </a:r>
            <a:r>
              <a:rPr lang="en-US" dirty="0" err="1"/>
              <a:t>rpgs</a:t>
            </a:r>
            <a:r>
              <a:rPr lang="en-US" dirty="0"/>
              <a:t>.</a:t>
            </a:r>
          </a:p>
          <a:p>
            <a:r>
              <a:rPr lang="en-US" dirty="0"/>
              <a:t>It also had more content than any of it’s competitors at the time by far.</a:t>
            </a:r>
          </a:p>
          <a:p>
            <a:r>
              <a:rPr lang="en-US" dirty="0"/>
              <a:t>The weaknesses of the game were addressed in the newly released remake for the 3ds.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996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07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69" name="Group 6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0" name="Rectangle 6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Oval 7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2" name="Oval 7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Oval 7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Oval 7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Oval 7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7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78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9" name="Rectangle 7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80" name="Group 7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1" name="Rectangle 8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Oval 8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Oval 8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Rectangle 8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6565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7676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7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3074" name="Picture 2" descr="http://nintendoeverything.com/wp-content/uploads/2012/12/dragon_quest_vii_boxart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9941" y="524796"/>
            <a:ext cx="3106461" cy="27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705242" y="3520086"/>
            <a:ext cx="3551285" cy="2710389"/>
          </a:xfrm>
          <a:prstGeom prst="rect">
            <a:avLst/>
          </a:prstGeom>
        </p:spPr>
      </p:pic>
      <p:sp>
        <p:nvSpPr>
          <p:cNvPr id="88" name="Rectangle 8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Remakes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9098" y="2418735"/>
            <a:ext cx="6072776" cy="3811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Android, iOS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JP: September 17, 2015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NA: Not Announced</a:t>
            </a:r>
          </a:p>
          <a:p>
            <a:r>
              <a:rPr lang="en-US" dirty="0">
                <a:solidFill>
                  <a:schemeClr val="bg1"/>
                </a:solidFill>
              </a:rPr>
              <a:t>Nintendo 3DS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JP: February 7, 2013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NA: September 16, 2016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Price $39.99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The 3DS port is worth the price. Grind was reduced, graphical quality improved, and the interface was overhauled.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32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3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4" name="Group 2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Rectangle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8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9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8" name="Picture 10" descr="http://i.ebayimg.com/images/g/oDEAAOSwu4BViaxn/s-l160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4607" y="1024186"/>
            <a:ext cx="6391533" cy="48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Basic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100" dirty="0">
                <a:solidFill>
                  <a:schemeClr val="bg1"/>
                </a:solidFill>
              </a:rPr>
              <a:t>Developed by Japanese game developers Heartbeat &amp; </a:t>
            </a:r>
            <a:r>
              <a:rPr lang="en-US" sz="1100" dirty="0" err="1">
                <a:solidFill>
                  <a:schemeClr val="bg1"/>
                </a:solidFill>
              </a:rPr>
              <a:t>ArtePiazza</a:t>
            </a:r>
            <a:endParaRPr lang="en-US" sz="11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100" dirty="0">
                <a:solidFill>
                  <a:schemeClr val="bg1"/>
                </a:solidFill>
              </a:rPr>
              <a:t>Published by </a:t>
            </a:r>
            <a:r>
              <a:rPr lang="en-US" sz="1100" dirty="0" err="1">
                <a:solidFill>
                  <a:schemeClr val="bg1"/>
                </a:solidFill>
              </a:rPr>
              <a:t>Enix</a:t>
            </a:r>
            <a:endParaRPr lang="en-US" sz="11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100" dirty="0">
                <a:solidFill>
                  <a:schemeClr val="bg1"/>
                </a:solidFill>
              </a:rPr>
              <a:t>Turn based RPG game for the PS1  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solidFill>
                  <a:schemeClr val="bg1"/>
                </a:solidFill>
              </a:rPr>
              <a:t>Released:</a:t>
            </a:r>
          </a:p>
          <a:p>
            <a:pPr lvl="1">
              <a:lnSpc>
                <a:spcPct val="80000"/>
              </a:lnSpc>
            </a:pPr>
            <a:r>
              <a:rPr lang="en-US" sz="1100" dirty="0">
                <a:solidFill>
                  <a:schemeClr val="bg1"/>
                </a:solidFill>
              </a:rPr>
              <a:t>August 26, 2000 in JP </a:t>
            </a:r>
          </a:p>
          <a:p>
            <a:pPr lvl="1">
              <a:lnSpc>
                <a:spcPct val="80000"/>
              </a:lnSpc>
            </a:pPr>
            <a:r>
              <a:rPr lang="en-US" sz="1100" dirty="0">
                <a:solidFill>
                  <a:schemeClr val="bg1"/>
                </a:solidFill>
              </a:rPr>
              <a:t>October 31, 2001 in NA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solidFill>
                  <a:schemeClr val="bg1"/>
                </a:solidFill>
              </a:rPr>
              <a:t>Original price $50</a:t>
            </a:r>
          </a:p>
          <a:p>
            <a:pPr>
              <a:lnSpc>
                <a:spcPct val="80000"/>
              </a:lnSpc>
            </a:pPr>
            <a:r>
              <a:rPr lang="en-US" sz="1100" dirty="0">
                <a:solidFill>
                  <a:schemeClr val="bg1"/>
                </a:solidFill>
              </a:rPr>
              <a:t>Current price varies greatly by condition</a:t>
            </a:r>
          </a:p>
          <a:p>
            <a:pPr lvl="1">
              <a:lnSpc>
                <a:spcPct val="80000"/>
              </a:lnSpc>
            </a:pPr>
            <a:r>
              <a:rPr lang="en-US" sz="1100" dirty="0">
                <a:solidFill>
                  <a:schemeClr val="bg1"/>
                </a:solidFill>
              </a:rPr>
              <a:t>$20-$50 for a used copy </a:t>
            </a:r>
          </a:p>
          <a:p>
            <a:pPr lvl="1">
              <a:lnSpc>
                <a:spcPct val="80000"/>
              </a:lnSpc>
            </a:pPr>
            <a:r>
              <a:rPr lang="en-US" sz="1100" dirty="0">
                <a:solidFill>
                  <a:schemeClr val="bg1"/>
                </a:solidFill>
              </a:rPr>
              <a:t>$90-$150 for a sealed complete copy</a:t>
            </a:r>
          </a:p>
          <a:p>
            <a:pPr lvl="1">
              <a:lnSpc>
                <a:spcPct val="80000"/>
              </a:lnSpc>
            </a:pPr>
            <a:r>
              <a:rPr lang="en-US" sz="1100" dirty="0">
                <a:solidFill>
                  <a:schemeClr val="bg1"/>
                </a:solidFill>
              </a:rPr>
              <a:t>https://www.pricecharting.com/game/playstation/dragon-warrior-7</a:t>
            </a:r>
          </a:p>
        </p:txBody>
      </p:sp>
    </p:spTree>
    <p:extLst>
      <p:ext uri="{BB962C8B-B14F-4D97-AF65-F5344CB8AC3E}">
        <p14:creationId xmlns:p14="http://schemas.microsoft.com/office/powerpoint/2010/main" val="1379313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1" name="Rectangle 7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2" name="Oval 7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Oval 7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Rectangle 7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77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5124" name="Picture 4" descr="http://nintendonuggets.com/media/2015/07/Dragon-Quest-Logos-1024x337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4607" y="2374397"/>
            <a:ext cx="6391533" cy="210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Quick 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4955" y="2120900"/>
            <a:ext cx="3133726" cy="3898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First 3D game in the Dragon Quest/Warrior Series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Single player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One of the longest games in the series with 100+ hours of gameplay not including side quests and extras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Best seller in Japan with 4.12 million units sold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Released for PS1 the year the PS2 console was released</a:t>
            </a:r>
          </a:p>
        </p:txBody>
      </p:sp>
    </p:spTree>
    <p:extLst>
      <p:ext uri="{BB962C8B-B14F-4D97-AF65-F5344CB8AC3E}">
        <p14:creationId xmlns:p14="http://schemas.microsoft.com/office/powerpoint/2010/main" val="2420431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35" name="Group 13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6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5" name="Group 2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6565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7676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2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/>
          <a:stretch/>
        </p:blipFill>
        <p:spPr>
          <a:xfrm>
            <a:off x="7673959" y="645107"/>
            <a:ext cx="3613850" cy="2710388"/>
          </a:xfrm>
          <a:prstGeom prst="rect">
            <a:avLst/>
          </a:prstGeom>
        </p:spPr>
      </p:pic>
      <p:pic>
        <p:nvPicPr>
          <p:cNvPr id="11" name="Picture 12" descr="http://www.dqshrine.com/dq/dq7/Dq7art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85508" y="3520086"/>
            <a:ext cx="3790753" cy="271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9098" y="2418735"/>
            <a:ext cx="6072776" cy="3811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Play as the son of a fisherman on </a:t>
            </a:r>
            <a:r>
              <a:rPr lang="en-US" dirty="0" err="1">
                <a:solidFill>
                  <a:schemeClr val="bg1"/>
                </a:solidFill>
              </a:rPr>
              <a:t>Estard</a:t>
            </a:r>
            <a:r>
              <a:rPr lang="en-US" dirty="0">
                <a:solidFill>
                  <a:schemeClr val="bg1"/>
                </a:solidFill>
              </a:rPr>
              <a:t> Island.</a:t>
            </a:r>
          </a:p>
          <a:p>
            <a:r>
              <a:rPr lang="en-US" dirty="0" err="1">
                <a:solidFill>
                  <a:schemeClr val="bg1"/>
                </a:solidFill>
              </a:rPr>
              <a:t>Estard</a:t>
            </a:r>
            <a:r>
              <a:rPr lang="en-US" dirty="0">
                <a:solidFill>
                  <a:schemeClr val="bg1"/>
                </a:solidFill>
              </a:rPr>
              <a:t> Island is the only landmass in the world. Making it’s inhabitants the only humans on the planet.</a:t>
            </a:r>
          </a:p>
          <a:p>
            <a:r>
              <a:rPr lang="en-US" dirty="0">
                <a:solidFill>
                  <a:schemeClr val="bg1"/>
                </a:solidFill>
              </a:rPr>
              <a:t>However, local legends and a mysterious temple hint at a mysterious calamity fracturing the world in the distant past.</a:t>
            </a:r>
          </a:p>
          <a:p>
            <a:r>
              <a:rPr lang="en-US" dirty="0">
                <a:solidFill>
                  <a:schemeClr val="bg1"/>
                </a:solidFill>
              </a:rPr>
              <a:t>Uncover the mystery of the world with your friends Kiefer and Maribel.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38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8" name="Group 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9" name="Group 1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Rectangle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6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-1" b="5501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/>
              <a:t>Art and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700">
                <a:solidFill>
                  <a:schemeClr val="bg1"/>
                </a:solidFill>
              </a:rPr>
              <a:t>Art design by Akira Toriyama</a:t>
            </a:r>
          </a:p>
          <a:p>
            <a:pPr>
              <a:lnSpc>
                <a:spcPct val="80000"/>
              </a:lnSpc>
            </a:pPr>
            <a:r>
              <a:rPr lang="en-US" sz="1700">
                <a:solidFill>
                  <a:schemeClr val="bg1"/>
                </a:solidFill>
              </a:rPr>
              <a:t>Low polygon 3d models</a:t>
            </a:r>
          </a:p>
          <a:p>
            <a:pPr>
              <a:lnSpc>
                <a:spcPct val="80000"/>
              </a:lnSpc>
            </a:pPr>
            <a:r>
              <a:rPr lang="en-US" sz="1700">
                <a:solidFill>
                  <a:schemeClr val="bg1"/>
                </a:solidFill>
              </a:rPr>
              <a:t>Large number of orchestral music tracks</a:t>
            </a:r>
          </a:p>
          <a:p>
            <a:pPr>
              <a:lnSpc>
                <a:spcPct val="80000"/>
              </a:lnSpc>
            </a:pPr>
            <a:r>
              <a:rPr lang="en-US" sz="1700">
                <a:solidFill>
                  <a:schemeClr val="bg1"/>
                </a:solidFill>
              </a:rPr>
              <a:t>Simplistic in-engine cut scenes with a couple of pre-rendered cinematics</a:t>
            </a:r>
          </a:p>
          <a:p>
            <a:pPr>
              <a:lnSpc>
                <a:spcPct val="80000"/>
              </a:lnSpc>
            </a:pPr>
            <a:r>
              <a:rPr lang="en-US" sz="1700">
                <a:solidFill>
                  <a:schemeClr val="bg1"/>
                </a:solidFill>
              </a:rPr>
              <a:t>Few animations (however each attack has a unique though simple animation)</a:t>
            </a:r>
          </a:p>
          <a:p>
            <a:pPr>
              <a:lnSpc>
                <a:spcPct val="80000"/>
              </a:lnSpc>
            </a:pPr>
            <a:r>
              <a:rPr lang="en-US" sz="1700">
                <a:solidFill>
                  <a:schemeClr val="bg1"/>
                </a:solidFill>
              </a:rPr>
              <a:t>Sound affects for damage taken, critical hits, spells casting, etc.</a:t>
            </a:r>
          </a:p>
        </p:txBody>
      </p:sp>
    </p:spTree>
    <p:extLst>
      <p:ext uri="{BB962C8B-B14F-4D97-AF65-F5344CB8AC3E}">
        <p14:creationId xmlns:p14="http://schemas.microsoft.com/office/powerpoint/2010/main" val="3169518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3" name="Group 1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2622" b="7"/>
          <a:stretch/>
        </p:blipFill>
        <p:spPr>
          <a:xfrm>
            <a:off x="4984956" y="4389019"/>
            <a:ext cx="2350326" cy="145409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246" r="3788" b="2"/>
          <a:stretch/>
        </p:blipFill>
        <p:spPr>
          <a:xfrm>
            <a:off x="7493420" y="2769213"/>
            <a:ext cx="3650338" cy="307390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r="5851" b="4"/>
          <a:stretch/>
        </p:blipFill>
        <p:spPr>
          <a:xfrm>
            <a:off x="4984956" y="2769212"/>
            <a:ext cx="2350326" cy="145409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User Interface </a:t>
            </a:r>
            <a:r>
              <a:rPr lang="en-US" dirty="0" err="1"/>
              <a:t>Overworld</a:t>
            </a:r>
            <a:r>
              <a:rPr lang="en-US" dirty="0"/>
              <a:t> and Dungeons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5" y="2603500"/>
            <a:ext cx="3481054" cy="341630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1600" dirty="0"/>
              <a:t>Menus, menus, menus</a:t>
            </a:r>
          </a:p>
          <a:p>
            <a:r>
              <a:rPr lang="en-US" sz="1600" dirty="0"/>
              <a:t>Pressing start brings up a menu with each option leading to more menus</a:t>
            </a:r>
          </a:p>
          <a:p>
            <a:r>
              <a:rPr lang="en-US" sz="1600" dirty="0"/>
              <a:t>In addition to the party inventory each party member has an individual inventory</a:t>
            </a:r>
          </a:p>
          <a:p>
            <a:pPr lvl="1"/>
            <a:r>
              <a:rPr lang="en-US" sz="1400" dirty="0"/>
              <a:t>Inventory is represented as a list with no graphical representation</a:t>
            </a:r>
          </a:p>
          <a:p>
            <a:r>
              <a:rPr lang="en-US" sz="1600" dirty="0"/>
              <a:t>No visible HUD while exploring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3529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/>
          <a:p>
            <a:r>
              <a:rPr lang="en-US" dirty="0">
                <a:solidFill>
                  <a:srgbClr val="EBEBEB"/>
                </a:solidFill>
              </a:rPr>
              <a:t>Combat User Interface and Gameplay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 fontScale="77500" lnSpcReduction="20000"/>
          </a:bodyPr>
          <a:lstStyle/>
          <a:p>
            <a:pPr lvl="0">
              <a:buClr>
                <a:srgbClr val="B31166"/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Traditional turn based strategy</a:t>
            </a:r>
          </a:p>
          <a:p>
            <a:pPr lvl="0">
              <a:buClr>
                <a:srgbClr val="B31166"/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Can only see enemies, party is represented by a table</a:t>
            </a:r>
          </a:p>
          <a:p>
            <a:r>
              <a:rPr lang="en-US" dirty="0"/>
              <a:t>Menus within menus</a:t>
            </a:r>
          </a:p>
          <a:p>
            <a:r>
              <a:rPr lang="en-US" dirty="0"/>
              <a:t>Game varies combat by introducing physical, magical, and support skills with different attributes and effects</a:t>
            </a:r>
          </a:p>
          <a:p>
            <a:r>
              <a:rPr lang="en-US" dirty="0"/>
              <a:t>All party commands are input at the beginning of each round. Turn order is based on speed stats and if an attack has a “first strike” modifier</a:t>
            </a:r>
          </a:p>
          <a:p>
            <a:r>
              <a:rPr lang="en-US" dirty="0"/>
              <a:t>Can fully control companions or automate AI behavior</a:t>
            </a:r>
          </a:p>
          <a:p>
            <a:pPr lvl="1"/>
            <a:r>
              <a:rPr lang="en-US" dirty="0"/>
              <a:t>Ex. Heal when health &lt; 50% otherwise use a normal attack</a:t>
            </a:r>
          </a:p>
        </p:txBody>
      </p:sp>
      <p:pic>
        <p:nvPicPr>
          <p:cNvPr id="1026" name="Picture 2" descr="http://www.hardcoregaming101.net/dragonquest/dq7-23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839" y="2427037"/>
            <a:ext cx="4384466" cy="385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630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30" name="Group 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1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6565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7676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175" b="27744"/>
          <a:stretch/>
        </p:blipFill>
        <p:spPr>
          <a:xfrm>
            <a:off x="7418226" y="3520086"/>
            <a:ext cx="4125317" cy="2710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" b="24620"/>
          <a:stretch/>
        </p:blipFill>
        <p:spPr>
          <a:xfrm>
            <a:off x="7418226" y="645107"/>
            <a:ext cx="4125317" cy="2710388"/>
          </a:xfrm>
          <a:prstGeom prst="rect">
            <a:avLst/>
          </a:prstGeom>
        </p:spPr>
      </p:pic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Unique Gameplay Feature: Map Shards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9098" y="2418735"/>
            <a:ext cx="6072776" cy="3811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Map shards can be found and used in the temple to allow time travel to other islands. </a:t>
            </a:r>
          </a:p>
          <a:p>
            <a:r>
              <a:rPr lang="en-US" dirty="0">
                <a:solidFill>
                  <a:schemeClr val="bg1"/>
                </a:solidFill>
              </a:rPr>
              <a:t>The player must then stop the events that lead to the island’s disappearance.</a:t>
            </a:r>
          </a:p>
          <a:p>
            <a:r>
              <a:rPr lang="en-US" dirty="0">
                <a:solidFill>
                  <a:schemeClr val="bg1"/>
                </a:solidFill>
              </a:rPr>
              <a:t>Recovered islands can be visited in the present. </a:t>
            </a:r>
          </a:p>
          <a:p>
            <a:r>
              <a:rPr lang="en-US" dirty="0">
                <a:solidFill>
                  <a:schemeClr val="bg1"/>
                </a:solidFill>
              </a:rPr>
              <a:t>Leads the player to become intimately familiar with each island’s layout and history</a:t>
            </a:r>
          </a:p>
          <a:p>
            <a:r>
              <a:rPr lang="en-US" dirty="0">
                <a:solidFill>
                  <a:schemeClr val="bg1"/>
                </a:solidFill>
              </a:rPr>
              <a:t>Makes exploration and seeing the results of your actions exciting</a:t>
            </a:r>
          </a:p>
        </p:txBody>
      </p:sp>
    </p:spTree>
    <p:extLst>
      <p:ext uri="{BB962C8B-B14F-4D97-AF65-F5344CB8AC3E}">
        <p14:creationId xmlns:p14="http://schemas.microsoft.com/office/powerpoint/2010/main" val="888129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066" y="256673"/>
            <a:ext cx="8033205" cy="63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438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1211</TotalTime>
  <Words>832</Words>
  <Application>Microsoft Office PowerPoint</Application>
  <PresentationFormat>Widescreen</PresentationFormat>
  <Paragraphs>94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Wingdings 3</vt:lpstr>
      <vt:lpstr>Ion Boardroom</vt:lpstr>
      <vt:lpstr>Office Theme</vt:lpstr>
      <vt:lpstr>Dragon Warrior VII  Game Evaluation</vt:lpstr>
      <vt:lpstr>Basic Info</vt:lpstr>
      <vt:lpstr>Quick Overview</vt:lpstr>
      <vt:lpstr>Story</vt:lpstr>
      <vt:lpstr>Art and Music</vt:lpstr>
      <vt:lpstr>User Interface Overworld and Dungeons</vt:lpstr>
      <vt:lpstr>Combat User Interface and Gameplay</vt:lpstr>
      <vt:lpstr>Unique Gameplay Feature: Map Shards</vt:lpstr>
      <vt:lpstr>PowerPoint Presentation</vt:lpstr>
      <vt:lpstr>Unique Gameplay Feature: Custom Town</vt:lpstr>
      <vt:lpstr>Unique Gameplay Feature: Monster Park</vt:lpstr>
      <vt:lpstr>What is good about the game?</vt:lpstr>
      <vt:lpstr>What is bad about the game?</vt:lpstr>
      <vt:lpstr>Comparison and Summary</vt:lpstr>
      <vt:lpstr>Remakes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Dragon Warrior 7  Game Evaluation</dc:title>
  <dc:creator>Abdullah El-Haik</dc:creator>
  <cp:lastModifiedBy>Abdullah El-Haik</cp:lastModifiedBy>
  <cp:revision>51</cp:revision>
  <dcterms:created xsi:type="dcterms:W3CDTF">2016-09-20T04:45:54Z</dcterms:created>
  <dcterms:modified xsi:type="dcterms:W3CDTF">2016-09-21T02:49:02Z</dcterms:modified>
</cp:coreProperties>
</file>