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1" r:id="rId5"/>
    <p:sldId id="265" r:id="rId6"/>
    <p:sldId id="278" r:id="rId7"/>
    <p:sldId id="268" r:id="rId8"/>
    <p:sldId id="270" r:id="rId9"/>
    <p:sldId id="271" r:id="rId10"/>
    <p:sldId id="259" r:id="rId11"/>
    <p:sldId id="262" r:id="rId12"/>
    <p:sldId id="280" r:id="rId13"/>
    <p:sldId id="281" r:id="rId14"/>
    <p:sldId id="272" r:id="rId15"/>
    <p:sldId id="279" r:id="rId16"/>
    <p:sldId id="273" r:id="rId17"/>
    <p:sldId id="282" r:id="rId18"/>
    <p:sldId id="275" r:id="rId19"/>
    <p:sldId id="274" r:id="rId20"/>
    <p:sldId id="263" r:id="rId21"/>
    <p:sldId id="277" r:id="rId22"/>
    <p:sldId id="264" r:id="rId23"/>
  </p:sldIdLst>
  <p:sldSz cx="12192000" cy="6858000"/>
  <p:notesSz cx="7010400" cy="9296400"/>
  <p:embeddedFontLs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Super Mario Maker Extended" panose="00000400000000000000" pitchFamily="2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660D6E-7DDB-4767-8EA3-AAD5CC57CFFA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EB6338-38FC-441C-A08B-9EA341D7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33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1AF43F-7CA8-446B-A4E3-B1C942009145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80F5EF-CFA1-4F74-8516-A32D5149C1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F5EF-CFA1-4F74-8516-A32D5149C1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5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2B80-7CA9-4820-9CD3-7ECFC59BC1BC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830-1C30-4082-8FB4-2A4697EFE3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6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96B8A-3B96-462B-8962-777E5970C3B2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830-1C30-4082-8FB4-2A4697EFE3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8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9CDEF-2921-4A69-B743-1E24D2B05BC8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830-1C30-4082-8FB4-2A4697EFE3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8A98-03C5-4D1F-95EB-B0689BAF1A56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830-1C30-4082-8FB4-2A4697EFE3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56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1E69C-466C-4BC3-B4BE-F94AD9C06766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830-1C30-4082-8FB4-2A4697EFE3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2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0983-1226-44BF-B169-9A556A029EED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830-1C30-4082-8FB4-2A4697EFE3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1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C985-2667-4E9F-9834-ED69142B6DF8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830-1C30-4082-8FB4-2A4697EFE3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8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F13-8BAD-4FD5-9C7B-B79F33C7C632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830-1C30-4082-8FB4-2A4697EFE3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0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B5B9-6E7D-491E-9BFC-E9A2DE49A93D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830-1C30-4082-8FB4-2A4697EFE3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0A28A-EDCB-4560-B362-0A82B65CFBE2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830-1C30-4082-8FB4-2A4697EFE3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5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59F2-587B-41B9-B107-5E9D0ED786B3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2830-1C30-4082-8FB4-2A4697EFE3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2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A1DE7-123C-4990-8BAD-F68A79E0B763}" type="datetime1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72830-1C30-4082-8FB4-2A4697EFE3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8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hyperlink" Target="https://www.youtube.com/watch?v=jPfKVy5FHM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5" r="28851"/>
          <a:stretch/>
        </p:blipFill>
        <p:spPr>
          <a:xfrm>
            <a:off x="7039233" y="0"/>
            <a:ext cx="515276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" t="90121" r="87500" b="1801"/>
          <a:stretch/>
        </p:blipFill>
        <p:spPr>
          <a:xfrm>
            <a:off x="10590769" y="6150575"/>
            <a:ext cx="1432355" cy="553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0130" y="1813173"/>
            <a:ext cx="645022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uper Mario Maker Extended" panose="00000400000000000000" pitchFamily="2" charset="0"/>
                <a:ea typeface="Super Mario Maker Extended" panose="00000400000000000000" pitchFamily="2" charset="0"/>
                <a:cs typeface="Super Mario Maker Extended" panose="00000400000000000000" pitchFamily="2" charset="0"/>
              </a:rPr>
              <a:t>GAME EVALUATION</a:t>
            </a:r>
          </a:p>
          <a:p>
            <a:r>
              <a:rPr lang="en-US" sz="4000" dirty="0" smtClean="0">
                <a:latin typeface="Super Mario Maker Extended" panose="00000400000000000000" pitchFamily="2" charset="0"/>
                <a:ea typeface="Super Mario Maker Extended" panose="00000400000000000000" pitchFamily="2" charset="0"/>
                <a:cs typeface="Super Mario Maker Extended" panose="00000400000000000000" pitchFamily="2" charset="0"/>
              </a:rPr>
              <a:t>CIS-487</a:t>
            </a:r>
          </a:p>
          <a:p>
            <a:endParaRPr lang="en-US" sz="5400" dirty="0">
              <a:latin typeface="Super Mario Maker Extended" panose="00000400000000000000" pitchFamily="2" charset="0"/>
              <a:ea typeface="Super Mario Maker Extended" panose="00000400000000000000" pitchFamily="2" charset="0"/>
              <a:cs typeface="Super Mario Maker Extended" panose="00000400000000000000" pitchFamily="2" charset="0"/>
            </a:endParaRPr>
          </a:p>
          <a:p>
            <a:pPr algn="r"/>
            <a:r>
              <a:rPr lang="en-US" sz="3200" dirty="0" smtClean="0">
                <a:latin typeface="Super Mario Maker Extended" panose="00000400000000000000" pitchFamily="2" charset="0"/>
                <a:ea typeface="Super Mario Maker Extended" panose="00000400000000000000" pitchFamily="2" charset="0"/>
                <a:cs typeface="Super Mario Maker Extended" panose="00000400000000000000" pitchFamily="2" charset="0"/>
              </a:rPr>
              <a:t>SEAN CROSKEY</a:t>
            </a:r>
          </a:p>
          <a:p>
            <a:pPr algn="r"/>
            <a:r>
              <a:rPr lang="en-US" sz="2400" dirty="0" smtClean="0">
                <a:latin typeface="Super Mario Maker Extended" panose="00000400000000000000" pitchFamily="2" charset="0"/>
                <a:ea typeface="Super Mario Maker Extended" panose="00000400000000000000" pitchFamily="2" charset="0"/>
                <a:cs typeface="Super Mario Maker Extended" panose="00000400000000000000" pitchFamily="2" charset="0"/>
              </a:rPr>
              <a:t>FALL 2016</a:t>
            </a:r>
          </a:p>
        </p:txBody>
      </p:sp>
    </p:spTree>
    <p:extLst>
      <p:ext uri="{BB962C8B-B14F-4D97-AF65-F5344CB8AC3E}">
        <p14:creationId xmlns:p14="http://schemas.microsoft.com/office/powerpoint/2010/main" val="33064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48016" y="2738352"/>
            <a:ext cx="8099855" cy="1677859"/>
          </a:xfrm>
        </p:spPr>
        <p:txBody>
          <a:bodyPr>
            <a:noAutofit/>
          </a:bodyPr>
          <a:lstStyle/>
          <a:p>
            <a:r>
              <a:rPr lang="en-US" sz="9600" dirty="0" smtClean="0"/>
              <a:t>GAME REVIEW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436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difficulty incline/curve as game progresses</a:t>
            </a:r>
          </a:p>
          <a:p>
            <a:r>
              <a:rPr lang="en-US" dirty="0" smtClean="0"/>
              <a:t>Each level and each world feels unique</a:t>
            </a:r>
          </a:p>
          <a:p>
            <a:r>
              <a:rPr lang="en-US" dirty="0"/>
              <a:t>Many unique items and </a:t>
            </a:r>
            <a:r>
              <a:rPr lang="en-US" dirty="0" smtClean="0"/>
              <a:t>enemies</a:t>
            </a:r>
          </a:p>
          <a:p>
            <a:r>
              <a:rPr lang="en-US" dirty="0" smtClean="0"/>
              <a:t>Plenty of content (game takes ~5 hours to beat)</a:t>
            </a:r>
          </a:p>
          <a:p>
            <a:r>
              <a:rPr lang="en-US" dirty="0" smtClean="0"/>
              <a:t>Most bosses are difficult, but not unfair</a:t>
            </a:r>
          </a:p>
          <a:p>
            <a:r>
              <a:rPr lang="en-US" dirty="0" smtClean="0"/>
              <a:t>Map screen allows player to bypass some difficult levels</a:t>
            </a:r>
          </a:p>
          <a:p>
            <a:r>
              <a:rPr lang="en-US" dirty="0" smtClean="0"/>
              <a:t>Many mini-games and secrets</a:t>
            </a:r>
          </a:p>
          <a:p>
            <a:pPr lvl="1"/>
            <a:r>
              <a:rPr lang="en-US" dirty="0" smtClean="0"/>
              <a:t>Almost every single level in the game has some sort of secret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Image result for mario 3 spri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3667" y1="13434" x2="53667" y2="13434"/>
                        <a14:foregroundMark x1="21222" y1="75859" x2="21222" y2="75859"/>
                        <a14:foregroundMark x1="23000" y1="70808" x2="14667" y2="73333"/>
                        <a14:foregroundMark x1="72222" y1="78384" x2="59222" y2="66566"/>
                        <a14:foregroundMark x1="62000" y1="77576" x2="42556" y2="80909"/>
                        <a14:foregroundMark x1="50889" y1="25253" x2="48111" y2="9192"/>
                        <a14:foregroundMark x1="74111" y1="21010" x2="77778" y2="8384"/>
                        <a14:foregroundMark x1="60111" y1="81818" x2="35111" y2="7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897" y="393841"/>
            <a:ext cx="2357903" cy="259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9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AREAS IN GAME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5"/>
          <a:stretch/>
        </p:blipFill>
        <p:spPr>
          <a:xfrm>
            <a:off x="649516" y="1560059"/>
            <a:ext cx="5054598" cy="4429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4" y="1560059"/>
            <a:ext cx="4909456" cy="4437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9516" y="5998057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defeat Bowser, you must make him destroy the blocks beneath you so that he falls down.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2746" y="5990003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World 4 is the Giant World. Almost all of the enemies in this world are gigantic.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BYPASS DIFFICULT LEVELS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7077" r="4547" b="17421"/>
          <a:stretch/>
        </p:blipFill>
        <p:spPr>
          <a:xfrm>
            <a:off x="5195627" y="1516518"/>
            <a:ext cx="6158173" cy="42823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994254" y="2323751"/>
            <a:ext cx="783773" cy="7677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886" y="216966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Level 4 is considered one of the harder levels in World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Y</a:t>
            </a:r>
            <a:r>
              <a:rPr lang="en-US" sz="2400" dirty="0" smtClean="0"/>
              <a:t>ou can get through the world without having to play this level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07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areas in levels are poorly designed</a:t>
            </a:r>
          </a:p>
          <a:p>
            <a:r>
              <a:rPr lang="en-US" dirty="0" smtClean="0"/>
              <a:t>A few bosses have annoying mechanics</a:t>
            </a:r>
          </a:p>
          <a:p>
            <a:pPr lvl="1"/>
            <a:r>
              <a:rPr lang="en-US" dirty="0" smtClean="0"/>
              <a:t>Bosses that can stun you for three seconds</a:t>
            </a:r>
          </a:p>
          <a:p>
            <a:r>
              <a:rPr lang="en-US" dirty="0" smtClean="0"/>
              <a:t>Once you start to lose lives on a level you lose momentum</a:t>
            </a:r>
          </a:p>
          <a:p>
            <a:pPr lvl="1"/>
            <a:r>
              <a:rPr lang="en-US" dirty="0" smtClean="0"/>
              <a:t>Some levels are set up in such a way that they are very difficult to beat without starting off with an item (like the ability to fly)</a:t>
            </a:r>
          </a:p>
          <a:p>
            <a:r>
              <a:rPr lang="en-US" dirty="0" smtClean="0"/>
              <a:t>No way to save progress</a:t>
            </a:r>
          </a:p>
          <a:p>
            <a:pPr lvl="1"/>
            <a:r>
              <a:rPr lang="en-US" dirty="0" smtClean="0"/>
              <a:t>Playing the entire game through is a time commitment </a:t>
            </a:r>
          </a:p>
          <a:p>
            <a:pPr lvl="1"/>
            <a:r>
              <a:rPr lang="en-US" dirty="0" smtClean="0"/>
              <a:t>If the console shuts off, you start back at World 1 – Level 1</a:t>
            </a:r>
          </a:p>
        </p:txBody>
      </p:sp>
      <p:pic>
        <p:nvPicPr>
          <p:cNvPr id="8196" name="Picture 4" descr="http://www.elotrolado.net/w/images/b/ba/Bowser_mario_bros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599" y="527050"/>
            <a:ext cx="1854201" cy="185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1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LEVEL DESIGN (MISTAKES)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9088"/>
            <a:ext cx="4953000" cy="438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r="3347" b="2308"/>
          <a:stretch/>
        </p:blipFill>
        <p:spPr>
          <a:xfrm>
            <a:off x="6576161" y="1589088"/>
            <a:ext cx="4777637" cy="4381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970588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Solution to this “puzzle” is to fly to the top of the level and enter the pipe.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798" y="5970588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level gets completely submerged every five seconds. The big fish tries to eat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3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SIMILAR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51286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Mega Man 3</a:t>
            </a:r>
          </a:p>
          <a:p>
            <a:pPr lvl="1"/>
            <a:r>
              <a:rPr lang="en-US" dirty="0" smtClean="0"/>
              <a:t>Action-Platform game released on September </a:t>
            </a:r>
            <a:r>
              <a:rPr lang="en-US" dirty="0"/>
              <a:t>28, </a:t>
            </a:r>
            <a:r>
              <a:rPr lang="en-US" dirty="0" smtClean="0"/>
              <a:t>1990 for the NES</a:t>
            </a:r>
          </a:p>
          <a:p>
            <a:pPr lvl="1"/>
            <a:r>
              <a:rPr lang="en-US" dirty="0" smtClean="0"/>
              <a:t>~4 hours of game play</a:t>
            </a:r>
          </a:p>
          <a:p>
            <a:pPr lvl="1"/>
            <a:r>
              <a:rPr lang="en-US" dirty="0" smtClean="0"/>
              <a:t>A lot of action and gun combat</a:t>
            </a:r>
            <a:endParaRPr lang="en-US" dirty="0"/>
          </a:p>
          <a:p>
            <a:r>
              <a:rPr lang="en-US" dirty="0" smtClean="0"/>
              <a:t>Prince of Persia (1989)</a:t>
            </a:r>
          </a:p>
          <a:p>
            <a:pPr lvl="1"/>
            <a:r>
              <a:rPr lang="en-US" dirty="0" smtClean="0"/>
              <a:t>Cinematic Platformer game released on </a:t>
            </a:r>
            <a:r>
              <a:rPr lang="en-US" dirty="0"/>
              <a:t>October 3, </a:t>
            </a:r>
            <a:r>
              <a:rPr lang="en-US" dirty="0" smtClean="0"/>
              <a:t>1989 for the Apple II</a:t>
            </a:r>
            <a:endParaRPr lang="en-US" dirty="0"/>
          </a:p>
          <a:p>
            <a:pPr lvl="1"/>
            <a:r>
              <a:rPr lang="en-US" dirty="0" smtClean="0"/>
              <a:t>~2 hours of game play</a:t>
            </a:r>
          </a:p>
          <a:p>
            <a:pPr lvl="1"/>
            <a:r>
              <a:rPr lang="en-US" dirty="0" smtClean="0"/>
              <a:t>Many unique puzzles</a:t>
            </a:r>
          </a:p>
          <a:p>
            <a:pPr lvl="1"/>
            <a:r>
              <a:rPr lang="en-US" dirty="0" smtClean="0"/>
              <a:t>Great animations and movement</a:t>
            </a:r>
          </a:p>
          <a:p>
            <a:pPr lvl="1"/>
            <a:r>
              <a:rPr lang="en-US" dirty="0" smtClean="0"/>
              <a:t>Very good graphics for its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1237"/>
          <a:stretch/>
        </p:blipFill>
        <p:spPr>
          <a:xfrm>
            <a:off x="6788590" y="1509485"/>
            <a:ext cx="4250774" cy="2183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316" r="21678"/>
          <a:stretch/>
        </p:blipFill>
        <p:spPr>
          <a:xfrm>
            <a:off x="6788590" y="4151086"/>
            <a:ext cx="4250774" cy="225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SMB3 COMPARE?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93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terms of puzzles, Prince of Persia is the clear winner</a:t>
            </a:r>
          </a:p>
          <a:p>
            <a:pPr lvl="1"/>
            <a:r>
              <a:rPr lang="en-US" dirty="0" smtClean="0"/>
              <a:t>In some areas, pressure plates have to be timed to open doors</a:t>
            </a:r>
          </a:p>
          <a:p>
            <a:pPr lvl="1"/>
            <a:r>
              <a:rPr lang="en-US" dirty="0" smtClean="0"/>
              <a:t>In SMB3, the puzzles consist of finding a hidden pipe or door</a:t>
            </a:r>
          </a:p>
          <a:p>
            <a:r>
              <a:rPr lang="en-US" dirty="0" smtClean="0"/>
              <a:t>Mega Man 3 lacks the in-depth user interface that SMB3 provides</a:t>
            </a:r>
          </a:p>
          <a:p>
            <a:pPr lvl="1"/>
            <a:r>
              <a:rPr lang="en-US" dirty="0" smtClean="0"/>
              <a:t>SMB3 also has an </a:t>
            </a:r>
            <a:r>
              <a:rPr lang="en-US" dirty="0" err="1" smtClean="0"/>
              <a:t>overworld</a:t>
            </a:r>
            <a:r>
              <a:rPr lang="en-US" dirty="0" smtClean="0"/>
              <a:t> which Mega Man 3 does not have</a:t>
            </a:r>
          </a:p>
          <a:p>
            <a:pPr lvl="1"/>
            <a:r>
              <a:rPr lang="en-US" dirty="0" smtClean="0"/>
              <a:t>Instead, Mega Man 3 has a boss selection screen which leads to each stage</a:t>
            </a:r>
          </a:p>
          <a:p>
            <a:r>
              <a:rPr lang="en-US" dirty="0" smtClean="0"/>
              <a:t>Very few games were released back in this time</a:t>
            </a:r>
          </a:p>
          <a:p>
            <a:pPr lvl="1"/>
            <a:r>
              <a:rPr lang="en-US" dirty="0" smtClean="0"/>
              <a:t>Games were unique – comparing apples to oranges even in the same genre</a:t>
            </a:r>
          </a:p>
          <a:p>
            <a:r>
              <a:rPr lang="en-US" dirty="0" smtClean="0"/>
              <a:t>Mario’s popularity comes with the fact that he’s generic (or simplistic)</a:t>
            </a:r>
          </a:p>
          <a:p>
            <a:pPr lvl="1"/>
            <a:r>
              <a:rPr lang="en-US" dirty="0" smtClean="0"/>
              <a:t>He’s not a superhero</a:t>
            </a:r>
            <a:endParaRPr lang="en-US" dirty="0"/>
          </a:p>
          <a:p>
            <a:pPr lvl="1"/>
            <a:r>
              <a:rPr lang="en-US" dirty="0" smtClean="0"/>
              <a:t>Mario games feel simple because Mario is not overcomplicated</a:t>
            </a:r>
          </a:p>
        </p:txBody>
      </p:sp>
      <p:pic>
        <p:nvPicPr>
          <p:cNvPr id="4098" name="Picture 2" descr="http://www.spritestitch.com/wp-content/uploads/2007/12/mario3enethum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1" r="66500" b="39072"/>
          <a:stretch/>
        </p:blipFill>
        <p:spPr bwMode="auto">
          <a:xfrm>
            <a:off x="9724571" y="497115"/>
            <a:ext cx="1248228" cy="18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7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282"/>
            <a:ext cx="10515600" cy="4351338"/>
          </a:xfrm>
        </p:spPr>
        <p:txBody>
          <a:bodyPr/>
          <a:lstStyle/>
          <a:p>
            <a:r>
              <a:rPr lang="en-US" dirty="0" smtClean="0"/>
              <a:t>The game is appropriate for almost everyone by a rating standpoint</a:t>
            </a:r>
          </a:p>
          <a:p>
            <a:pPr lvl="1"/>
            <a:r>
              <a:rPr lang="en-US" dirty="0" smtClean="0"/>
              <a:t>There is quite a bit of cartoon violence (Mario stomps on enemies)</a:t>
            </a:r>
          </a:p>
          <a:p>
            <a:r>
              <a:rPr lang="en-US" dirty="0" smtClean="0"/>
              <a:t>The game could be quite difficult for a younger audience, though</a:t>
            </a:r>
          </a:p>
          <a:p>
            <a:pPr lvl="1"/>
            <a:endParaRPr lang="en-US" dirty="0"/>
          </a:p>
        </p:txBody>
      </p:sp>
      <p:pic>
        <p:nvPicPr>
          <p:cNvPr id="3074" name="Picture 2" descr="Image result for ESRB ra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96" y="3132138"/>
            <a:ext cx="2026473" cy="27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595" r="1903" b="36976"/>
          <a:stretch/>
        </p:blipFill>
        <p:spPr>
          <a:xfrm>
            <a:off x="4525065" y="3088595"/>
            <a:ext cx="6349551" cy="2783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3097" y="5915705"/>
            <a:ext cx="557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Page 42 of the SMB3 Manual which is a letter from the developers to the players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74711" y="2706268"/>
            <a:ext cx="8099855" cy="1677859"/>
          </a:xfrm>
        </p:spPr>
        <p:txBody>
          <a:bodyPr>
            <a:noAutofit/>
          </a:bodyPr>
          <a:lstStyle/>
          <a:p>
            <a:r>
              <a:rPr lang="en-US" sz="9600" dirty="0" smtClean="0"/>
              <a:t>SUMMARY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6220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uper Mario Maker Extended" panose="00000400000000000000" pitchFamily="2" charset="0"/>
                <a:ea typeface="Super Mario Maker Extended" panose="00000400000000000000" pitchFamily="2" charset="0"/>
                <a:cs typeface="Super Mario Maker Extended" panose="00000400000000000000" pitchFamily="2" charset="0"/>
              </a:rPr>
              <a:t>BASIC INFORMATION</a:t>
            </a:r>
            <a:endParaRPr lang="en-US" dirty="0">
              <a:latin typeface="Super Mario Maker Extended" panose="00000400000000000000" pitchFamily="2" charset="0"/>
              <a:ea typeface="Super Mario Maker Extended" panose="00000400000000000000" pitchFamily="2" charset="0"/>
              <a:cs typeface="Super Mario Maker Extended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4159"/>
            <a:ext cx="10515600" cy="5163816"/>
          </a:xfrm>
        </p:spPr>
        <p:txBody>
          <a:bodyPr>
            <a:noAutofit/>
          </a:bodyPr>
          <a:lstStyle/>
          <a:p>
            <a:r>
              <a:rPr lang="en-US" b="1" dirty="0" smtClean="0">
                <a:ea typeface="Verdana" panose="020B0604030504040204" pitchFamily="34" charset="0"/>
                <a:cs typeface="Calibri" panose="020F0502020204030204" pitchFamily="34" charset="0"/>
              </a:rPr>
              <a:t>Game Title: </a:t>
            </a:r>
            <a:r>
              <a:rPr lang="en-US" dirty="0" smtClean="0">
                <a:ea typeface="Verdana" panose="020B0604030504040204" pitchFamily="34" charset="0"/>
                <a:cs typeface="Calibri" panose="020F0502020204030204" pitchFamily="34" charset="0"/>
              </a:rPr>
              <a:t>Super Mario Bros. 3 (SMB3)</a:t>
            </a:r>
          </a:p>
          <a:p>
            <a:r>
              <a:rPr lang="en-US" b="1" dirty="0" smtClean="0">
                <a:ea typeface="Verdana" panose="020B0604030504040204" pitchFamily="34" charset="0"/>
                <a:cs typeface="Calibri" panose="020F0502020204030204" pitchFamily="34" charset="0"/>
              </a:rPr>
              <a:t>Developer/Publisher:</a:t>
            </a:r>
            <a:r>
              <a:rPr lang="en-US" dirty="0" smtClean="0">
                <a:ea typeface="Verdana" panose="020B0604030504040204" pitchFamily="34" charset="0"/>
                <a:cs typeface="Calibri" panose="020F0502020204030204" pitchFamily="34" charset="0"/>
              </a:rPr>
              <a:t> Nintendo</a:t>
            </a:r>
          </a:p>
          <a:p>
            <a:r>
              <a:rPr lang="en-US" b="1" dirty="0" smtClean="0">
                <a:ea typeface="Verdana" panose="020B0604030504040204" pitchFamily="34" charset="0"/>
                <a:cs typeface="Calibri" panose="020F0502020204030204" pitchFamily="34" charset="0"/>
              </a:rPr>
              <a:t>Release Date: </a:t>
            </a:r>
            <a:r>
              <a:rPr lang="en-US" dirty="0"/>
              <a:t>February 9, </a:t>
            </a:r>
            <a:r>
              <a:rPr lang="en-US" dirty="0" smtClean="0"/>
              <a:t>1990 (NA)</a:t>
            </a:r>
          </a:p>
          <a:p>
            <a:r>
              <a:rPr lang="en-US" b="1" dirty="0" smtClean="0">
                <a:ea typeface="Verdana" panose="020B0604030504040204" pitchFamily="34" charset="0"/>
                <a:cs typeface="Calibri" panose="020F0502020204030204" pitchFamily="34" charset="0"/>
              </a:rPr>
              <a:t>Game Type: </a:t>
            </a:r>
            <a:r>
              <a:rPr lang="en-US" dirty="0" smtClean="0">
                <a:ea typeface="Verdana" panose="020B0604030504040204" pitchFamily="34" charset="0"/>
                <a:cs typeface="Calibri" panose="020F0502020204030204" pitchFamily="34" charset="0"/>
              </a:rPr>
              <a:t>Platformer</a:t>
            </a:r>
          </a:p>
          <a:p>
            <a:r>
              <a:rPr lang="en-US" b="1" dirty="0" smtClean="0">
                <a:ea typeface="Verdana" panose="020B0604030504040204" pitchFamily="34" charset="0"/>
                <a:cs typeface="Calibri" panose="020F0502020204030204" pitchFamily="34" charset="0"/>
              </a:rPr>
              <a:t>Price:</a:t>
            </a:r>
            <a:r>
              <a:rPr lang="en-US" dirty="0" smtClean="0">
                <a:ea typeface="Verdana" panose="020B0604030504040204" pitchFamily="34" charset="0"/>
                <a:cs typeface="Calibri" panose="020F0502020204030204" pitchFamily="34" charset="0"/>
              </a:rPr>
              <a:t> $50 (~$92 today)</a:t>
            </a:r>
          </a:p>
          <a:p>
            <a:r>
              <a:rPr lang="en-US" b="1" dirty="0" smtClean="0">
                <a:ea typeface="Verdana" panose="020B0604030504040204" pitchFamily="34" charset="0"/>
                <a:cs typeface="Calibri" panose="020F0502020204030204" pitchFamily="34" charset="0"/>
              </a:rPr>
              <a:t>Hardware Requirements: </a:t>
            </a:r>
          </a:p>
          <a:p>
            <a:pPr lvl="1"/>
            <a:r>
              <a:rPr lang="en-US" sz="2800" dirty="0" smtClean="0">
                <a:ea typeface="Verdana" panose="020B0604030504040204" pitchFamily="34" charset="0"/>
                <a:cs typeface="Calibri" panose="020F0502020204030204" pitchFamily="34" charset="0"/>
              </a:rPr>
              <a:t>Nintendo Entertainment System (NES)</a:t>
            </a:r>
          </a:p>
          <a:p>
            <a:pPr lvl="1"/>
            <a:r>
              <a:rPr lang="en-US" sz="2800" dirty="0" smtClean="0">
                <a:ea typeface="Verdana" panose="020B0604030504040204" pitchFamily="34" charset="0"/>
                <a:cs typeface="Calibri" panose="020F0502020204030204" pitchFamily="34" charset="0"/>
              </a:rPr>
              <a:t>One NES controller (two for multiplayer)</a:t>
            </a:r>
          </a:p>
          <a:p>
            <a:pPr lvl="1"/>
            <a:r>
              <a:rPr lang="en-US" sz="2800" dirty="0" smtClean="0">
                <a:ea typeface="Verdana" panose="020B0604030504040204" pitchFamily="34" charset="0"/>
                <a:cs typeface="Calibri" panose="020F0502020204030204" pitchFamily="34" charset="0"/>
              </a:rPr>
              <a:t>No installation required (just insert cartridge)</a:t>
            </a:r>
          </a:p>
          <a:p>
            <a:pPr lvl="1"/>
            <a:r>
              <a:rPr lang="en-US" sz="2800" dirty="0">
                <a:ea typeface="Verdana" panose="020B0604030504040204" pitchFamily="34" charset="0"/>
                <a:cs typeface="Calibri" panose="020F0502020204030204" pitchFamily="34" charset="0"/>
              </a:rPr>
              <a:t>Minimum/Actual hardware requirements are </a:t>
            </a:r>
            <a:r>
              <a:rPr lang="en-US" sz="2800" dirty="0" smtClean="0">
                <a:ea typeface="Verdana" panose="020B0604030504040204" pitchFamily="34" charset="0"/>
                <a:cs typeface="Calibri" panose="020F0502020204030204" pitchFamily="34" charset="0"/>
              </a:rPr>
              <a:t>identical</a:t>
            </a:r>
            <a:endParaRPr lang="en-US" sz="2800" dirty="0"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nintendo entertainment sys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2" y="494633"/>
            <a:ext cx="5019675" cy="328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uper mario bros 3 cartrid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1664">
            <a:off x="7738570" y="3396829"/>
            <a:ext cx="3150260" cy="236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6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uper Mario Maker Extended" panose="00000400000000000000" pitchFamily="2" charset="0"/>
                <a:ea typeface="Super Mario Maker Extended" panose="00000400000000000000" pitchFamily="2" charset="0"/>
                <a:cs typeface="Super Mario Maker Extended" panose="00000400000000000000" pitchFamily="2" charset="0"/>
              </a:rPr>
              <a:t>STRENGTHS AND WEAKNESSES</a:t>
            </a:r>
            <a:endParaRPr lang="en-US" dirty="0">
              <a:latin typeface="Super Mario Maker Extended" panose="00000400000000000000" pitchFamily="2" charset="0"/>
              <a:ea typeface="Super Mario Maker Extended" panose="00000400000000000000" pitchFamily="2" charset="0"/>
              <a:cs typeface="Super Mario Maker Extended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Strengths:</a:t>
            </a:r>
          </a:p>
          <a:p>
            <a:pPr lvl="1"/>
            <a:r>
              <a:rPr lang="en-US" sz="2800" dirty="0" smtClean="0"/>
              <a:t>Unique feeling levels</a:t>
            </a:r>
          </a:p>
          <a:p>
            <a:pPr lvl="1"/>
            <a:r>
              <a:rPr lang="en-US" sz="2800" dirty="0" smtClean="0"/>
              <a:t>Good difficulty curve</a:t>
            </a:r>
          </a:p>
          <a:p>
            <a:pPr lvl="1"/>
            <a:r>
              <a:rPr lang="en-US" sz="2800" dirty="0" smtClean="0"/>
              <a:t>Many secret areas and items</a:t>
            </a:r>
          </a:p>
          <a:p>
            <a:r>
              <a:rPr lang="en-US" sz="3600" dirty="0" smtClean="0"/>
              <a:t>Weaknesses</a:t>
            </a:r>
          </a:p>
          <a:p>
            <a:pPr lvl="1"/>
            <a:r>
              <a:rPr lang="en-US" sz="2800" dirty="0" smtClean="0"/>
              <a:t>Bad puzzles</a:t>
            </a:r>
          </a:p>
          <a:p>
            <a:pPr lvl="1"/>
            <a:r>
              <a:rPr lang="en-US" sz="2800" dirty="0" smtClean="0"/>
              <a:t>The worse you do, the harder the game becomes</a:t>
            </a:r>
          </a:p>
          <a:p>
            <a:pPr lvl="1"/>
            <a:r>
              <a:rPr lang="en-US" sz="2800" dirty="0" smtClean="0"/>
              <a:t>No way to save progress</a:t>
            </a:r>
            <a:endParaRPr lang="en-US" sz="2800" dirty="0"/>
          </a:p>
        </p:txBody>
      </p:sp>
      <p:pic>
        <p:nvPicPr>
          <p:cNvPr id="5122" name="Picture 2" descr="http://www.spritestitch.com/wp-content/uploads/2007/12/mario3ene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318" y="703489"/>
            <a:ext cx="73342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pritestitch.com/wp-content/uploads/2007/12/mario3ene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32" y="3292475"/>
            <a:ext cx="73342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pritestitch.com/wp-content/uploads/2007/12/mario3ene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232" y="-979487"/>
            <a:ext cx="10048925" cy="41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2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WORTH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This game is definitely worth purchasing one way or another</a:t>
            </a:r>
          </a:p>
          <a:p>
            <a:pPr lvl="1"/>
            <a:r>
              <a:rPr lang="en-US" sz="2800" dirty="0" smtClean="0"/>
              <a:t>Game has been re-released and ported to almost every Nintendo device</a:t>
            </a:r>
          </a:p>
          <a:p>
            <a:r>
              <a:rPr lang="en-US" sz="3200" dirty="0" smtClean="0"/>
              <a:t>The game can be improved by:</a:t>
            </a:r>
          </a:p>
          <a:p>
            <a:pPr lvl="1"/>
            <a:r>
              <a:rPr lang="en-US" sz="2800" dirty="0"/>
              <a:t>A</a:t>
            </a:r>
            <a:r>
              <a:rPr lang="en-US" sz="2800" dirty="0" smtClean="0"/>
              <a:t>dding a save feature (newer versions have added this)</a:t>
            </a:r>
          </a:p>
          <a:p>
            <a:pPr lvl="1"/>
            <a:r>
              <a:rPr lang="en-US" sz="2800" dirty="0" smtClean="0"/>
              <a:t>Reworking the bad puzzles/levels</a:t>
            </a:r>
          </a:p>
        </p:txBody>
      </p:sp>
      <p:pic>
        <p:nvPicPr>
          <p:cNvPr id="6146" name="Picture 2" descr="http://www.spritestitch.com/wp-content/uploads/2007/12/mario3ene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633" y="3157538"/>
            <a:ext cx="73342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pritestitch.com/wp-content/uploads/2007/12/mario3ene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537" y="2757714"/>
            <a:ext cx="73342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spritestitch.com/wp-content/uploads/2007/12/mario3ene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4" y="3157538"/>
            <a:ext cx="73342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spritestitch.com/wp-content/uploads/2007/12/mario3ene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633" y="3157538"/>
            <a:ext cx="73342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pritestitch.com/wp-content/uploads/2007/12/mario3ene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146" y="3157538"/>
            <a:ext cx="73342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spritestitch.com/wp-content/uploads/2007/12/mario3ene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191" y="3212704"/>
            <a:ext cx="73342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5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SMB3 title page pic: http://orig14.deviantart.net/b352/f/2014/253/5/4/super_mario_bros_3_by_neo_musume-d7yr25q.jpg</a:t>
            </a:r>
          </a:p>
          <a:p>
            <a:endParaRPr lang="en-US" dirty="0"/>
          </a:p>
          <a:p>
            <a:r>
              <a:rPr lang="en-US" dirty="0"/>
              <a:t>Mario Font: http://fontstruct.com/fontstructions/show/1184080/super_mario_maker_extended</a:t>
            </a:r>
          </a:p>
          <a:p>
            <a:endParaRPr lang="en-US" dirty="0"/>
          </a:p>
          <a:p>
            <a:r>
              <a:rPr lang="en-US" dirty="0"/>
              <a:t>Inflation Calculator: http://data.bls.gov/cgi-bin/cpicalc.pl</a:t>
            </a:r>
          </a:p>
          <a:p>
            <a:endParaRPr lang="en-US" dirty="0"/>
          </a:p>
          <a:p>
            <a:r>
              <a:rPr lang="en-US" dirty="0"/>
              <a:t>NES SMB3 Cartridge: http://www.the-liberator.net/site-files/retro-games/games/nintendo-nes/nintendo-entertainment-system-nes-super-mario-bros-3.JPG</a:t>
            </a:r>
          </a:p>
          <a:p>
            <a:endParaRPr lang="en-US" dirty="0"/>
          </a:p>
          <a:p>
            <a:r>
              <a:rPr lang="en-US" dirty="0"/>
              <a:t>NES System: http://vignette2.wikia.nocookie.net/nintendo/images/8/8b/Nintendo_Entertainment_System_Model.png/revision/latest?cb=20120228011352&amp;path-prefix=en</a:t>
            </a:r>
          </a:p>
          <a:p>
            <a:endParaRPr lang="en-US" dirty="0"/>
          </a:p>
          <a:p>
            <a:r>
              <a:rPr lang="en-US" dirty="0"/>
              <a:t>User Manual: http://www.digitpress.com/library/manuals/nes/Super%20Mario%20Bros%203.pdf</a:t>
            </a:r>
          </a:p>
          <a:p>
            <a:endParaRPr lang="en-US" dirty="0"/>
          </a:p>
          <a:p>
            <a:r>
              <a:rPr lang="en-US" dirty="0"/>
              <a:t>Some screenshots of in-game: https://www.youtube.com/watch?v=UlhahiPjua4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135" y="2729384"/>
            <a:ext cx="9788610" cy="1677859"/>
          </a:xfrm>
        </p:spPr>
        <p:txBody>
          <a:bodyPr>
            <a:noAutofit/>
          </a:bodyPr>
          <a:lstStyle/>
          <a:p>
            <a:r>
              <a:rPr lang="en-US" sz="9600" dirty="0" smtClean="0"/>
              <a:t>GAME SUMMARY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9823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OVERVIEW AND STORY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91175" cy="4351338"/>
          </a:xfrm>
        </p:spPr>
        <p:txBody>
          <a:bodyPr/>
          <a:lstStyle/>
          <a:p>
            <a:r>
              <a:rPr lang="en-US" dirty="0" smtClean="0"/>
              <a:t>The game world consists of eight kingdoms (or worlds), each of which have their own set of levels</a:t>
            </a:r>
          </a:p>
          <a:p>
            <a:r>
              <a:rPr lang="en-US" dirty="0" smtClean="0"/>
              <a:t>Mario </a:t>
            </a:r>
            <a:r>
              <a:rPr lang="en-US" dirty="0"/>
              <a:t>is a plumber that rescues Princess Peach from </a:t>
            </a:r>
            <a:r>
              <a:rPr lang="en-US" dirty="0" smtClean="0"/>
              <a:t>danger</a:t>
            </a:r>
          </a:p>
          <a:p>
            <a:pPr lvl="1"/>
            <a:r>
              <a:rPr lang="en-US" dirty="0"/>
              <a:t>Mario must recover the magic wands from Bowser’s children in each </a:t>
            </a:r>
            <a:r>
              <a:rPr lang="en-US" dirty="0" smtClean="0"/>
              <a:t>world</a:t>
            </a:r>
            <a:endParaRPr lang="en-US" dirty="0"/>
          </a:p>
          <a:p>
            <a:pPr lvl="1"/>
            <a:r>
              <a:rPr lang="en-US" dirty="0"/>
              <a:t>Bowser kidnaps Princess Peach </a:t>
            </a:r>
            <a:r>
              <a:rPr lang="en-US" dirty="0" smtClean="0"/>
              <a:t>towards the end of the game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4" t="2104" r="1291" b="753"/>
          <a:stretch/>
        </p:blipFill>
        <p:spPr>
          <a:xfrm>
            <a:off x="6610350" y="1825625"/>
            <a:ext cx="4857750" cy="3752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2807" y="5578019"/>
            <a:ext cx="48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 4 from the game manual</a:t>
            </a:r>
            <a:endParaRPr lang="en-US" dirty="0"/>
          </a:p>
        </p:txBody>
      </p:sp>
      <p:pic>
        <p:nvPicPr>
          <p:cNvPr id="1026" name="Picture 2" descr="http://spritedatabase.net/files/nes/254/Sprite/PeachSMB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40" b="73811"/>
          <a:stretch/>
        </p:blipFill>
        <p:spPr bwMode="auto">
          <a:xfrm>
            <a:off x="3048392" y="5578019"/>
            <a:ext cx="998145" cy="125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ario sprite super mario bros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t="52733"/>
          <a:stretch/>
        </p:blipFill>
        <p:spPr bwMode="auto">
          <a:xfrm>
            <a:off x="1615836" y="5478575"/>
            <a:ext cx="460062" cy="9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owser sprite super mario bros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83" y="5505440"/>
            <a:ext cx="706266" cy="8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9822" y="6397393"/>
            <a:ext cx="125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83919" y="6399281"/>
            <a:ext cx="225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Princess Peach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81884" y="6399281"/>
            <a:ext cx="125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5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PLAYER’S ROLE AND GAME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167"/>
            <a:ext cx="5827486" cy="5925004"/>
          </a:xfrm>
        </p:spPr>
        <p:txBody>
          <a:bodyPr>
            <a:normAutofit/>
          </a:bodyPr>
          <a:lstStyle/>
          <a:p>
            <a:r>
              <a:rPr lang="en-US" dirty="0" smtClean="0"/>
              <a:t>The player controls Mario through each of the eight kingdoms</a:t>
            </a:r>
          </a:p>
          <a:p>
            <a:r>
              <a:rPr lang="en-US" dirty="0" smtClean="0"/>
              <a:t>Mario is able to jump in the air, stomp on enemies, swim, fly, and much more</a:t>
            </a:r>
          </a:p>
          <a:p>
            <a:pPr lvl="1"/>
            <a:r>
              <a:rPr lang="en-US" dirty="0" smtClean="0"/>
              <a:t>The end goal is to save Peach and defeat Bowser</a:t>
            </a:r>
          </a:p>
          <a:p>
            <a:r>
              <a:rPr lang="en-US" dirty="0" smtClean="0"/>
              <a:t>The goal in each level is to overcome all of the enemies and make it to the end within a time limit</a:t>
            </a:r>
          </a:p>
          <a:p>
            <a:pPr lvl="1"/>
            <a:r>
              <a:rPr lang="en-US" dirty="0" smtClean="0"/>
              <a:t>If Mario gets hit by an enemy (while small), falls in a pit, or lets time run out, a life is lost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7077" r="4547" b="17421"/>
          <a:stretch/>
        </p:blipFill>
        <p:spPr>
          <a:xfrm>
            <a:off x="6400799" y="1825625"/>
            <a:ext cx="5204343" cy="3619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1886" y="5444706"/>
            <a:ext cx="464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 1 Map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AND SCORING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84309" r="5142" b="2517"/>
          <a:stretch/>
        </p:blipFill>
        <p:spPr>
          <a:xfrm>
            <a:off x="3236995" y="2297579"/>
            <a:ext cx="6743700" cy="831527"/>
          </a:xfrm>
        </p:spPr>
      </p:pic>
      <p:cxnSp>
        <p:nvCxnSpPr>
          <p:cNvPr id="8" name="Straight Connector 7"/>
          <p:cNvCxnSpPr/>
          <p:nvPr/>
        </p:nvCxnSpPr>
        <p:spPr>
          <a:xfrm>
            <a:off x="2579771" y="1950870"/>
            <a:ext cx="971550" cy="523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32196" y="3002897"/>
            <a:ext cx="619125" cy="7415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32396" y="2000391"/>
            <a:ext cx="895350" cy="5388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89521" y="3002896"/>
            <a:ext cx="981075" cy="741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118308" y="3019809"/>
            <a:ext cx="981075" cy="741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37371" y="1950870"/>
            <a:ext cx="1085849" cy="5238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161421" y="3051827"/>
            <a:ext cx="831054" cy="6925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70146" y="1680826"/>
            <a:ext cx="145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 Number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60622" y="3438167"/>
            <a:ext cx="145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Lives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708484" y="3567373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Score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632283" y="1665352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Meter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94370" y="3615001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Left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551570" y="1570614"/>
            <a:ext cx="145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Coins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118432" y="3622613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Card Slots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38200" y="4129587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Score is almost meaningless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Main goal is to beat the game – so lives are important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100 coins gives you an extra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Cards are awarded upon beating a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Getting three of a kind of card nets multiple bonus lives</a:t>
            </a:r>
          </a:p>
        </p:txBody>
      </p:sp>
    </p:spTree>
    <p:extLst>
      <p:ext uri="{BB962C8B-B14F-4D97-AF65-F5344CB8AC3E}">
        <p14:creationId xmlns:p14="http://schemas.microsoft.com/office/powerpoint/2010/main" val="10344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ARTWORK, SOUND, AND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SMB3 is a very colorful game</a:t>
            </a:r>
          </a:p>
          <a:p>
            <a:pPr lvl="1"/>
            <a:r>
              <a:rPr lang="en-US" dirty="0" smtClean="0"/>
              <a:t>Graphics stutter in some areas, though</a:t>
            </a:r>
          </a:p>
          <a:p>
            <a:r>
              <a:rPr lang="en-US" dirty="0" smtClean="0"/>
              <a:t>26 songs in the game</a:t>
            </a:r>
          </a:p>
          <a:p>
            <a:pPr lvl="1"/>
            <a:r>
              <a:rPr lang="en-US" dirty="0" smtClean="0"/>
              <a:t>Any in-game sound (hitting a coin block) overrides the background </a:t>
            </a:r>
            <a:r>
              <a:rPr lang="en-US" dirty="0" smtClean="0"/>
              <a:t>song</a:t>
            </a:r>
          </a:p>
          <a:p>
            <a:pPr lvl="1"/>
            <a:r>
              <a:rPr lang="en-US" dirty="0" smtClean="0">
                <a:hlinkClick r:id="rId2"/>
              </a:rPr>
              <a:t>Full soundtrack</a:t>
            </a:r>
            <a:endParaRPr lang="en-US" dirty="0" smtClean="0"/>
          </a:p>
          <a:p>
            <a:r>
              <a:rPr lang="en-US" dirty="0" smtClean="0"/>
              <a:t>Abundance </a:t>
            </a:r>
            <a:r>
              <a:rPr lang="en-US" dirty="0" smtClean="0"/>
              <a:t>of different sounds in the game</a:t>
            </a:r>
          </a:p>
          <a:p>
            <a:endParaRPr lang="en-US" dirty="0"/>
          </a:p>
        </p:txBody>
      </p:sp>
      <p:pic>
        <p:nvPicPr>
          <p:cNvPr id="2052" name="Picture 4" descr="Image result for mario bros 3 note bloc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6202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mario bros 3 pip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t="28502" r="65671"/>
          <a:stretch/>
        </p:blipFill>
        <p:spPr bwMode="auto">
          <a:xfrm>
            <a:off x="2467402" y="4506102"/>
            <a:ext cx="1636295" cy="177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goomba mario bros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73" y="4167978"/>
            <a:ext cx="2078156" cy="197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block mario bros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26" y="5222407"/>
            <a:ext cx="708157" cy="70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mario bros 3 mari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96" y="4544476"/>
            <a:ext cx="1693898" cy="169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mario bros 3 blo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919" y="5037928"/>
            <a:ext cx="854287" cy="8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mariowiki.com/images/5/5b/Ani_smb3coin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101" y="5205157"/>
            <a:ext cx="487664" cy="55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7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64242" cy="4671428"/>
          </a:xfrm>
        </p:spPr>
        <p:txBody>
          <a:bodyPr>
            <a:normAutofit/>
          </a:bodyPr>
          <a:lstStyle/>
          <a:p>
            <a:r>
              <a:rPr lang="en-US" dirty="0" smtClean="0"/>
              <a:t>The Super Mario Bros. 3 game cartridge used a special chip (memory management controller) which:</a:t>
            </a:r>
          </a:p>
          <a:p>
            <a:pPr lvl="1"/>
            <a:r>
              <a:rPr lang="en-US" dirty="0" smtClean="0"/>
              <a:t>Provided extra RAM for diagonal scrolling in game</a:t>
            </a:r>
          </a:p>
          <a:p>
            <a:pPr lvl="1"/>
            <a:r>
              <a:rPr lang="en-US" dirty="0" smtClean="0"/>
              <a:t>Allowed for the screen to be split into two segments: one for the persistent user interface and the other for the actual game.</a:t>
            </a:r>
            <a:endParaRPr lang="en-US" dirty="0"/>
          </a:p>
        </p:txBody>
      </p:sp>
      <p:sp>
        <p:nvSpPr>
          <p:cNvPr id="5" name="Right Bracket 4"/>
          <p:cNvSpPr/>
          <p:nvPr/>
        </p:nvSpPr>
        <p:spPr>
          <a:xfrm>
            <a:off x="10859308" y="1825625"/>
            <a:ext cx="175125" cy="3616326"/>
          </a:xfrm>
          <a:prstGeom prst="rightBracket">
            <a:avLst/>
          </a:prstGeom>
          <a:noFill/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Bracket 5"/>
          <p:cNvSpPr/>
          <p:nvPr/>
        </p:nvSpPr>
        <p:spPr>
          <a:xfrm>
            <a:off x="10858463" y="5674033"/>
            <a:ext cx="176813" cy="562276"/>
          </a:xfrm>
          <a:prstGeom prst="rightBracket">
            <a:avLst/>
          </a:prstGeom>
          <a:noFill/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" r="1770"/>
          <a:stretch/>
        </p:blipFill>
        <p:spPr>
          <a:xfrm>
            <a:off x="5588314" y="1658603"/>
            <a:ext cx="5183434" cy="46138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354229">
            <a:off x="10765886" y="6446848"/>
            <a:ext cx="264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354229">
            <a:off x="10765884" y="3976672"/>
            <a:ext cx="264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 1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096000" y="2656114"/>
            <a:ext cx="3657600" cy="24837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9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825"/>
            <a:ext cx="9670144" cy="4351338"/>
          </a:xfrm>
        </p:spPr>
        <p:txBody>
          <a:bodyPr/>
          <a:lstStyle/>
          <a:p>
            <a:r>
              <a:rPr lang="en-US" dirty="0" smtClean="0"/>
              <a:t>Very few bugs – game was well tested and polished</a:t>
            </a:r>
          </a:p>
          <a:p>
            <a:pPr lvl="1"/>
            <a:r>
              <a:rPr lang="en-US" dirty="0" smtClean="0"/>
              <a:t>Once a NES game was released, there was no “patching” it</a:t>
            </a:r>
          </a:p>
          <a:p>
            <a:r>
              <a:rPr lang="en-US" dirty="0" smtClean="0"/>
              <a:t>There are certain walls that you can clip through if you jump a specific way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841" y="3393947"/>
            <a:ext cx="8235303" cy="247821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834743" y="3904343"/>
            <a:ext cx="1306285" cy="1451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80320" y="5872163"/>
            <a:ext cx="898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the player crouches when they jump in this area, they get to skip part of the level by traveling through the wall.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rio">
      <a:majorFont>
        <a:latin typeface="Super Mario Maker Extende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1126</Words>
  <Application>Microsoft Office PowerPoint</Application>
  <PresentationFormat>Widescreen</PresentationFormat>
  <Paragraphs>151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Verdana</vt:lpstr>
      <vt:lpstr>Arial</vt:lpstr>
      <vt:lpstr>Super Mario Maker Extended</vt:lpstr>
      <vt:lpstr>Calibri</vt:lpstr>
      <vt:lpstr>Office Theme</vt:lpstr>
      <vt:lpstr>PowerPoint Presentation</vt:lpstr>
      <vt:lpstr>BASIC INFORMATION</vt:lpstr>
      <vt:lpstr>GAME SUMMARY</vt:lpstr>
      <vt:lpstr>QUICK OVERVIEW AND STORY LINE</vt:lpstr>
      <vt:lpstr>PLAYER’S ROLE AND GAME PLAY</vt:lpstr>
      <vt:lpstr>USER INTERFACE AND SCORING</vt:lpstr>
      <vt:lpstr>ARTWORK, SOUND, AND MUSIC</vt:lpstr>
      <vt:lpstr>SPECIAL FEATURES</vt:lpstr>
      <vt:lpstr>BUGS</vt:lpstr>
      <vt:lpstr>GAME REVIEW</vt:lpstr>
      <vt:lpstr>THE GOOD</vt:lpstr>
      <vt:lpstr>COOL AREAS IN GAME</vt:lpstr>
      <vt:lpstr>BYPASS DIFFICULT LEVELS</vt:lpstr>
      <vt:lpstr>THE BAD</vt:lpstr>
      <vt:lpstr>POOR LEVEL DESIGN (MISTAKES)</vt:lpstr>
      <vt:lpstr>COMPARISON TO SIMILAR GAMES</vt:lpstr>
      <vt:lpstr>HOW DOES SMB3 COMPARE?</vt:lpstr>
      <vt:lpstr>APPROPRIATE AUDIENCE</vt:lpstr>
      <vt:lpstr>SUMMARY</vt:lpstr>
      <vt:lpstr>STRENGTHS AND WEAKNESSES</vt:lpstr>
      <vt:lpstr>IS IT WORTH IT?</vt:lpstr>
      <vt:lpstr>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Croskey</dc:creator>
  <cp:lastModifiedBy>Sean Croskey</cp:lastModifiedBy>
  <cp:revision>51</cp:revision>
  <cp:lastPrinted>2016-09-21T05:04:38Z</cp:lastPrinted>
  <dcterms:created xsi:type="dcterms:W3CDTF">2016-09-18T03:28:49Z</dcterms:created>
  <dcterms:modified xsi:type="dcterms:W3CDTF">2016-09-21T15:26:04Z</dcterms:modified>
</cp:coreProperties>
</file>