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3" r:id="rId5"/>
    <p:sldId id="259" r:id="rId6"/>
    <p:sldId id="286" r:id="rId7"/>
    <p:sldId id="260" r:id="rId8"/>
    <p:sldId id="284" r:id="rId9"/>
    <p:sldId id="262" r:id="rId10"/>
    <p:sldId id="267" r:id="rId11"/>
    <p:sldId id="268" r:id="rId12"/>
    <p:sldId id="285" r:id="rId13"/>
    <p:sldId id="287" r:id="rId14"/>
    <p:sldId id="289" r:id="rId15"/>
    <p:sldId id="292" r:id="rId16"/>
    <p:sldId id="290" r:id="rId17"/>
    <p:sldId id="266" r:id="rId18"/>
    <p:sldId id="288" r:id="rId19"/>
    <p:sldId id="293" r:id="rId20"/>
    <p:sldId id="291" r:id="rId21"/>
    <p:sldId id="261" r:id="rId22"/>
    <p:sldId id="273" r:id="rId23"/>
    <p:sldId id="274" r:id="rId24"/>
    <p:sldId id="275" r:id="rId25"/>
    <p:sldId id="277" r:id="rId26"/>
    <p:sldId id="278" r:id="rId27"/>
    <p:sldId id="279" r:id="rId28"/>
    <p:sldId id="280" r:id="rId29"/>
    <p:sldId id="281" r:id="rId30"/>
    <p:sldId id="282"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4799" autoAdjust="0"/>
  </p:normalViewPr>
  <p:slideViewPr>
    <p:cSldViewPr>
      <p:cViewPr varScale="1">
        <p:scale>
          <a:sx n="80" d="100"/>
          <a:sy n="80" d="100"/>
        </p:scale>
        <p:origin x="114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13EF51-AB31-4E20-A257-C82FEEC41FD5}"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F7252-A9F6-42A6-9EDA-65094CB66E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3EF51-AB31-4E20-A257-C82FEEC41FD5}"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F7252-A9F6-42A6-9EDA-65094CB66E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3EF51-AB31-4E20-A257-C82FEEC41FD5}"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F7252-A9F6-42A6-9EDA-65094CB66E0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3EF51-AB31-4E20-A257-C82FEEC41FD5}"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F7252-A9F6-42A6-9EDA-65094CB66E0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13EF51-AB31-4E20-A257-C82FEEC41FD5}" type="datetimeFigureOut">
              <a:rPr lang="en-US" smtClean="0"/>
              <a:t>9/16/2015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4F7252-A9F6-42A6-9EDA-65094CB66E0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13EF51-AB31-4E20-A257-C82FEEC41FD5}" type="datetimeFigureOut">
              <a:rPr lang="en-US" smtClean="0"/>
              <a:t>9/16/2015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4F7252-A9F6-42A6-9EDA-65094CB66E0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13EF51-AB31-4E20-A257-C82FEEC41FD5}" type="datetimeFigureOut">
              <a:rPr lang="en-US" smtClean="0"/>
              <a:t>9/16/2015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4F7252-A9F6-42A6-9EDA-65094CB66E0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13EF51-AB31-4E20-A257-C82FEEC41FD5}" type="datetimeFigureOut">
              <a:rPr lang="en-US" smtClean="0"/>
              <a:t>9/16/2015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4F7252-A9F6-42A6-9EDA-65094CB66E0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13EF51-AB31-4E20-A257-C82FEEC41FD5}" type="datetimeFigureOut">
              <a:rPr lang="en-US" smtClean="0"/>
              <a:t>9/16/2015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4F7252-A9F6-42A6-9EDA-65094CB66E0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3EF51-AB31-4E20-A257-C82FEEC41FD5}" type="datetimeFigureOut">
              <a:rPr lang="en-US" smtClean="0"/>
              <a:t>9/16/2015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4F7252-A9F6-42A6-9EDA-65094CB66E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3EF51-AB31-4E20-A257-C82FEEC41FD5}" type="datetimeFigureOut">
              <a:rPr lang="en-US" smtClean="0"/>
              <a:t>9/16/2015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4F7252-A9F6-42A6-9EDA-65094CB66E0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13EF51-AB31-4E20-A257-C82FEEC41FD5}" type="datetimeFigureOut">
              <a:rPr lang="en-US" smtClean="0"/>
              <a:t>9/16/2015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4F7252-A9F6-42A6-9EDA-65094CB66E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Warcraft_III:_Reign_of_Chaos" TargetMode="External"/><Relationship Id="rId2" Type="http://schemas.openxmlformats.org/officeDocument/2006/relationships/hyperlink" Target="https://en.wikipedia.org/wiki/Defense_of_the_Ancients" TargetMode="External"/><Relationship Id="rId1" Type="http://schemas.openxmlformats.org/officeDocument/2006/relationships/slideLayout" Target="../slideLayouts/slideLayout2.xml"/><Relationship Id="rId5" Type="http://schemas.openxmlformats.org/officeDocument/2006/relationships/hyperlink" Target="https://en.wikipedia.org/wiki/Mod_(video_gaming)" TargetMode="External"/><Relationship Id="rId4" Type="http://schemas.openxmlformats.org/officeDocument/2006/relationships/hyperlink" Target="https://en.wikipedia.org/wiki/Warcraft_III:_The_Frozen_Thron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08100" y="5334000"/>
            <a:ext cx="6477000" cy="646331"/>
          </a:xfrm>
          <a:prstGeom prst="rect">
            <a:avLst/>
          </a:prstGeom>
          <a:noFill/>
        </p:spPr>
        <p:txBody>
          <a:bodyPr wrap="square" rtlCol="0">
            <a:spAutoFit/>
          </a:bodyPr>
          <a:lstStyle/>
          <a:p>
            <a:r>
              <a:rPr lang="en-US" dirty="0" smtClean="0"/>
              <a:t>Fan Zhang</a:t>
            </a:r>
          </a:p>
          <a:p>
            <a:r>
              <a:rPr lang="en-US" dirty="0" smtClean="0"/>
              <a:t>CIS 487</a:t>
            </a:r>
            <a:endParaRPr lang="en-US" dirty="0"/>
          </a:p>
        </p:txBody>
      </p:sp>
      <p:pic>
        <p:nvPicPr>
          <p:cNvPr id="1026" name="Picture 2" descr="http://dab1nmslvvntp.cloudfront.net/wp-content/uploads/2015/06/1434307560dota2-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3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play DotA2</a:t>
            </a:r>
            <a:r>
              <a:rPr lang="en-US" dirty="0" smtClean="0"/>
              <a:t/>
            </a:r>
            <a:br>
              <a:rPr lang="en-US" dirty="0" smtClean="0"/>
            </a:br>
            <a:r>
              <a:rPr lang="en-US" dirty="0" smtClean="0"/>
              <a:t>(in- game)</a:t>
            </a:r>
            <a:endParaRPr lang="en-US" dirty="0"/>
          </a:p>
        </p:txBody>
      </p:sp>
      <p:sp>
        <p:nvSpPr>
          <p:cNvPr id="3" name="Content Placeholder 2"/>
          <p:cNvSpPr>
            <a:spLocks noGrp="1"/>
          </p:cNvSpPr>
          <p:nvPr>
            <p:ph idx="1"/>
          </p:nvPr>
        </p:nvSpPr>
        <p:spPr>
          <a:xfrm>
            <a:off x="457200" y="1600200"/>
            <a:ext cx="8229600" cy="5257800"/>
          </a:xfrm>
        </p:spPr>
        <p:txBody>
          <a:bodyPr>
            <a:normAutofit fontScale="62500" lnSpcReduction="20000"/>
          </a:bodyPr>
          <a:lstStyle/>
          <a:p>
            <a:r>
              <a:rPr lang="en-US" sz="3400" dirty="0" smtClean="0"/>
              <a:t>One large map is divided into 3 lanes</a:t>
            </a:r>
            <a:r>
              <a:rPr lang="en-US" sz="3400" dirty="0" smtClean="0"/>
              <a:t>.(</a:t>
            </a:r>
            <a:r>
              <a:rPr lang="en-US" altLang="zh-CN" sz="3400" dirty="0" smtClean="0"/>
              <a:t>functionally symmetrical map)</a:t>
            </a:r>
            <a:endParaRPr lang="en-US" sz="3400" dirty="0" smtClean="0"/>
          </a:p>
          <a:p>
            <a:r>
              <a:rPr lang="en-US" sz="3400" dirty="0" smtClean="0"/>
              <a:t>Each lane has 3 allied towers, and 3 enemy towers.</a:t>
            </a:r>
          </a:p>
          <a:p>
            <a:r>
              <a:rPr lang="en-US" sz="3400" dirty="0" smtClean="0"/>
              <a:t>The end of each lane is the enemy </a:t>
            </a:r>
            <a:r>
              <a:rPr lang="en-US" sz="3400" dirty="0" smtClean="0"/>
              <a:t>barracks</a:t>
            </a:r>
            <a:r>
              <a:rPr lang="en-US" sz="3400" dirty="0" smtClean="0"/>
              <a:t>.</a:t>
            </a:r>
          </a:p>
          <a:p>
            <a:r>
              <a:rPr lang="en-US" sz="3400" dirty="0" smtClean="0"/>
              <a:t>Each lane has </a:t>
            </a:r>
            <a:r>
              <a:rPr lang="en-US" sz="3400" dirty="0" smtClean="0"/>
              <a:t>AI</a:t>
            </a:r>
            <a:r>
              <a:rPr lang="en-US" sz="3400" dirty="0" smtClean="0"/>
              <a:t> waves of “creeps” which spawn periodically(every 30 seconds) and head towards the enemy base.</a:t>
            </a:r>
          </a:p>
          <a:p>
            <a:r>
              <a:rPr lang="en-US" altLang="zh-CN" sz="3400" dirty="0" smtClean="0"/>
              <a:t>Each hero has unique abilities (most are 4 abilities including 3 regular abilities and 1 ultimate) and require experience during the match to level up your hero’s level and each level-up gives a attribution to abilities.</a:t>
            </a:r>
          </a:p>
          <a:p>
            <a:r>
              <a:rPr lang="en-US" altLang="zh-CN" sz="3400" dirty="0" smtClean="0"/>
              <a:t>Every player will get gold by killing enemy heroes, creeps, structures. Using the gold to buy items from in-game shop that makes your hero stronger</a:t>
            </a:r>
            <a:endParaRPr lang="en-US" sz="3400" dirty="0" smtClean="0"/>
          </a:p>
          <a:p>
            <a:r>
              <a:rPr lang="en-US" sz="3400" dirty="0" smtClean="0"/>
              <a:t>The goal is </a:t>
            </a:r>
            <a:r>
              <a:rPr lang="en-US" sz="3400" dirty="0" smtClean="0"/>
              <a:t>take down enemy’s towers and barracks. And the game is over when either side’s base structure(called Ancient) is destroyed.</a:t>
            </a:r>
          </a:p>
          <a:p>
            <a:pPr marL="342900" lvl="1" indent="-342900">
              <a:buFont typeface="Arial" pitchFamily="34" charset="0"/>
              <a:buChar char="•"/>
            </a:pPr>
            <a:r>
              <a:rPr lang="en-US" altLang="zh-CN" sz="3400" dirty="0" smtClean="0"/>
              <a:t>A game of DotA2 is like a basketball game. Different heroes have different position to contribute particular function. So selecting a hero that can fit your team strategy well is a key factor to win.</a:t>
            </a:r>
          </a:p>
          <a:p>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t>
            </a:r>
            <a:r>
              <a:rPr lang="en-US" dirty="0" smtClean="0"/>
              <a:t>Map</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600200"/>
            <a:ext cx="8001000" cy="52578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DOTA2 UI</a:t>
            </a:r>
            <a:endParaRPr lang="zh-CN" altLang="en-US" dirty="0"/>
          </a:p>
        </p:txBody>
      </p:sp>
      <p:pic>
        <p:nvPicPr>
          <p:cNvPr id="4" name="Content Placeholder 3"/>
          <p:cNvPicPr>
            <a:picLocks noGrp="1" noChangeAspect="1"/>
          </p:cNvPicPr>
          <p:nvPr>
            <p:ph idx="1"/>
          </p:nvPr>
        </p:nvPicPr>
        <p:blipFill>
          <a:blip r:embed="rId2"/>
          <a:stretch>
            <a:fillRect/>
          </a:stretch>
        </p:blipFill>
        <p:spPr>
          <a:xfrm>
            <a:off x="0" y="1600200"/>
            <a:ext cx="9144000" cy="5257800"/>
          </a:xfrm>
          <a:prstGeom prst="rect">
            <a:avLst/>
          </a:prstGeom>
        </p:spPr>
      </p:pic>
    </p:spTree>
    <p:extLst>
      <p:ext uri="{BB962C8B-B14F-4D97-AF65-F5344CB8AC3E}">
        <p14:creationId xmlns:p14="http://schemas.microsoft.com/office/powerpoint/2010/main" val="1983567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smtClean="0"/>
              <a:t>Learn how to play dota2</a:t>
            </a:r>
            <a:br>
              <a:rPr lang="en-US" altLang="zh-CN" dirty="0" smtClean="0"/>
            </a:br>
            <a:r>
              <a:rPr lang="en-US" altLang="zh-CN" dirty="0" smtClean="0"/>
              <a:t>Manual</a:t>
            </a:r>
            <a:endParaRPr lang="zh-CN" altLang="en-US" dirty="0"/>
          </a:p>
        </p:txBody>
      </p:sp>
      <p:pic>
        <p:nvPicPr>
          <p:cNvPr id="4" name="Content Placeholder 3"/>
          <p:cNvPicPr>
            <a:picLocks noGrp="1" noChangeAspect="1"/>
          </p:cNvPicPr>
          <p:nvPr>
            <p:ph idx="1"/>
          </p:nvPr>
        </p:nvPicPr>
        <p:blipFill>
          <a:blip r:embed="rId2"/>
          <a:stretch>
            <a:fillRect/>
          </a:stretch>
        </p:blipFill>
        <p:spPr>
          <a:xfrm>
            <a:off x="0" y="1600200"/>
            <a:ext cx="9144000" cy="5257800"/>
          </a:xfrm>
          <a:prstGeom prst="rect">
            <a:avLst/>
          </a:prstGeom>
        </p:spPr>
      </p:pic>
    </p:spTree>
    <p:extLst>
      <p:ext uri="{BB962C8B-B14F-4D97-AF65-F5344CB8AC3E}">
        <p14:creationId xmlns:p14="http://schemas.microsoft.com/office/powerpoint/2010/main" val="10452796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The heroes in DotA2</a:t>
            </a:r>
            <a:endParaRPr lang="zh-CN" altLang="en-US" dirty="0"/>
          </a:p>
        </p:txBody>
      </p:sp>
      <p:pic>
        <p:nvPicPr>
          <p:cNvPr id="4" name="Content Placeholder 3"/>
          <p:cNvPicPr>
            <a:picLocks noGrp="1" noChangeAspect="1"/>
          </p:cNvPicPr>
          <p:nvPr>
            <p:ph idx="1"/>
          </p:nvPr>
        </p:nvPicPr>
        <p:blipFill>
          <a:blip r:embed="rId2"/>
          <a:stretch>
            <a:fillRect/>
          </a:stretch>
        </p:blipFill>
        <p:spPr>
          <a:xfrm>
            <a:off x="0" y="1295400"/>
            <a:ext cx="9143999" cy="5715000"/>
          </a:xfrm>
          <a:prstGeom prst="rect">
            <a:avLst/>
          </a:prstGeom>
        </p:spPr>
      </p:pic>
    </p:spTree>
    <p:extLst>
      <p:ext uri="{BB962C8B-B14F-4D97-AF65-F5344CB8AC3E}">
        <p14:creationId xmlns:p14="http://schemas.microsoft.com/office/powerpoint/2010/main" val="806578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altLang="zh-CN" dirty="0" smtClean="0"/>
              <a:t>Description and instruction of Heroes</a:t>
            </a:r>
            <a:endParaRPr lang="zh-CN" altLang="en-US" dirty="0"/>
          </a:p>
        </p:txBody>
      </p:sp>
      <p:pic>
        <p:nvPicPr>
          <p:cNvPr id="4" name="Content Placeholder 3"/>
          <p:cNvPicPr>
            <a:picLocks noGrp="1" noChangeAspect="1"/>
          </p:cNvPicPr>
          <p:nvPr>
            <p:ph idx="1"/>
          </p:nvPr>
        </p:nvPicPr>
        <p:blipFill>
          <a:blip r:embed="rId2"/>
          <a:stretch>
            <a:fillRect/>
          </a:stretch>
        </p:blipFill>
        <p:spPr>
          <a:xfrm>
            <a:off x="0" y="1417638"/>
            <a:ext cx="9144000" cy="5287962"/>
          </a:xfrm>
          <a:prstGeom prst="rect">
            <a:avLst/>
          </a:prstGeom>
        </p:spPr>
      </p:pic>
    </p:spTree>
    <p:extLst>
      <p:ext uri="{BB962C8B-B14F-4D97-AF65-F5344CB8AC3E}">
        <p14:creationId xmlns:p14="http://schemas.microsoft.com/office/powerpoint/2010/main" val="29321531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smtClean="0"/>
              <a:t>Custom items created from the community </a:t>
            </a:r>
            <a:endParaRPr lang="zh-CN" altLang="en-US" dirty="0"/>
          </a:p>
        </p:txBody>
      </p:sp>
      <p:pic>
        <p:nvPicPr>
          <p:cNvPr id="4" name="Content Placeholder 3"/>
          <p:cNvPicPr>
            <a:picLocks noGrp="1" noChangeAspect="1"/>
          </p:cNvPicPr>
          <p:nvPr>
            <p:ph idx="1"/>
          </p:nvPr>
        </p:nvPicPr>
        <p:blipFill>
          <a:blip r:embed="rId2"/>
          <a:stretch>
            <a:fillRect/>
          </a:stretch>
        </p:blipFill>
        <p:spPr>
          <a:xfrm>
            <a:off x="0" y="1417639"/>
            <a:ext cx="9144000" cy="5440362"/>
          </a:xfrm>
          <a:prstGeom prst="rect">
            <a:avLst/>
          </a:prstGeom>
        </p:spPr>
      </p:pic>
    </p:spTree>
    <p:extLst>
      <p:ext uri="{BB962C8B-B14F-4D97-AF65-F5344CB8AC3E}">
        <p14:creationId xmlns:p14="http://schemas.microsoft.com/office/powerpoint/2010/main" val="37856958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Game Summary</a:t>
            </a:r>
            <a:br>
              <a:rPr lang="en-US" dirty="0" smtClean="0"/>
            </a:br>
            <a:r>
              <a:rPr lang="en-US" dirty="0" smtClean="0"/>
              <a:t>(Special Features)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game is meant to be competitive. Valve has provided the game with an amazing </a:t>
            </a:r>
            <a:r>
              <a:rPr lang="en-US" dirty="0" smtClean="0"/>
              <a:t>function</a:t>
            </a:r>
            <a:r>
              <a:rPr lang="en-US" dirty="0" smtClean="0"/>
              <a:t> which </a:t>
            </a:r>
            <a:r>
              <a:rPr lang="en-US" dirty="0" smtClean="0"/>
              <a:t>allows you to spectate </a:t>
            </a:r>
            <a:r>
              <a:rPr lang="en-US" dirty="0" smtClean="0"/>
              <a:t>any one of the live </a:t>
            </a:r>
            <a:r>
              <a:rPr lang="en-US" dirty="0" smtClean="0"/>
              <a:t>games.</a:t>
            </a:r>
          </a:p>
          <a:p>
            <a:r>
              <a:rPr lang="en-US" dirty="0" smtClean="0"/>
              <a:t>This special feature could be talked about for hours so I’ll highlight some amazing features.</a:t>
            </a:r>
          </a:p>
          <a:p>
            <a:pPr lvl="1"/>
            <a:r>
              <a:rPr lang="en-US" dirty="0" smtClean="0"/>
              <a:t>Live broadcasters in multiple languages for tournament matches.</a:t>
            </a:r>
          </a:p>
          <a:p>
            <a:pPr lvl="1"/>
            <a:r>
              <a:rPr lang="en-US" dirty="0" smtClean="0"/>
              <a:t>The option to allow the broadcasters to control the camera, so you can see the action they are commentating on.</a:t>
            </a:r>
          </a:p>
          <a:p>
            <a:pPr lvl="1"/>
            <a:r>
              <a:rPr lang="en-US" dirty="0" smtClean="0"/>
              <a:t>Live, on the fly, in game statistics about various components of the game. </a:t>
            </a:r>
          </a:p>
          <a:p>
            <a:pPr lvl="1"/>
            <a:r>
              <a:rPr lang="en-US" dirty="0" smtClean="0"/>
              <a:t>Allows for full interaction with the client while watching.</a:t>
            </a:r>
          </a:p>
          <a:p>
            <a:pPr lvl="1"/>
            <a:r>
              <a:rPr lang="en-US" dirty="0" smtClean="0"/>
              <a:t>Saved game replays.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The spectate System</a:t>
            </a:r>
            <a:endParaRPr lang="zh-CN" altLang="en-US" dirty="0"/>
          </a:p>
        </p:txBody>
      </p:sp>
      <p:pic>
        <p:nvPicPr>
          <p:cNvPr id="4" name="Content Placeholder 3"/>
          <p:cNvPicPr>
            <a:picLocks noGrp="1" noChangeAspect="1"/>
          </p:cNvPicPr>
          <p:nvPr>
            <p:ph idx="1"/>
          </p:nvPr>
        </p:nvPicPr>
        <p:blipFill>
          <a:blip r:embed="rId2"/>
          <a:stretch>
            <a:fillRect/>
          </a:stretch>
        </p:blipFill>
        <p:spPr>
          <a:xfrm>
            <a:off x="0" y="1417638"/>
            <a:ext cx="9144000" cy="5440362"/>
          </a:xfrm>
          <a:prstGeom prst="rect">
            <a:avLst/>
          </a:prstGeom>
        </p:spPr>
      </p:pic>
    </p:spTree>
    <p:extLst>
      <p:ext uri="{BB962C8B-B14F-4D97-AF65-F5344CB8AC3E}">
        <p14:creationId xmlns:p14="http://schemas.microsoft.com/office/powerpoint/2010/main" val="22495299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altLang="zh-CN" dirty="0" smtClean="0"/>
              <a:t>All in One function</a:t>
            </a:r>
            <a:endParaRPr lang="zh-CN" altLang="en-US" dirty="0"/>
          </a:p>
        </p:txBody>
      </p:sp>
      <p:sp>
        <p:nvSpPr>
          <p:cNvPr id="3" name="Content Placeholder 2"/>
          <p:cNvSpPr>
            <a:spLocks noGrp="1"/>
          </p:cNvSpPr>
          <p:nvPr>
            <p:ph idx="1"/>
          </p:nvPr>
        </p:nvSpPr>
        <p:spPr/>
        <p:txBody>
          <a:bodyPr/>
          <a:lstStyle/>
          <a:p>
            <a:r>
              <a:rPr lang="en-US" altLang="zh-CN" dirty="0" smtClean="0"/>
              <a:t>Spectate a living game</a:t>
            </a:r>
          </a:p>
          <a:p>
            <a:endParaRPr lang="en-US" altLang="zh-CN" dirty="0" smtClean="0"/>
          </a:p>
          <a:p>
            <a:endParaRPr lang="zh-CN" altLang="en-US" dirty="0"/>
          </a:p>
        </p:txBody>
      </p:sp>
      <p:pic>
        <p:nvPicPr>
          <p:cNvPr id="4" name="Picture 3"/>
          <p:cNvPicPr>
            <a:picLocks noChangeAspect="1"/>
          </p:cNvPicPr>
          <p:nvPr/>
        </p:nvPicPr>
        <p:blipFill>
          <a:blip r:embed="rId2"/>
          <a:stretch>
            <a:fillRect/>
          </a:stretch>
        </p:blipFill>
        <p:spPr>
          <a:xfrm>
            <a:off x="0" y="2133600"/>
            <a:ext cx="9144000" cy="4724400"/>
          </a:xfrm>
          <a:prstGeom prst="rect">
            <a:avLst/>
          </a:prstGeom>
        </p:spPr>
      </p:pic>
    </p:spTree>
    <p:extLst>
      <p:ext uri="{BB962C8B-B14F-4D97-AF65-F5344CB8AC3E}">
        <p14:creationId xmlns:p14="http://schemas.microsoft.com/office/powerpoint/2010/main" val="3598753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0"/>
            <a:ext cx="11658600" cy="7086600"/>
          </a:xfrm>
          <a:prstGeom prst="rect">
            <a:avLst/>
          </a:prstGeom>
        </p:spPr>
      </p:pic>
      <p:sp>
        <p:nvSpPr>
          <p:cNvPr id="2" name="Title 1"/>
          <p:cNvSpPr>
            <a:spLocks noGrp="1"/>
          </p:cNvSpPr>
          <p:nvPr>
            <p:ph type="title"/>
          </p:nvPr>
        </p:nvSpPr>
        <p:spPr/>
        <p:txBody>
          <a:bodyPr/>
          <a:lstStyle/>
          <a:p>
            <a:r>
              <a:rPr lang="en-US" dirty="0" smtClean="0">
                <a:solidFill>
                  <a:schemeClr val="accent5">
                    <a:lumMod val="20000"/>
                    <a:lumOff val="80000"/>
                  </a:schemeClr>
                </a:solidFill>
              </a:rPr>
              <a:t>What is DotA2</a:t>
            </a:r>
            <a:endParaRPr lang="en-US" dirty="0">
              <a:solidFill>
                <a:schemeClr val="accent5">
                  <a:lumMod val="20000"/>
                  <a:lumOff val="80000"/>
                </a:schemeClr>
              </a:solidFill>
            </a:endParaRPr>
          </a:p>
        </p:txBody>
      </p:sp>
      <p:sp>
        <p:nvSpPr>
          <p:cNvPr id="3" name="Content Placeholder 2"/>
          <p:cNvSpPr>
            <a:spLocks noGrp="1"/>
          </p:cNvSpPr>
          <p:nvPr>
            <p:ph idx="1"/>
          </p:nvPr>
        </p:nvSpPr>
        <p:spPr/>
        <p:txBody>
          <a:bodyPr/>
          <a:lstStyle/>
          <a:p>
            <a:r>
              <a:rPr lang="en-US" altLang="zh-CN" i="1" dirty="0" smtClean="0">
                <a:solidFill>
                  <a:schemeClr val="accent1">
                    <a:lumMod val="60000"/>
                    <a:lumOff val="40000"/>
                  </a:schemeClr>
                </a:solidFill>
              </a:rPr>
              <a:t>Full name: Defense </a:t>
            </a:r>
            <a:r>
              <a:rPr lang="en-US" altLang="zh-CN" i="1" dirty="0">
                <a:solidFill>
                  <a:schemeClr val="accent1">
                    <a:lumMod val="60000"/>
                    <a:lumOff val="40000"/>
                  </a:schemeClr>
                </a:solidFill>
              </a:rPr>
              <a:t>of the </a:t>
            </a:r>
            <a:r>
              <a:rPr lang="en-US" altLang="zh-CN" i="1" dirty="0" smtClean="0">
                <a:solidFill>
                  <a:schemeClr val="accent1">
                    <a:lumMod val="60000"/>
                    <a:lumOff val="40000"/>
                  </a:schemeClr>
                </a:solidFill>
              </a:rPr>
              <a:t>Ancients</a:t>
            </a:r>
            <a:r>
              <a:rPr lang="en-US" altLang="zh-CN" dirty="0">
                <a:solidFill>
                  <a:schemeClr val="accent1">
                    <a:lumMod val="60000"/>
                    <a:lumOff val="40000"/>
                  </a:schemeClr>
                </a:solidFill>
              </a:rPr>
              <a:t> </a:t>
            </a:r>
            <a:r>
              <a:rPr lang="en-US" altLang="zh-CN" dirty="0" smtClean="0">
                <a:solidFill>
                  <a:schemeClr val="accent1">
                    <a:lumMod val="60000"/>
                    <a:lumOff val="40000"/>
                  </a:schemeClr>
                </a:solidFill>
              </a:rPr>
              <a:t>2</a:t>
            </a:r>
            <a:endParaRPr lang="en-US" dirty="0" smtClean="0">
              <a:solidFill>
                <a:schemeClr val="accent1">
                  <a:lumMod val="60000"/>
                  <a:lumOff val="40000"/>
                </a:schemeClr>
              </a:solidFill>
            </a:endParaRPr>
          </a:p>
          <a:p>
            <a:r>
              <a:rPr lang="en-US" dirty="0" smtClean="0">
                <a:solidFill>
                  <a:schemeClr val="accent1">
                    <a:lumMod val="60000"/>
                    <a:lumOff val="40000"/>
                  </a:schemeClr>
                </a:solidFill>
              </a:rPr>
              <a:t>Company: Valve Corporation</a:t>
            </a:r>
          </a:p>
          <a:p>
            <a:r>
              <a:rPr lang="en-US" dirty="0" smtClean="0">
                <a:solidFill>
                  <a:schemeClr val="accent1">
                    <a:lumMod val="60000"/>
                    <a:lumOff val="40000"/>
                  </a:schemeClr>
                </a:solidFill>
              </a:rPr>
              <a:t>Game type: Multiplayer Online Battle Arena (MOBA)</a:t>
            </a:r>
          </a:p>
          <a:p>
            <a:r>
              <a:rPr lang="en-US" dirty="0" smtClean="0">
                <a:solidFill>
                  <a:schemeClr val="accent1">
                    <a:lumMod val="60000"/>
                    <a:lumOff val="40000"/>
                  </a:schemeClr>
                </a:solidFill>
              </a:rPr>
              <a:t>Price: Free to play</a:t>
            </a:r>
          </a:p>
          <a:p>
            <a:r>
              <a:rPr lang="en-US" dirty="0" smtClean="0">
                <a:solidFill>
                  <a:schemeClr val="accent1">
                    <a:lumMod val="60000"/>
                    <a:lumOff val="40000"/>
                  </a:schemeClr>
                </a:solidFill>
              </a:rPr>
              <a:t>OS: Microsoft Windows, Mac OS X,      </a:t>
            </a:r>
            <a:r>
              <a:rPr lang="en-US" dirty="0" err="1" smtClean="0">
                <a:solidFill>
                  <a:schemeClr val="accent1">
                    <a:lumMod val="60000"/>
                    <a:lumOff val="40000"/>
                  </a:schemeClr>
                </a:solidFill>
              </a:rPr>
              <a:t>SteamOS</a:t>
            </a:r>
            <a:r>
              <a:rPr lang="en-US" altLang="zh-CN" dirty="0" err="1" smtClean="0">
                <a:solidFill>
                  <a:schemeClr val="accent1">
                    <a:lumMod val="60000"/>
                    <a:lumOff val="40000"/>
                  </a:schemeClr>
                </a:solidFill>
              </a:rPr>
              <a:t>+Linux</a:t>
            </a:r>
            <a:endParaRPr lang="en-US" dirty="0" smtClean="0">
              <a:solidFill>
                <a:schemeClr val="accent1">
                  <a:lumMod val="60000"/>
                  <a:lumOff val="40000"/>
                </a:schemeClr>
              </a:solidFill>
            </a:endParaRP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smtClean="0"/>
              <a:t>Custom Games</a:t>
            </a:r>
            <a:br>
              <a:rPr lang="en-US" altLang="zh-CN" dirty="0" smtClean="0"/>
            </a:br>
            <a:r>
              <a:rPr lang="en-US" altLang="zh-CN" dirty="0" smtClean="0"/>
              <a:t>brand new part after the source2</a:t>
            </a:r>
            <a:endParaRPr lang="zh-CN" altLang="en-US" dirty="0"/>
          </a:p>
        </p:txBody>
      </p:sp>
      <p:pic>
        <p:nvPicPr>
          <p:cNvPr id="4" name="Content Placeholder 3"/>
          <p:cNvPicPr>
            <a:picLocks noGrp="1" noChangeAspect="1"/>
          </p:cNvPicPr>
          <p:nvPr>
            <p:ph idx="1"/>
          </p:nvPr>
        </p:nvPicPr>
        <p:blipFill>
          <a:blip r:embed="rId2"/>
          <a:stretch>
            <a:fillRect/>
          </a:stretch>
        </p:blipFill>
        <p:spPr>
          <a:xfrm>
            <a:off x="0" y="2133600"/>
            <a:ext cx="9220200" cy="5029200"/>
          </a:xfrm>
          <a:prstGeom prst="rect">
            <a:avLst/>
          </a:prstGeom>
        </p:spPr>
      </p:pic>
    </p:spTree>
    <p:extLst>
      <p:ext uri="{BB962C8B-B14F-4D97-AF65-F5344CB8AC3E}">
        <p14:creationId xmlns:p14="http://schemas.microsoft.com/office/powerpoint/2010/main" val="3251017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User Interface</a:t>
            </a:r>
            <a:endParaRPr lang="en-US" dirty="0"/>
          </a:p>
        </p:txBody>
      </p:sp>
      <p:sp>
        <p:nvSpPr>
          <p:cNvPr id="3" name="Content Placeholder 2"/>
          <p:cNvSpPr>
            <a:spLocks noGrp="1"/>
          </p:cNvSpPr>
          <p:nvPr>
            <p:ph idx="1"/>
          </p:nvPr>
        </p:nvSpPr>
        <p:spPr>
          <a:xfrm>
            <a:off x="152400" y="1219200"/>
            <a:ext cx="8229600" cy="533399"/>
          </a:xfrm>
        </p:spPr>
        <p:txBody>
          <a:bodyPr>
            <a:normAutofit lnSpcReduction="10000"/>
          </a:bodyPr>
          <a:lstStyle/>
          <a:p>
            <a:r>
              <a:rPr lang="en-US" dirty="0" smtClean="0"/>
              <a:t>In-game</a:t>
            </a:r>
            <a:endParaRPr lang="en-US" dirty="0"/>
          </a:p>
        </p:txBody>
      </p:sp>
      <p:pic>
        <p:nvPicPr>
          <p:cNvPr id="4" name="Picture 3"/>
          <p:cNvPicPr>
            <a:picLocks noChangeAspect="1"/>
          </p:cNvPicPr>
          <p:nvPr/>
        </p:nvPicPr>
        <p:blipFill>
          <a:blip r:embed="rId2"/>
          <a:stretch>
            <a:fillRect/>
          </a:stretch>
        </p:blipFill>
        <p:spPr>
          <a:xfrm>
            <a:off x="-32084" y="1676400"/>
            <a:ext cx="9144000" cy="54864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Review</a:t>
            </a:r>
            <a:endParaRPr lang="en-US" dirty="0"/>
          </a:p>
        </p:txBody>
      </p:sp>
      <p:sp>
        <p:nvSpPr>
          <p:cNvPr id="3" name="Content Placeholder 2"/>
          <p:cNvSpPr>
            <a:spLocks noGrp="1"/>
          </p:cNvSpPr>
          <p:nvPr>
            <p:ph idx="1"/>
          </p:nvPr>
        </p:nvSpPr>
        <p:spPr/>
        <p:txBody>
          <a:bodyPr>
            <a:noAutofit/>
          </a:bodyPr>
          <a:lstStyle/>
          <a:p>
            <a:r>
              <a:rPr lang="en-US" sz="1800" dirty="0" smtClean="0"/>
              <a:t>The Good Part of Game</a:t>
            </a:r>
          </a:p>
          <a:p>
            <a:pPr lvl="1"/>
            <a:r>
              <a:rPr lang="en-US" sz="1800" dirty="0" smtClean="0"/>
              <a:t>The game spent a long tim</a:t>
            </a:r>
            <a:r>
              <a:rPr lang="en-US" sz="1800" dirty="0" smtClean="0"/>
              <a:t>e in beta version to improve the quality. Balancing</a:t>
            </a:r>
            <a:r>
              <a:rPr lang="en-US" sz="1800" dirty="0" smtClean="0"/>
              <a:t> </a:t>
            </a:r>
            <a:r>
              <a:rPr lang="en-US" sz="1800" dirty="0" smtClean="0"/>
              <a:t>issues are non-existent with team compositions and hero drafting which allows for banning of heroes before the start of each match.</a:t>
            </a:r>
          </a:p>
          <a:p>
            <a:pPr lvl="1"/>
            <a:r>
              <a:rPr lang="en-US" sz="1800" dirty="0" smtClean="0"/>
              <a:t>The game is </a:t>
            </a:r>
            <a:r>
              <a:rPr lang="en-US" sz="1800" dirty="0" smtClean="0"/>
              <a:t>free </a:t>
            </a:r>
            <a:r>
              <a:rPr lang="en-US" sz="1800" dirty="0" smtClean="0"/>
              <a:t>to play, </a:t>
            </a:r>
            <a:r>
              <a:rPr lang="en-US" sz="1800" dirty="0" smtClean="0"/>
              <a:t>people from the community can get revenue by selling the custom items like the hero sets, music pack, HUDs .</a:t>
            </a:r>
          </a:p>
          <a:p>
            <a:pPr lvl="1"/>
            <a:r>
              <a:rPr lang="en-US" sz="1800" dirty="0" smtClean="0"/>
              <a:t>As a team corporation game, DotA2 provides a in-game team voice system which allows you to communicate with your teammate while playing the game</a:t>
            </a:r>
          </a:p>
          <a:p>
            <a:pPr lvl="1"/>
            <a:r>
              <a:rPr lang="en-US" sz="1800" dirty="0" smtClean="0"/>
              <a:t>DotA2 has a reconnect option for players who disconnect from the current game, any player in that game can pause game for waiting the reconnection. </a:t>
            </a:r>
          </a:p>
          <a:p>
            <a:pPr lvl="1"/>
            <a:r>
              <a:rPr lang="en-US" sz="1800" dirty="0" smtClean="0"/>
              <a:t>Every </a:t>
            </a:r>
            <a:r>
              <a:rPr lang="en-US" sz="1800" dirty="0" smtClean="0"/>
              <a:t>hero released is free to everyone, and no </a:t>
            </a:r>
            <a:r>
              <a:rPr lang="en-US" sz="1800" dirty="0" smtClean="0"/>
              <a:t>buying items can influence  balance of the game. </a:t>
            </a:r>
            <a:r>
              <a:rPr lang="en-US" sz="1800" dirty="0" smtClean="0"/>
              <a:t>This ensures the </a:t>
            </a:r>
            <a:r>
              <a:rPr lang="en-US" sz="1800" dirty="0" smtClean="0"/>
              <a:t>game </a:t>
            </a:r>
            <a:r>
              <a:rPr lang="en-US" sz="1800" dirty="0" smtClean="0"/>
              <a:t>compete fairly</a:t>
            </a:r>
            <a:r>
              <a:rPr lang="en-US" sz="1800" dirty="0" smtClean="0"/>
              <a:t> .</a:t>
            </a:r>
            <a:endParaRPr lang="en-US" sz="1800" dirty="0" smtClean="0"/>
          </a:p>
          <a:p>
            <a:pPr lvl="1"/>
            <a:r>
              <a:rPr lang="en-US" sz="1800" dirty="0" smtClean="0"/>
              <a:t>The spectate function provides a platform for all the community to improve their skills by using various functions in spectate mode.</a:t>
            </a:r>
          </a:p>
          <a:p>
            <a:pPr lvl="1"/>
            <a:r>
              <a:rPr lang="en-US" sz="1800" dirty="0" smtClean="0"/>
              <a:t>The control by the mouse and keyboard </a:t>
            </a:r>
            <a:r>
              <a:rPr lang="en-US" sz="1800" dirty="0" smtClean="0"/>
              <a:t>are </a:t>
            </a:r>
            <a:r>
              <a:rPr lang="en-US" sz="1800" dirty="0" smtClean="0"/>
              <a:t>customizable and intelligent.</a:t>
            </a:r>
          </a:p>
          <a:p>
            <a:pPr lvl="1"/>
            <a:r>
              <a:rPr lang="en-US" sz="1800" dirty="0" smtClean="0"/>
              <a:t>Depth of the game and unpredictable process.</a:t>
            </a:r>
            <a:endParaRPr lang="en-US" sz="1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Review</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The </a:t>
            </a:r>
            <a:r>
              <a:rPr lang="en-US" dirty="0" smtClean="0"/>
              <a:t>Bad part of the </a:t>
            </a:r>
            <a:r>
              <a:rPr lang="en-US" dirty="0" smtClean="0"/>
              <a:t>Game</a:t>
            </a:r>
          </a:p>
          <a:p>
            <a:r>
              <a:rPr lang="en-US" dirty="0" smtClean="0">
                <a:sym typeface="Wingdings" pitchFamily="2" charset="2"/>
              </a:rPr>
              <a:t>With </a:t>
            </a:r>
            <a:r>
              <a:rPr lang="en-US" dirty="0" smtClean="0">
                <a:sym typeface="Wingdings" pitchFamily="2" charset="2"/>
              </a:rPr>
              <a:t>all of the good comes an insanely steep learning curve.</a:t>
            </a:r>
          </a:p>
          <a:p>
            <a:pPr lvl="1"/>
            <a:r>
              <a:rPr lang="en-US" dirty="0" smtClean="0">
                <a:sym typeface="Wingdings" pitchFamily="2" charset="2"/>
              </a:rPr>
              <a:t>This game is </a:t>
            </a:r>
            <a:r>
              <a:rPr lang="en-US" dirty="0" smtClean="0">
                <a:sym typeface="Wingdings" pitchFamily="2" charset="2"/>
              </a:rPr>
              <a:t>unfriendly for new players in the difficulty.</a:t>
            </a:r>
          </a:p>
          <a:p>
            <a:pPr lvl="1"/>
            <a:r>
              <a:rPr lang="en-US" dirty="0" smtClean="0">
                <a:sym typeface="Wingdings" pitchFamily="2" charset="2"/>
              </a:rPr>
              <a:t>It is require that you spend a lot of time on familiar with all heroes’ abilities and  a lot of basic </a:t>
            </a:r>
            <a:r>
              <a:rPr lang="en-US" dirty="0" smtClean="0">
                <a:sym typeface="Wingdings" pitchFamily="2" charset="2"/>
              </a:rPr>
              <a:t>knowledge to play with other players.</a:t>
            </a:r>
          </a:p>
          <a:p>
            <a:pPr lvl="1"/>
            <a:r>
              <a:rPr lang="en-US" dirty="0" smtClean="0">
                <a:sym typeface="Wingdings" pitchFamily="2" charset="2"/>
              </a:rPr>
              <a:t> </a:t>
            </a:r>
            <a:r>
              <a:rPr lang="en-US" dirty="0" smtClean="0">
                <a:sym typeface="Wingdings" pitchFamily="2" charset="2"/>
              </a:rPr>
              <a:t>A mi</a:t>
            </a:r>
            <a:r>
              <a:rPr lang="en-US" dirty="0" smtClean="0">
                <a:sym typeface="Wingdings" pitchFamily="2" charset="2"/>
              </a:rPr>
              <a:t>stakes could be punish heavily. And some stupid mistakes from new players will put whole team’s </a:t>
            </a:r>
            <a:r>
              <a:rPr lang="en-US" dirty="0" smtClean="0">
                <a:sym typeface="Wingdings" pitchFamily="2" charset="2"/>
              </a:rPr>
              <a:t>effort in vain, </a:t>
            </a:r>
            <a:r>
              <a:rPr lang="en-US" dirty="0">
                <a:sym typeface="Wingdings" pitchFamily="2" charset="2"/>
              </a:rPr>
              <a:t>w</a:t>
            </a:r>
            <a:r>
              <a:rPr lang="en-US" dirty="0" smtClean="0">
                <a:sym typeface="Wingdings" pitchFamily="2" charset="2"/>
              </a:rPr>
              <a:t>hich </a:t>
            </a:r>
            <a:r>
              <a:rPr lang="en-US" dirty="0" smtClean="0">
                <a:sym typeface="Wingdings" pitchFamily="2" charset="2"/>
              </a:rPr>
              <a:t>can lead into team mates becoming angry at new players.</a:t>
            </a:r>
          </a:p>
          <a:p>
            <a:pPr lvl="1"/>
            <a:r>
              <a:rPr lang="en-US" dirty="0" smtClean="0">
                <a:sym typeface="Wingdings" pitchFamily="2" charset="2"/>
              </a:rPr>
              <a:t>As with most competitive </a:t>
            </a:r>
            <a:r>
              <a:rPr lang="en-US" dirty="0" smtClean="0">
                <a:sym typeface="Wingdings" pitchFamily="2" charset="2"/>
              </a:rPr>
              <a:t>games, nobody like the feeling of lose a game, especially players are play so hard to chasing the winning. So, when they are losing a game, an </a:t>
            </a:r>
            <a:r>
              <a:rPr lang="en-US" dirty="0" smtClean="0">
                <a:sym typeface="Wingdings" pitchFamily="2" charset="2"/>
              </a:rPr>
              <a:t>emotional burden of losing, as well as screwing it up for the team can be too heavy to bear and </a:t>
            </a:r>
            <a:r>
              <a:rPr lang="en-US" dirty="0" smtClean="0">
                <a:sym typeface="Wingdings" pitchFamily="2" charset="2"/>
              </a:rPr>
              <a:t>reduce the fun.</a:t>
            </a:r>
            <a:endParaRPr lang="en-US" dirty="0" smtClean="0">
              <a:sym typeface="Wingdings" pitchFamily="2" charset="2"/>
            </a:endParaRPr>
          </a:p>
          <a:p>
            <a:pPr lvl="1"/>
            <a:r>
              <a:rPr lang="en-US" dirty="0" smtClean="0">
                <a:sym typeface="Wingdings" pitchFamily="2" charset="2"/>
              </a:rPr>
              <a:t>Each game takes around </a:t>
            </a:r>
            <a:r>
              <a:rPr lang="en-US" dirty="0" smtClean="0">
                <a:sym typeface="Wingdings" pitchFamily="2" charset="2"/>
              </a:rPr>
              <a:t>50 minutes to finish. That means during the time , you have to focus on the game to help your team get the victory. </a:t>
            </a:r>
            <a:r>
              <a:rPr lang="en-US" dirty="0">
                <a:sym typeface="Wingdings" pitchFamily="2" charset="2"/>
              </a:rPr>
              <a:t> </a:t>
            </a:r>
            <a:r>
              <a:rPr lang="en-US" dirty="0" smtClean="0">
                <a:sym typeface="Wingdings" pitchFamily="2" charset="2"/>
              </a:rPr>
              <a:t>The </a:t>
            </a:r>
            <a:r>
              <a:rPr lang="en-US" altLang="zh-CN" dirty="0" smtClean="0"/>
              <a:t>intensive combat for a long time makes player feel tired after the game.</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Review</a:t>
            </a:r>
            <a:endParaRPr lang="en-US" dirty="0"/>
          </a:p>
        </p:txBody>
      </p:sp>
      <p:sp>
        <p:nvSpPr>
          <p:cNvPr id="3" name="Content Placeholder 2"/>
          <p:cNvSpPr>
            <a:spLocks noGrp="1"/>
          </p:cNvSpPr>
          <p:nvPr>
            <p:ph idx="1"/>
          </p:nvPr>
        </p:nvSpPr>
        <p:spPr>
          <a:xfrm>
            <a:off x="457200" y="1371600"/>
            <a:ext cx="8229600" cy="5029199"/>
          </a:xfrm>
        </p:spPr>
        <p:txBody>
          <a:bodyPr>
            <a:normAutofit fontScale="70000" lnSpcReduction="20000"/>
          </a:bodyPr>
          <a:lstStyle/>
          <a:p>
            <a:r>
              <a:rPr lang="en-US" dirty="0" smtClean="0"/>
              <a:t>Similar </a:t>
            </a:r>
            <a:r>
              <a:rPr lang="en-US" dirty="0" smtClean="0"/>
              <a:t>Games</a:t>
            </a:r>
            <a:endParaRPr lang="en-US" dirty="0" smtClean="0"/>
          </a:p>
          <a:p>
            <a:pPr lvl="1"/>
            <a:r>
              <a:rPr lang="en-US" dirty="0" smtClean="0"/>
              <a:t>League of Legends vs. DotA2 </a:t>
            </a:r>
            <a:endParaRPr lang="en-US" dirty="0" smtClean="0"/>
          </a:p>
          <a:p>
            <a:pPr lvl="1"/>
            <a:r>
              <a:rPr lang="en-US" dirty="0" err="1" smtClean="0"/>
              <a:t>LoL</a:t>
            </a:r>
            <a:r>
              <a:rPr lang="en-US" dirty="0" smtClean="0"/>
              <a:t> released earlier than DotA2, taking the advantage of timing, has a larger number of </a:t>
            </a:r>
            <a:r>
              <a:rPr lang="en-US" dirty="0" err="1" smtClean="0"/>
              <a:t>players,due</a:t>
            </a:r>
            <a:r>
              <a:rPr lang="en-US" dirty="0" smtClean="0"/>
              <a:t> </a:t>
            </a:r>
            <a:r>
              <a:rPr lang="en-US" dirty="0" smtClean="0"/>
              <a:t>to the fact that DotA2 is still not widely available.</a:t>
            </a:r>
          </a:p>
          <a:p>
            <a:pPr lvl="2"/>
            <a:r>
              <a:rPr lang="en-US" altLang="zh-CN" sz="2600" dirty="0"/>
              <a:t>Character </a:t>
            </a:r>
            <a:r>
              <a:rPr lang="en-US" altLang="zh-CN" sz="2600" dirty="0" smtClean="0"/>
              <a:t>variability: Every </a:t>
            </a:r>
            <a:r>
              <a:rPr lang="en-US" altLang="zh-CN" sz="2600" dirty="0"/>
              <a:t>single hero in </a:t>
            </a:r>
            <a:r>
              <a:rPr lang="en-US" altLang="zh-CN" sz="2600" dirty="0" err="1"/>
              <a:t>DotA</a:t>
            </a:r>
            <a:r>
              <a:rPr lang="en-US" altLang="zh-CN" sz="2600" dirty="0"/>
              <a:t> 2 is highly specialized in certain ways and lacking in others and each one has very unique play style. </a:t>
            </a:r>
            <a:r>
              <a:rPr lang="en-US" altLang="zh-CN" sz="2600" dirty="0" err="1"/>
              <a:t>LoL</a:t>
            </a:r>
            <a:r>
              <a:rPr lang="en-US" altLang="zh-CN" sz="2600" dirty="0"/>
              <a:t> has its greats too, but many of </a:t>
            </a:r>
            <a:r>
              <a:rPr lang="en-US" altLang="zh-CN" sz="2600" dirty="0" err="1"/>
              <a:t>LoL</a:t>
            </a:r>
            <a:r>
              <a:rPr lang="en-US" altLang="zh-CN" sz="2600" dirty="0"/>
              <a:t> champions feel </a:t>
            </a:r>
            <a:r>
              <a:rPr lang="en-US" altLang="zh-CN" sz="2600" dirty="0" smtClean="0"/>
              <a:t>generic </a:t>
            </a:r>
            <a:r>
              <a:rPr lang="en-US" altLang="zh-CN" sz="2600" dirty="0"/>
              <a:t>compared to the distinguished personality of </a:t>
            </a:r>
            <a:r>
              <a:rPr lang="en-US" altLang="zh-CN" sz="2600" dirty="0" err="1"/>
              <a:t>DotA</a:t>
            </a:r>
            <a:r>
              <a:rPr lang="en-US" altLang="zh-CN" sz="2600" dirty="0"/>
              <a:t> 2 </a:t>
            </a:r>
            <a:r>
              <a:rPr lang="en-US" altLang="zh-CN" sz="2600" dirty="0" smtClean="0"/>
              <a:t>heroes</a:t>
            </a:r>
          </a:p>
          <a:p>
            <a:pPr lvl="2"/>
            <a:r>
              <a:rPr lang="en-US" sz="2600" dirty="0"/>
              <a:t>C</a:t>
            </a:r>
            <a:r>
              <a:rPr lang="en-US" sz="2600" dirty="0" smtClean="0"/>
              <a:t>ontrols </a:t>
            </a:r>
            <a:r>
              <a:rPr lang="en-US" sz="2600" dirty="0" smtClean="0"/>
              <a:t>are not nearly as customizable, nor as fluid feeling as DotA2.</a:t>
            </a:r>
          </a:p>
          <a:p>
            <a:pPr lvl="2"/>
            <a:r>
              <a:rPr lang="en-US" sz="2600" dirty="0" smtClean="0"/>
              <a:t>The diversity of game strategy and hero play style in </a:t>
            </a:r>
            <a:r>
              <a:rPr lang="en-US" sz="2600" dirty="0" err="1" smtClean="0"/>
              <a:t>LoL</a:t>
            </a:r>
            <a:r>
              <a:rPr lang="en-US" sz="2600" dirty="0" smtClean="0"/>
              <a:t> is not as wide as DotA2. </a:t>
            </a:r>
          </a:p>
          <a:p>
            <a:pPr lvl="2"/>
            <a:r>
              <a:rPr lang="en-US" sz="2600" dirty="0" smtClean="0"/>
              <a:t>In </a:t>
            </a:r>
            <a:r>
              <a:rPr lang="en-US" sz="2600" dirty="0" err="1" smtClean="0"/>
              <a:t>LoL</a:t>
            </a:r>
            <a:r>
              <a:rPr lang="en-US" sz="2600" dirty="0" smtClean="0"/>
              <a:t>, “champions” are not free to any one. You have to spend money on new heroes. And most likely, the new heroes you bought are broken(not balance) which give advantage to players who have the hero. </a:t>
            </a:r>
            <a:endParaRPr lang="en-US" sz="2600" dirty="0" smtClean="0"/>
          </a:p>
          <a:p>
            <a:pPr lvl="2"/>
            <a:r>
              <a:rPr lang="en-US" sz="2600" dirty="0" err="1" smtClean="0"/>
              <a:t>LoL</a:t>
            </a:r>
            <a:r>
              <a:rPr lang="en-US" sz="2600" dirty="0" smtClean="0"/>
              <a:t> has a rune system, which to many, feels like pay-to-win. These give slight advantages to </a:t>
            </a:r>
            <a:r>
              <a:rPr lang="en-US" sz="2600" dirty="0" smtClean="0"/>
              <a:t>the high-level account player  than new account player.</a:t>
            </a:r>
            <a:endParaRPr lang="en-US" sz="2600" dirty="0"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Review</a:t>
            </a:r>
            <a:endParaRPr lang="en-US" dirty="0"/>
          </a:p>
        </p:txBody>
      </p:sp>
      <p:sp>
        <p:nvSpPr>
          <p:cNvPr id="3" name="Content Placeholder 2"/>
          <p:cNvSpPr>
            <a:spLocks noGrp="1"/>
          </p:cNvSpPr>
          <p:nvPr>
            <p:ph idx="1"/>
          </p:nvPr>
        </p:nvSpPr>
        <p:spPr/>
        <p:txBody>
          <a:bodyPr>
            <a:normAutofit/>
          </a:bodyPr>
          <a:lstStyle/>
          <a:p>
            <a:r>
              <a:rPr lang="en-US" dirty="0" smtClean="0"/>
              <a:t>Appropriate </a:t>
            </a:r>
            <a:r>
              <a:rPr lang="en-US" dirty="0" smtClean="0"/>
              <a:t>Audience</a:t>
            </a:r>
            <a:endParaRPr lang="en-US" dirty="0" smtClean="0"/>
          </a:p>
          <a:p>
            <a:pPr lvl="1"/>
            <a:r>
              <a:rPr lang="en-US" dirty="0" smtClean="0"/>
              <a:t>DotA2 is definitely geared towards hardcore gamers. </a:t>
            </a:r>
            <a:endParaRPr lang="en-US" dirty="0" smtClean="0"/>
          </a:p>
          <a:p>
            <a:pPr lvl="1"/>
            <a:r>
              <a:rPr lang="en-US" dirty="0" smtClean="0"/>
              <a:t>People with concrete time of focus on game.</a:t>
            </a:r>
            <a:endParaRPr lang="en-US" dirty="0" smtClean="0"/>
          </a:p>
          <a:p>
            <a:pPr lvl="1"/>
            <a:r>
              <a:rPr lang="en-US" dirty="0" smtClean="0"/>
              <a:t>People with intense passion to </a:t>
            </a:r>
            <a:r>
              <a:rPr lang="en-US" dirty="0" smtClean="0"/>
              <a:t>compete and </a:t>
            </a:r>
            <a:r>
              <a:rPr lang="en-US" dirty="0" smtClean="0"/>
              <a:t>the desire to </a:t>
            </a:r>
            <a:r>
              <a:rPr lang="en-US" dirty="0" smtClean="0"/>
              <a:t>carry the team to win</a:t>
            </a:r>
          </a:p>
          <a:p>
            <a:pPr lvl="1"/>
            <a:r>
              <a:rPr lang="en-US" dirty="0" smtClean="0"/>
              <a:t>People who can sacrifice personal emotional for the team’s victory.</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Review</a:t>
            </a:r>
            <a:endParaRPr lang="en-US" dirty="0"/>
          </a:p>
        </p:txBody>
      </p:sp>
      <p:sp>
        <p:nvSpPr>
          <p:cNvPr id="3" name="Content Placeholder 2"/>
          <p:cNvSpPr>
            <a:spLocks noGrp="1"/>
          </p:cNvSpPr>
          <p:nvPr>
            <p:ph idx="1"/>
          </p:nvPr>
        </p:nvSpPr>
        <p:spPr/>
        <p:txBody>
          <a:bodyPr>
            <a:normAutofit lnSpcReduction="10000"/>
          </a:bodyPr>
          <a:lstStyle/>
          <a:p>
            <a:r>
              <a:rPr lang="en-US" dirty="0" smtClean="0"/>
              <a:t>Design mistakes</a:t>
            </a:r>
          </a:p>
          <a:p>
            <a:pPr lvl="1"/>
            <a:r>
              <a:rPr lang="en-US" dirty="0" smtClean="0"/>
              <a:t>When user create game lobby for in-house gaming, the players sometimes cannot load into game due to there are too many casters.</a:t>
            </a:r>
          </a:p>
          <a:p>
            <a:pPr lvl="1"/>
            <a:r>
              <a:rPr lang="en-US" dirty="0" smtClean="0"/>
              <a:t>The other languages keyboard input works improperly in the game when you typing.</a:t>
            </a:r>
            <a:endParaRPr lang="en-US" dirty="0" smtClean="0"/>
          </a:p>
          <a:p>
            <a:pPr lvl="1"/>
            <a:r>
              <a:rPr lang="en-US" dirty="0" smtClean="0"/>
              <a:t>In </a:t>
            </a:r>
            <a:r>
              <a:rPr lang="en-US" dirty="0" smtClean="0"/>
              <a:t>the “</a:t>
            </a:r>
            <a:r>
              <a:rPr lang="en-US" dirty="0" smtClean="0"/>
              <a:t>Learn” tab, the video features still not available in new source2 now, and the detail hero guide written by skilled players has not delivered from old engine yet.</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Strengths</a:t>
            </a:r>
          </a:p>
          <a:p>
            <a:pPr lvl="1"/>
            <a:r>
              <a:rPr lang="en-US" dirty="0" smtClean="0"/>
              <a:t>A fair competitive environment  true E-sports game</a:t>
            </a:r>
            <a:endParaRPr lang="en-US" dirty="0"/>
          </a:p>
          <a:p>
            <a:pPr lvl="1"/>
            <a:r>
              <a:rPr lang="en-US" dirty="0" smtClean="0"/>
              <a:t>Amazing features </a:t>
            </a:r>
            <a:r>
              <a:rPr lang="en-US" dirty="0" smtClean="0"/>
              <a:t>for spectating and casting a game.</a:t>
            </a:r>
          </a:p>
          <a:p>
            <a:pPr lvl="1"/>
            <a:r>
              <a:rPr lang="en-US" dirty="0" smtClean="0"/>
              <a:t>Allowed players create their own game lobby for in-house gaming.</a:t>
            </a:r>
          </a:p>
          <a:p>
            <a:pPr lvl="1"/>
            <a:r>
              <a:rPr lang="en-US" dirty="0" smtClean="0"/>
              <a:t>The balance of all heroes and items has been updating alone with the every patch, </a:t>
            </a:r>
            <a:r>
              <a:rPr lang="en-US" dirty="0" err="1" smtClean="0"/>
              <a:t>IceFrog</a:t>
            </a:r>
            <a:r>
              <a:rPr lang="en-US" dirty="0" smtClean="0"/>
              <a:t> improved the balance by hearing all the voice from the community.</a:t>
            </a:r>
          </a:p>
          <a:p>
            <a:pPr lvl="1"/>
            <a:r>
              <a:rPr lang="en-US" dirty="0" smtClean="0"/>
              <a:t>The fantastic visual effort in graph and delicate hero mod.</a:t>
            </a:r>
          </a:p>
          <a:p>
            <a:pPr lvl="1"/>
            <a:r>
              <a:rPr lang="en-US" dirty="0" smtClean="0"/>
              <a:t>Complexity strategy and corresponding reactions from both teams.</a:t>
            </a:r>
          </a:p>
          <a:p>
            <a:pPr lvl="1"/>
            <a:r>
              <a:rPr lang="en-US" dirty="0" smtClean="0"/>
              <a:t>The community can create custom items and once get qualified by Value, you can buy them form dota2 store and th</a:t>
            </a:r>
            <a:r>
              <a:rPr lang="en-US" dirty="0" smtClean="0"/>
              <a:t>e author will get 50% of the total selling amount.</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dirty="0" smtClean="0"/>
              <a:t>Weaknesses</a:t>
            </a:r>
          </a:p>
          <a:p>
            <a:pPr lvl="1"/>
            <a:r>
              <a:rPr lang="en-US" dirty="0" smtClean="0"/>
              <a:t>Must be played online.</a:t>
            </a:r>
          </a:p>
          <a:p>
            <a:pPr lvl="1"/>
            <a:r>
              <a:rPr lang="en-US" dirty="0" smtClean="0"/>
              <a:t>It is hard for new players to get into.</a:t>
            </a:r>
          </a:p>
          <a:p>
            <a:pPr lvl="1"/>
            <a:r>
              <a:rPr lang="en-US" dirty="0" smtClean="0"/>
              <a:t>Requires </a:t>
            </a:r>
            <a:r>
              <a:rPr lang="en-US" dirty="0" smtClean="0"/>
              <a:t>a large time investment to be competitive.</a:t>
            </a:r>
          </a:p>
          <a:p>
            <a:pPr lvl="1"/>
            <a:r>
              <a:rPr lang="en-US" dirty="0" smtClean="0"/>
              <a:t>Requires a static amount of time for each game played in order to not be shunned from the community.</a:t>
            </a:r>
          </a:p>
          <a:p>
            <a:pPr lvl="1"/>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dirty="0" smtClean="0"/>
              <a:t>Is the game worth purchasing?</a:t>
            </a:r>
          </a:p>
          <a:p>
            <a:pPr lvl="1"/>
            <a:r>
              <a:rPr lang="en-US" dirty="0" smtClean="0"/>
              <a:t>Well, it’s </a:t>
            </a:r>
            <a:r>
              <a:rPr lang="en-US" dirty="0" smtClean="0"/>
              <a:t>free. You just need to download it and enjoy some features without paying anything. Let’s start the learning section, familiar with the basic operation and knowledge and playing with AI, spectate the first-person view of skilled players.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rmAutofit fontScale="90000"/>
          </a:bodyPr>
          <a:lstStyle/>
          <a:p>
            <a:r>
              <a:rPr lang="en-US" dirty="0" smtClean="0"/>
              <a:t>Minimum Hardware</a:t>
            </a:r>
            <a:br>
              <a:rPr lang="en-US" dirty="0" smtClean="0"/>
            </a:br>
            <a:r>
              <a:rPr lang="en-US" dirty="0" smtClean="0"/>
              <a:t>(windows)</a:t>
            </a:r>
            <a:endParaRPr lang="en-US" dirty="0"/>
          </a:p>
        </p:txBody>
      </p:sp>
      <p:sp>
        <p:nvSpPr>
          <p:cNvPr id="3" name="Content Placeholder 2"/>
          <p:cNvSpPr>
            <a:spLocks noGrp="1"/>
          </p:cNvSpPr>
          <p:nvPr>
            <p:ph idx="1"/>
          </p:nvPr>
        </p:nvSpPr>
        <p:spPr/>
        <p:txBody>
          <a:bodyPr>
            <a:normAutofit fontScale="62500" lnSpcReduction="20000"/>
          </a:bodyPr>
          <a:lstStyle/>
          <a:p>
            <a:r>
              <a:rPr lang="en-US" altLang="zh-CN" dirty="0"/>
              <a:t>OS: Windows 7 </a:t>
            </a:r>
            <a:br>
              <a:rPr lang="en-US" altLang="zh-CN" dirty="0"/>
            </a:br>
            <a:endParaRPr lang="en-US" altLang="zh-CN" dirty="0"/>
          </a:p>
          <a:p>
            <a:r>
              <a:rPr lang="en-US" altLang="zh-CN" dirty="0"/>
              <a:t>Processor: Dual core from Intel or AMD at 2.8 GHz </a:t>
            </a:r>
            <a:br>
              <a:rPr lang="en-US" altLang="zh-CN" dirty="0"/>
            </a:br>
            <a:endParaRPr lang="en-US" altLang="zh-CN" dirty="0"/>
          </a:p>
          <a:p>
            <a:r>
              <a:rPr lang="en-US" altLang="zh-CN" dirty="0"/>
              <a:t>Memory: 4 GB RAM </a:t>
            </a:r>
            <a:br>
              <a:rPr lang="en-US" altLang="zh-CN" dirty="0"/>
            </a:br>
            <a:endParaRPr lang="en-US" altLang="zh-CN" dirty="0"/>
          </a:p>
          <a:p>
            <a:r>
              <a:rPr lang="en-US" altLang="zh-CN" dirty="0"/>
              <a:t>Graphics: </a:t>
            </a:r>
            <a:r>
              <a:rPr lang="en-US" altLang="zh-CN" dirty="0" err="1"/>
              <a:t>nVidia</a:t>
            </a:r>
            <a:r>
              <a:rPr lang="en-US" altLang="zh-CN" dirty="0"/>
              <a:t> GeForce 8600/9600GT, ATI/AMD Radeon HD2600/3600 </a:t>
            </a:r>
            <a:br>
              <a:rPr lang="en-US" altLang="zh-CN" dirty="0"/>
            </a:br>
            <a:endParaRPr lang="en-US" altLang="zh-CN" dirty="0"/>
          </a:p>
          <a:p>
            <a:r>
              <a:rPr lang="en-US" altLang="zh-CN" dirty="0"/>
              <a:t>DirectX: Version 9.0c </a:t>
            </a:r>
            <a:br>
              <a:rPr lang="en-US" altLang="zh-CN" dirty="0"/>
            </a:br>
            <a:endParaRPr lang="en-US" altLang="zh-CN" dirty="0"/>
          </a:p>
          <a:p>
            <a:r>
              <a:rPr lang="en-US" altLang="zh-CN" dirty="0"/>
              <a:t>Network: Broadband Internet connection </a:t>
            </a:r>
            <a:br>
              <a:rPr lang="en-US" altLang="zh-CN" dirty="0"/>
            </a:br>
            <a:endParaRPr lang="en-US" altLang="zh-CN" dirty="0"/>
          </a:p>
          <a:p>
            <a:r>
              <a:rPr lang="en-US" altLang="zh-CN" dirty="0"/>
              <a:t>Hard Drive: </a:t>
            </a:r>
            <a:r>
              <a:rPr lang="en-US" altLang="zh-CN" dirty="0" smtClean="0"/>
              <a:t>20 </a:t>
            </a:r>
            <a:r>
              <a:rPr lang="en-US" altLang="zh-CN" dirty="0" smtClean="0"/>
              <a:t>GB </a:t>
            </a:r>
            <a:r>
              <a:rPr lang="en-US" altLang="zh-CN" dirty="0"/>
              <a:t>available space </a:t>
            </a:r>
            <a:br>
              <a:rPr lang="en-US" altLang="zh-CN" dirty="0"/>
            </a:br>
            <a:endParaRPr lang="en-US" altLang="zh-CN" dirty="0"/>
          </a:p>
          <a:p>
            <a:r>
              <a:rPr lang="en-US" altLang="zh-CN" dirty="0"/>
              <a:t>Sound Card: DirectX Compatible</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Improvements</a:t>
            </a:r>
          </a:p>
          <a:p>
            <a:pPr lvl="1"/>
            <a:r>
              <a:rPr lang="en-US" dirty="0" smtClean="0"/>
              <a:t>The main menu UI need to be reorganized the layout, should show more information about player profile and able to show the tags you added on your friends in client. </a:t>
            </a:r>
          </a:p>
          <a:p>
            <a:pPr lvl="1"/>
            <a:r>
              <a:rPr lang="en-US" dirty="0" smtClean="0"/>
              <a:t>Hero menu should display more productive features, now the “feature” feels like commercials.</a:t>
            </a:r>
          </a:p>
          <a:p>
            <a:pPr lvl="1"/>
            <a:r>
              <a:rPr lang="en-US" dirty="0" smtClean="0"/>
              <a:t>Reduce the loading time to a game, put more useful information of players instead of just watching the loading screen pictures.</a:t>
            </a:r>
            <a:r>
              <a:rPr lang="en-US" dirty="0" smtClean="0"/>
              <a:t>.</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a:t>Minimum Hardware</a:t>
            </a:r>
            <a:br>
              <a:rPr lang="en-US" altLang="zh-CN" dirty="0"/>
            </a:br>
            <a:r>
              <a:rPr lang="en-US" altLang="zh-CN" dirty="0" smtClean="0"/>
              <a:t>(Mac OS X)</a:t>
            </a:r>
            <a:endParaRPr lang="zh-CN" altLang="en-US" dirty="0"/>
          </a:p>
        </p:txBody>
      </p:sp>
      <p:sp>
        <p:nvSpPr>
          <p:cNvPr id="3" name="Content Placeholder 2"/>
          <p:cNvSpPr>
            <a:spLocks noGrp="1"/>
          </p:cNvSpPr>
          <p:nvPr>
            <p:ph idx="1"/>
          </p:nvPr>
        </p:nvSpPr>
        <p:spPr/>
        <p:txBody>
          <a:bodyPr>
            <a:normAutofit fontScale="85000" lnSpcReduction="20000"/>
          </a:bodyPr>
          <a:lstStyle/>
          <a:p>
            <a:r>
              <a:rPr lang="en-US" altLang="zh-CN" dirty="0"/>
              <a:t>OS: OS X Mavericks 10.9 </a:t>
            </a:r>
            <a:br>
              <a:rPr lang="en-US" altLang="zh-CN" dirty="0"/>
            </a:br>
            <a:endParaRPr lang="en-US" altLang="zh-CN" dirty="0"/>
          </a:p>
          <a:p>
            <a:r>
              <a:rPr lang="en-US" altLang="zh-CN" dirty="0"/>
              <a:t>Processor: Dual core from Intel </a:t>
            </a:r>
            <a:br>
              <a:rPr lang="en-US" altLang="zh-CN" dirty="0"/>
            </a:br>
            <a:endParaRPr lang="en-US" altLang="zh-CN" dirty="0"/>
          </a:p>
          <a:p>
            <a:r>
              <a:rPr lang="en-US" altLang="zh-CN" dirty="0"/>
              <a:t>Memory: 4 GB RAM </a:t>
            </a:r>
            <a:br>
              <a:rPr lang="en-US" altLang="zh-CN" dirty="0"/>
            </a:br>
            <a:endParaRPr lang="en-US" altLang="zh-CN" dirty="0"/>
          </a:p>
          <a:p>
            <a:r>
              <a:rPr lang="en-US" altLang="zh-CN" dirty="0"/>
              <a:t>Graphics: </a:t>
            </a:r>
            <a:r>
              <a:rPr lang="en-US" altLang="zh-CN" dirty="0" err="1"/>
              <a:t>nVidia</a:t>
            </a:r>
            <a:r>
              <a:rPr lang="en-US" altLang="zh-CN" dirty="0"/>
              <a:t> 320M or higher, or Radeon HD 2400 or higher, or Intel HD 3000 or higher </a:t>
            </a:r>
            <a:br>
              <a:rPr lang="en-US" altLang="zh-CN" dirty="0"/>
            </a:br>
            <a:endParaRPr lang="en-US" altLang="zh-CN" dirty="0"/>
          </a:p>
          <a:p>
            <a:r>
              <a:rPr lang="en-US" altLang="zh-CN" dirty="0"/>
              <a:t>Network: Broadband Internet connection </a:t>
            </a:r>
            <a:br>
              <a:rPr lang="en-US" altLang="zh-CN" dirty="0"/>
            </a:br>
            <a:endParaRPr lang="en-US" altLang="zh-CN" dirty="0"/>
          </a:p>
          <a:p>
            <a:r>
              <a:rPr lang="en-US" altLang="zh-CN" dirty="0"/>
              <a:t>Hard Drive: </a:t>
            </a:r>
            <a:r>
              <a:rPr lang="en-US" altLang="zh-CN" dirty="0" smtClean="0"/>
              <a:t>20 </a:t>
            </a:r>
            <a:r>
              <a:rPr lang="en-US" altLang="zh-CN" dirty="0"/>
              <a:t>GB available space</a:t>
            </a:r>
          </a:p>
          <a:p>
            <a:endParaRPr lang="zh-CN" altLang="en-US" dirty="0"/>
          </a:p>
        </p:txBody>
      </p:sp>
    </p:spTree>
    <p:extLst>
      <p:ext uri="{BB962C8B-B14F-4D97-AF65-F5344CB8AC3E}">
        <p14:creationId xmlns:p14="http://schemas.microsoft.com/office/powerpoint/2010/main" val="16722500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Recommended Hardware</a:t>
            </a:r>
            <a:br>
              <a:rPr lang="en-US" dirty="0" smtClean="0"/>
            </a:br>
            <a:r>
              <a:rPr lang="en-US" dirty="0" smtClean="0"/>
              <a:t>(max setting and fps 60 above)</a:t>
            </a:r>
            <a:endParaRPr lang="en-US" dirty="0"/>
          </a:p>
        </p:txBody>
      </p:sp>
      <p:sp>
        <p:nvSpPr>
          <p:cNvPr id="3" name="Content Placeholder 2"/>
          <p:cNvSpPr>
            <a:spLocks noGrp="1"/>
          </p:cNvSpPr>
          <p:nvPr>
            <p:ph idx="1"/>
          </p:nvPr>
        </p:nvSpPr>
        <p:spPr/>
        <p:txBody>
          <a:bodyPr/>
          <a:lstStyle/>
          <a:p>
            <a:r>
              <a:rPr lang="en-US" dirty="0" smtClean="0"/>
              <a:t>Windows 7, 8.1 ,10</a:t>
            </a:r>
          </a:p>
          <a:p>
            <a:r>
              <a:rPr lang="en-US" dirty="0" smtClean="0"/>
              <a:t>CPU: Intel CORE i3 4160</a:t>
            </a:r>
          </a:p>
          <a:p>
            <a:r>
              <a:rPr lang="en-US" dirty="0" smtClean="0"/>
              <a:t>RAM: 8 GB DDR3</a:t>
            </a:r>
          </a:p>
          <a:p>
            <a:r>
              <a:rPr lang="en-US" dirty="0" smtClean="0"/>
              <a:t>HDD: </a:t>
            </a:r>
            <a:r>
              <a:rPr lang="en-US" dirty="0" smtClean="0"/>
              <a:t>40 GB free </a:t>
            </a:r>
            <a:r>
              <a:rPr lang="en-US" dirty="0" smtClean="0"/>
              <a:t>HDD space</a:t>
            </a:r>
          </a:p>
          <a:p>
            <a:r>
              <a:rPr lang="en-US" dirty="0" smtClean="0"/>
              <a:t>Graphic Card: NVIDIA GTX 960</a:t>
            </a:r>
            <a:r>
              <a:rPr lang="en-US" dirty="0"/>
              <a:t>/ </a:t>
            </a:r>
            <a:r>
              <a:rPr lang="en-US" dirty="0" smtClean="0"/>
              <a:t>AMD Radeon </a:t>
            </a:r>
            <a:r>
              <a:rPr lang="en-US" dirty="0"/>
              <a:t>r380</a:t>
            </a:r>
            <a:endParaRPr lang="en-US" dirty="0" smtClean="0"/>
          </a:p>
          <a:p>
            <a:r>
              <a:rPr lang="en-US" dirty="0" smtClean="0"/>
              <a:t>DirectX 11</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Customization video option</a:t>
            </a:r>
            <a:endParaRPr lang="zh-CN" altLang="en-US" dirty="0"/>
          </a:p>
        </p:txBody>
      </p:sp>
      <p:pic>
        <p:nvPicPr>
          <p:cNvPr id="4" name="Content Placeholder 3"/>
          <p:cNvPicPr>
            <a:picLocks noGrp="1" noChangeAspect="1"/>
          </p:cNvPicPr>
          <p:nvPr>
            <p:ph idx="1"/>
          </p:nvPr>
        </p:nvPicPr>
        <p:blipFill>
          <a:blip r:embed="rId2"/>
          <a:stretch>
            <a:fillRect/>
          </a:stretch>
        </p:blipFill>
        <p:spPr>
          <a:xfrm>
            <a:off x="0" y="1600200"/>
            <a:ext cx="9143999" cy="5257800"/>
          </a:xfrm>
          <a:prstGeom prst="rect">
            <a:avLst/>
          </a:prstGeom>
        </p:spPr>
      </p:pic>
    </p:spTree>
    <p:extLst>
      <p:ext uri="{BB962C8B-B14F-4D97-AF65-F5344CB8AC3E}">
        <p14:creationId xmlns:p14="http://schemas.microsoft.com/office/powerpoint/2010/main" val="3801180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Installation</a:t>
            </a:r>
          </a:p>
          <a:p>
            <a:pPr lvl="1"/>
            <a:r>
              <a:rPr lang="en-US" dirty="0" smtClean="0"/>
              <a:t>DotA2 requires Valve Corporations </a:t>
            </a:r>
            <a:r>
              <a:rPr lang="en-US" dirty="0" smtClean="0"/>
              <a:t>game</a:t>
            </a:r>
            <a:r>
              <a:rPr lang="en-US" dirty="0" smtClean="0"/>
              <a:t> </a:t>
            </a:r>
            <a:r>
              <a:rPr lang="en-US" dirty="0" smtClean="0"/>
              <a:t>platform (STEAM) that means you must have a steam account</a:t>
            </a:r>
            <a:r>
              <a:rPr lang="en-US" dirty="0" smtClean="0"/>
              <a:t>.</a:t>
            </a:r>
            <a:r>
              <a:rPr lang="zh-CN" altLang="en-US" dirty="0"/>
              <a:t> </a:t>
            </a:r>
            <a:r>
              <a:rPr lang="en-US" altLang="zh-CN" dirty="0" smtClean="0"/>
              <a:t>(also means you have to download  steam first)</a:t>
            </a:r>
            <a:endParaRPr lang="en-US" dirty="0" smtClean="0"/>
          </a:p>
          <a:p>
            <a:pPr lvl="1"/>
            <a:r>
              <a:rPr lang="en-US" altLang="zh-CN" dirty="0" smtClean="0"/>
              <a:t>Since the beta version is released you just need to search Dota2 in </a:t>
            </a:r>
            <a:r>
              <a:rPr lang="en-US" altLang="zh-CN" dirty="0" smtClean="0"/>
              <a:t>steam store </a:t>
            </a:r>
            <a:r>
              <a:rPr lang="en-US" altLang="zh-CN" dirty="0" smtClean="0"/>
              <a:t>and start to download it.</a:t>
            </a:r>
          </a:p>
          <a:p>
            <a:pPr lvl="1"/>
            <a:r>
              <a:rPr lang="en-US" dirty="0" smtClean="0"/>
              <a:t>The Steam application allows you to store the game under the steam folder.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Steam game library</a:t>
            </a:r>
            <a:endParaRPr lang="zh-CN" altLang="en-US" dirty="0"/>
          </a:p>
        </p:txBody>
      </p:sp>
      <p:pic>
        <p:nvPicPr>
          <p:cNvPr id="4" name="Content Placeholder 3"/>
          <p:cNvPicPr>
            <a:picLocks noGrp="1" noChangeAspect="1"/>
          </p:cNvPicPr>
          <p:nvPr>
            <p:ph idx="1"/>
          </p:nvPr>
        </p:nvPicPr>
        <p:blipFill>
          <a:blip r:embed="rId2"/>
          <a:stretch>
            <a:fillRect/>
          </a:stretch>
        </p:blipFill>
        <p:spPr>
          <a:xfrm>
            <a:off x="633772" y="1600200"/>
            <a:ext cx="7876455" cy="4525963"/>
          </a:xfrm>
          <a:prstGeom prst="rect">
            <a:avLst/>
          </a:prstGeom>
        </p:spPr>
      </p:pic>
    </p:spTree>
    <p:extLst>
      <p:ext uri="{BB962C8B-B14F-4D97-AF65-F5344CB8AC3E}">
        <p14:creationId xmlns:p14="http://schemas.microsoft.com/office/powerpoint/2010/main" val="7925930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Summary</a:t>
            </a:r>
            <a:endParaRPr lang="en-US" dirty="0"/>
          </a:p>
        </p:txBody>
      </p:sp>
      <p:sp>
        <p:nvSpPr>
          <p:cNvPr id="3" name="Content Placeholder 2"/>
          <p:cNvSpPr>
            <a:spLocks noGrp="1"/>
          </p:cNvSpPr>
          <p:nvPr>
            <p:ph idx="1"/>
          </p:nvPr>
        </p:nvSpPr>
        <p:spPr>
          <a:xfrm>
            <a:off x="457200" y="1371600"/>
            <a:ext cx="8229600" cy="5029200"/>
          </a:xfrm>
        </p:spPr>
        <p:txBody>
          <a:bodyPr>
            <a:normAutofit fontScale="40000" lnSpcReduction="20000"/>
          </a:bodyPr>
          <a:lstStyle/>
          <a:p>
            <a:r>
              <a:rPr lang="en-US" sz="5900" dirty="0" smtClean="0"/>
              <a:t>Overview</a:t>
            </a:r>
          </a:p>
          <a:p>
            <a:pPr lvl="1"/>
            <a:r>
              <a:rPr lang="en-US" altLang="zh-CN" sz="4800" dirty="0" smtClean="0"/>
              <a:t>Beta Release </a:t>
            </a:r>
            <a:r>
              <a:rPr lang="en-US" altLang="zh-CN" sz="4800" dirty="0"/>
              <a:t>Date: Jul 9, </a:t>
            </a:r>
            <a:r>
              <a:rPr lang="en-US" altLang="zh-CN" sz="4800" dirty="0" smtClean="0"/>
              <a:t>2013</a:t>
            </a:r>
          </a:p>
          <a:p>
            <a:pPr lvl="1"/>
            <a:r>
              <a:rPr lang="en-US" altLang="zh-CN" sz="4800" dirty="0"/>
              <a:t>the stand-alone sequel to the </a:t>
            </a:r>
            <a:r>
              <a:rPr lang="en-US" altLang="zh-CN" sz="4800" dirty="0">
                <a:hlinkClick r:id="rId2" tooltip="Defense of the Ancients"/>
              </a:rPr>
              <a:t>Defense of the Ancients</a:t>
            </a:r>
            <a:r>
              <a:rPr lang="en-US" altLang="zh-CN" sz="4800" dirty="0"/>
              <a:t> (</a:t>
            </a:r>
            <a:r>
              <a:rPr lang="en-US" altLang="zh-CN" sz="4800" dirty="0" err="1"/>
              <a:t>DotA</a:t>
            </a:r>
            <a:r>
              <a:rPr lang="en-US" altLang="zh-CN" sz="4800" dirty="0"/>
              <a:t>) </a:t>
            </a:r>
            <a:r>
              <a:rPr lang="en-US" altLang="zh-CN" sz="4800" dirty="0">
                <a:hlinkClick r:id="rId3" tooltip="Warcraft III: Reign of Chaos"/>
              </a:rPr>
              <a:t>Warcraft III: Reign of Chaos</a:t>
            </a:r>
            <a:r>
              <a:rPr lang="en-US" altLang="zh-CN" sz="4800" dirty="0"/>
              <a:t> and </a:t>
            </a:r>
            <a:r>
              <a:rPr lang="en-US" altLang="zh-CN" sz="4800" dirty="0">
                <a:hlinkClick r:id="rId4" tooltip="Warcraft III: The Frozen Throne"/>
              </a:rPr>
              <a:t>The Frozen Throne</a:t>
            </a:r>
            <a:r>
              <a:rPr lang="en-US" altLang="zh-CN" sz="4800" dirty="0"/>
              <a:t> </a:t>
            </a:r>
            <a:r>
              <a:rPr lang="en-US" altLang="zh-CN" sz="4800" dirty="0">
                <a:hlinkClick r:id="rId5" tooltip="Mod (video gaming)"/>
              </a:rPr>
              <a:t>mod</a:t>
            </a:r>
            <a:r>
              <a:rPr lang="en-US" altLang="zh-CN" sz="4800" dirty="0" smtClean="0"/>
              <a:t>.</a:t>
            </a:r>
          </a:p>
          <a:p>
            <a:pPr lvl="1"/>
            <a:r>
              <a:rPr lang="en-US" altLang="zh-CN" sz="4800" dirty="0" smtClean="0"/>
              <a:t>Designer : </a:t>
            </a:r>
            <a:r>
              <a:rPr lang="en-US" altLang="zh-CN" sz="4800" dirty="0" err="1" smtClean="0"/>
              <a:t>IceFrog</a:t>
            </a:r>
            <a:r>
              <a:rPr lang="en-US" altLang="zh-CN" sz="4800" dirty="0" smtClean="0"/>
              <a:t> who involved with </a:t>
            </a:r>
            <a:r>
              <a:rPr lang="en-US" altLang="zh-CN" sz="4800" dirty="0" err="1" smtClean="0"/>
              <a:t>DotA</a:t>
            </a:r>
            <a:r>
              <a:rPr lang="en-US" altLang="zh-CN" sz="4800" dirty="0" smtClean="0"/>
              <a:t> began in 2005 and hired in 2009 for developing the DotA2 as a lead designer. </a:t>
            </a:r>
            <a:r>
              <a:rPr lang="en-US" altLang="zh-CN" sz="4800" dirty="0"/>
              <a:t> </a:t>
            </a:r>
            <a:endParaRPr lang="en-US" altLang="zh-CN" sz="4800" dirty="0" smtClean="0"/>
          </a:p>
          <a:p>
            <a:pPr lvl="1"/>
            <a:r>
              <a:rPr lang="en-US" altLang="zh-CN" sz="4800" dirty="0" err="1">
                <a:solidFill>
                  <a:srgbClr val="FF0000"/>
                </a:solidFill>
              </a:rPr>
              <a:t>Dota</a:t>
            </a:r>
            <a:r>
              <a:rPr lang="en-US" altLang="zh-CN" sz="4800" dirty="0">
                <a:solidFill>
                  <a:srgbClr val="FF0000"/>
                </a:solidFill>
              </a:rPr>
              <a:t> 2 is now powered by the Source 2 engine, </a:t>
            </a:r>
            <a:r>
              <a:rPr lang="en-US" altLang="zh-CN" sz="4800" dirty="0"/>
              <a:t>Valve's latest game development platform. This means that ongoing development in the new engine will continue to improve </a:t>
            </a:r>
            <a:r>
              <a:rPr lang="en-US" altLang="zh-CN" sz="4800" dirty="0" err="1"/>
              <a:t>Dota</a:t>
            </a:r>
            <a:r>
              <a:rPr lang="en-US" altLang="zh-CN" sz="4800" dirty="0"/>
              <a:t> 2. Source 2 includes technology for rendering improvements, performance optimizations, higher fidelity content, and richer, more dynamic games.</a:t>
            </a:r>
            <a:endParaRPr lang="en-US" sz="4800" dirty="0"/>
          </a:p>
          <a:p>
            <a:pPr lvl="1"/>
            <a:r>
              <a:rPr lang="en-US" sz="4800" dirty="0" smtClean="0"/>
              <a:t>In DotA2, every hero has an individual brief story about their background. The game itself has a story called “Mad Moon”</a:t>
            </a:r>
            <a:r>
              <a:rPr lang="en-US" altLang="zh-CN" sz="4800" dirty="0"/>
              <a:t> The </a:t>
            </a:r>
            <a:r>
              <a:rPr lang="en-US" altLang="zh-CN" sz="4800" b="1" dirty="0"/>
              <a:t>Mad Moon</a:t>
            </a:r>
            <a:r>
              <a:rPr lang="en-US" altLang="zh-CN" sz="4800" dirty="0"/>
              <a:t> was a large, cosmic sphere that orbited the World, the prison of the Radiant and Dire forces, until it destroyed itself in a cataclysmic event. Because of its impact, the Mad Moon ties heavily into the mythology and lore of the </a:t>
            </a:r>
            <a:r>
              <a:rPr lang="en-US" altLang="zh-CN" sz="4800" dirty="0" smtClean="0"/>
              <a:t>World.</a:t>
            </a:r>
          </a:p>
          <a:p>
            <a:pPr lvl="1"/>
            <a:r>
              <a:rPr lang="en-US" sz="4800" dirty="0" smtClean="0"/>
              <a:t>Players will choose one out of about 108 total heroes and make a team as 5. So there will be 5 vs 5 as total 10 players in a game.</a:t>
            </a:r>
          </a:p>
          <a:p>
            <a:pPr marL="457200" lvl="1" indent="0">
              <a:buNone/>
            </a:pP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6560</TotalTime>
  <Words>1503</Words>
  <Application>Microsoft Office PowerPoint</Application>
  <PresentationFormat>On-screen Show (4:3)</PresentationFormat>
  <Paragraphs>136</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宋体</vt:lpstr>
      <vt:lpstr>Arial</vt:lpstr>
      <vt:lpstr>Calibri</vt:lpstr>
      <vt:lpstr>Wingdings</vt:lpstr>
      <vt:lpstr>Office Theme</vt:lpstr>
      <vt:lpstr>PowerPoint Presentation</vt:lpstr>
      <vt:lpstr>What is DotA2</vt:lpstr>
      <vt:lpstr>Minimum Hardware (windows)</vt:lpstr>
      <vt:lpstr>Minimum Hardware (Mac OS X)</vt:lpstr>
      <vt:lpstr>Recommended Hardware (max setting and fps 60 above)</vt:lpstr>
      <vt:lpstr>Customization video option</vt:lpstr>
      <vt:lpstr>Game Summary</vt:lpstr>
      <vt:lpstr>Steam game library</vt:lpstr>
      <vt:lpstr>Game Summary</vt:lpstr>
      <vt:lpstr>How to play DotA2 (in- game)</vt:lpstr>
      <vt:lpstr>The Map</vt:lpstr>
      <vt:lpstr>DOTA2 UI</vt:lpstr>
      <vt:lpstr>Learn how to play dota2 Manual</vt:lpstr>
      <vt:lpstr>The heroes in DotA2</vt:lpstr>
      <vt:lpstr>Description and instruction of Heroes</vt:lpstr>
      <vt:lpstr>Custom items created from the community </vt:lpstr>
      <vt:lpstr>Game Summary (Special Features)</vt:lpstr>
      <vt:lpstr>The spectate System</vt:lpstr>
      <vt:lpstr>All in One function</vt:lpstr>
      <vt:lpstr>Custom Games brand new part after the source2</vt:lpstr>
      <vt:lpstr>User Interface</vt:lpstr>
      <vt:lpstr>Game Review</vt:lpstr>
      <vt:lpstr>Game Review</vt:lpstr>
      <vt:lpstr>Game Review</vt:lpstr>
      <vt:lpstr>Game Review</vt:lpstr>
      <vt:lpstr>Game Review</vt:lpstr>
      <vt:lpstr>Summary</vt:lpstr>
      <vt:lpstr>Summary</vt:lpstr>
      <vt:lpstr>Summary</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Johan</dc:creator>
  <cp:lastModifiedBy>Fan Zhang</cp:lastModifiedBy>
  <cp:revision>82</cp:revision>
  <dcterms:created xsi:type="dcterms:W3CDTF">2012-09-23T19:46:38Z</dcterms:created>
  <dcterms:modified xsi:type="dcterms:W3CDTF">2015-09-21T02:41:29Z</dcterms:modified>
</cp:coreProperties>
</file>