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6" r:id="rId3"/>
    <p:sldId id="258" r:id="rId4"/>
    <p:sldId id="259" r:id="rId5"/>
    <p:sldId id="261" r:id="rId6"/>
    <p:sldId id="263" r:id="rId7"/>
    <p:sldId id="260" r:id="rId8"/>
    <p:sldId id="262"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78674E5-5AAE-4571-B80B-2774FB2BE1AE}">
          <p14:sldIdLst>
            <p14:sldId id="257"/>
            <p14:sldId id="256"/>
            <p14:sldId id="258"/>
            <p14:sldId id="259"/>
            <p14:sldId id="261"/>
            <p14:sldId id="263"/>
            <p14:sldId id="260"/>
            <p14:sldId id="262"/>
            <p14:sldId id="264"/>
            <p14:sldId id="265"/>
            <p14:sldId id="266"/>
            <p14:sldId id="26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rey Yackley" initials="JY" lastIdx="1" clrIdx="0">
    <p:extLst>
      <p:ext uri="{19B8F6BF-5375-455C-9EA6-DF929625EA0E}">
        <p15:presenceInfo xmlns:p15="http://schemas.microsoft.com/office/powerpoint/2012/main" userId="9bfa56e0e4f2361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varScale="1">
        <p:scale>
          <a:sx n="116" d="100"/>
          <a:sy n="116" d="100"/>
        </p:scale>
        <p:origin x="22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9-22T05:25:29.887" idx="1">
    <p:pos x="7680" y="0"/>
    <p:text/>
    <p:extLst>
      <p:ext uri="{C676402C-5697-4E1C-873F-D02D1690AC5C}">
        <p15:threadingInfo xmlns:p15="http://schemas.microsoft.com/office/powerpoint/2012/main" timeZoneBias="2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9/23/2015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9/23/2015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9/23/2015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9/23/2015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9/23/2015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9/23/2015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9/23/2015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9/23/2015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9/23/2015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9/23/2015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Cv0gFlcD_KQ&amp;list=PLiN9B0rz-YEwhajvBFl7qES8mTPDt3EVX&amp;index=8" TargetMode="External"/><Relationship Id="rId7" Type="http://schemas.openxmlformats.org/officeDocument/2006/relationships/image" Target="../media/image24.jpg"/><Relationship Id="rId2" Type="http://schemas.openxmlformats.org/officeDocument/2006/relationships/hyperlink" Target="https://www.youtube.com/watch?v=pPWCkhulCn8&amp;list=PLiN9B0rz-YEwhajvBFl7qES8mTPDt3EVX" TargetMode="Externa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hyperlink" Target="https://www.youtube.com/watch?v=urV8MIcLDFk" TargetMode="External"/><Relationship Id="rId4" Type="http://schemas.openxmlformats.org/officeDocument/2006/relationships/hyperlink" Target="https://www.youtube.com/watch?v=gFQwn6M1RMc"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
            <a:ext cx="12192000" cy="6853019"/>
          </a:xfrm>
          <a:prstGeom prst="rect">
            <a:avLst/>
          </a:prstGeom>
        </p:spPr>
      </p:pic>
      <p:sp>
        <p:nvSpPr>
          <p:cNvPr id="4" name="Title 3"/>
          <p:cNvSpPr>
            <a:spLocks noGrp="1"/>
          </p:cNvSpPr>
          <p:nvPr>
            <p:ph type="ctrTitle"/>
          </p:nvPr>
        </p:nvSpPr>
        <p:spPr>
          <a:xfrm>
            <a:off x="1683171" y="4263845"/>
            <a:ext cx="8825658" cy="1029165"/>
          </a:xfrm>
        </p:spPr>
        <p:txBody>
          <a:bodyPr anchor="ctr"/>
          <a:lstStyle/>
          <a:p>
            <a:pPr algn="ctr"/>
            <a:r>
              <a:rPr lang="en-US" sz="3600" dirty="0" smtClean="0">
                <a:solidFill>
                  <a:schemeClr val="bg1">
                    <a:lumMod val="95000"/>
                    <a:lumOff val="5000"/>
                  </a:schemeClr>
                </a:solidFill>
              </a:rPr>
              <a:t>Dishonored with Distinction: A Review </a:t>
            </a:r>
            <a:endParaRPr lang="en-US" sz="3600" dirty="0">
              <a:solidFill>
                <a:schemeClr val="bg1">
                  <a:lumMod val="95000"/>
                  <a:lumOff val="5000"/>
                </a:schemeClr>
              </a:solidFill>
            </a:endParaRPr>
          </a:p>
        </p:txBody>
      </p:sp>
      <p:sp>
        <p:nvSpPr>
          <p:cNvPr id="5" name="Subtitle 4"/>
          <p:cNvSpPr>
            <a:spLocks noGrp="1"/>
          </p:cNvSpPr>
          <p:nvPr>
            <p:ph type="subTitle" idx="1"/>
          </p:nvPr>
        </p:nvSpPr>
        <p:spPr>
          <a:xfrm>
            <a:off x="1683171" y="5383626"/>
            <a:ext cx="8825658" cy="1098689"/>
          </a:xfrm>
        </p:spPr>
        <p:txBody>
          <a:bodyPr/>
          <a:lstStyle/>
          <a:p>
            <a:pPr algn="ctr">
              <a:spcBef>
                <a:spcPts val="0"/>
              </a:spcBef>
            </a:pPr>
            <a:r>
              <a:rPr lang="en-US" dirty="0" smtClean="0">
                <a:solidFill>
                  <a:schemeClr val="bg1">
                    <a:lumMod val="95000"/>
                    <a:lumOff val="5000"/>
                  </a:schemeClr>
                </a:solidFill>
                <a:latin typeface="+mn-lt"/>
              </a:rPr>
              <a:t>J</a:t>
            </a:r>
            <a:r>
              <a:rPr lang="en-US" cap="none" dirty="0" smtClean="0">
                <a:solidFill>
                  <a:schemeClr val="bg1">
                    <a:lumMod val="95000"/>
                    <a:lumOff val="5000"/>
                  </a:schemeClr>
                </a:solidFill>
                <a:latin typeface="+mn-lt"/>
              </a:rPr>
              <a:t>effrey</a:t>
            </a:r>
            <a:r>
              <a:rPr lang="en-US" dirty="0" smtClean="0">
                <a:solidFill>
                  <a:schemeClr val="bg1">
                    <a:lumMod val="95000"/>
                    <a:lumOff val="5000"/>
                  </a:schemeClr>
                </a:solidFill>
                <a:latin typeface="+mn-lt"/>
              </a:rPr>
              <a:t> Y</a:t>
            </a:r>
            <a:r>
              <a:rPr lang="en-US" cap="none" dirty="0" smtClean="0">
                <a:solidFill>
                  <a:schemeClr val="bg1">
                    <a:lumMod val="95000"/>
                    <a:lumOff val="5000"/>
                  </a:schemeClr>
                </a:solidFill>
                <a:latin typeface="+mn-lt"/>
              </a:rPr>
              <a:t>ackley</a:t>
            </a:r>
          </a:p>
          <a:p>
            <a:pPr algn="ctr">
              <a:spcBef>
                <a:spcPts val="0"/>
              </a:spcBef>
            </a:pPr>
            <a:r>
              <a:rPr lang="en-US" cap="none" dirty="0" smtClean="0">
                <a:solidFill>
                  <a:schemeClr val="bg1">
                    <a:lumMod val="95000"/>
                    <a:lumOff val="5000"/>
                  </a:schemeClr>
                </a:solidFill>
                <a:latin typeface="+mn-lt"/>
              </a:rPr>
              <a:t>23 September 2015</a:t>
            </a:r>
          </a:p>
          <a:p>
            <a:pPr algn="ctr">
              <a:spcBef>
                <a:spcPts val="0"/>
              </a:spcBef>
            </a:pPr>
            <a:r>
              <a:rPr lang="en-US" dirty="0" smtClean="0">
                <a:solidFill>
                  <a:schemeClr val="bg1">
                    <a:lumMod val="95000"/>
                    <a:lumOff val="5000"/>
                  </a:schemeClr>
                </a:solidFill>
                <a:latin typeface="+mn-lt"/>
              </a:rPr>
              <a:t>CIS 487</a:t>
            </a:r>
          </a:p>
          <a:p>
            <a:pPr algn="ctr">
              <a:spcBef>
                <a:spcPts val="0"/>
              </a:spcBef>
            </a:pPr>
            <a:endParaRPr lang="en-US" dirty="0">
              <a:solidFill>
                <a:schemeClr val="bg1">
                  <a:lumMod val="95000"/>
                  <a:lumOff val="5000"/>
                </a:schemeClr>
              </a:solidFill>
            </a:endParaRPr>
          </a:p>
        </p:txBody>
      </p:sp>
    </p:spTree>
    <p:extLst>
      <p:ext uri="{BB962C8B-B14F-4D97-AF65-F5344CB8AC3E}">
        <p14:creationId xmlns:p14="http://schemas.microsoft.com/office/powerpoint/2010/main" val="3394366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57" y="85380"/>
            <a:ext cx="9404723" cy="1400530"/>
          </a:xfrm>
        </p:spPr>
        <p:txBody>
          <a:bodyPr/>
          <a:lstStyle/>
          <a:p>
            <a:r>
              <a:rPr lang="en-US" dirty="0" smtClean="0"/>
              <a:t>Game Review</a:t>
            </a:r>
            <a:endParaRPr lang="en-US" dirty="0"/>
          </a:p>
        </p:txBody>
      </p:sp>
      <p:sp>
        <p:nvSpPr>
          <p:cNvPr id="3" name="Content Placeholder 2"/>
          <p:cNvSpPr>
            <a:spLocks noGrp="1"/>
          </p:cNvSpPr>
          <p:nvPr>
            <p:ph idx="1"/>
          </p:nvPr>
        </p:nvSpPr>
        <p:spPr>
          <a:xfrm>
            <a:off x="242457" y="785645"/>
            <a:ext cx="7476397" cy="6072354"/>
          </a:xfrm>
        </p:spPr>
        <p:txBody>
          <a:bodyPr>
            <a:normAutofit/>
          </a:bodyPr>
          <a:lstStyle/>
          <a:p>
            <a:pPr>
              <a:spcBef>
                <a:spcPts val="0"/>
              </a:spcBef>
            </a:pPr>
            <a:r>
              <a:rPr lang="en-US" sz="1600" dirty="0" smtClean="0"/>
              <a:t>The Good (Fun Aspects of the Game)</a:t>
            </a:r>
            <a:endParaRPr lang="en-US" sz="1600" dirty="0"/>
          </a:p>
          <a:p>
            <a:pPr lvl="1">
              <a:spcBef>
                <a:spcPts val="0"/>
              </a:spcBef>
            </a:pPr>
            <a:r>
              <a:rPr lang="en-US" sz="1400" dirty="0" smtClean="0"/>
              <a:t>Excellent, immersive story </a:t>
            </a:r>
          </a:p>
          <a:p>
            <a:pPr lvl="1">
              <a:spcBef>
                <a:spcPts val="0"/>
              </a:spcBef>
            </a:pPr>
            <a:r>
              <a:rPr lang="en-US" sz="1400" dirty="0" smtClean="0"/>
              <a:t>Feels like player choices matter in the game</a:t>
            </a:r>
          </a:p>
          <a:p>
            <a:pPr lvl="1">
              <a:spcBef>
                <a:spcPts val="0"/>
              </a:spcBef>
            </a:pPr>
            <a:r>
              <a:rPr lang="en-US" sz="1400" dirty="0" smtClean="0"/>
              <a:t>Lots of different playstyle choices, you never feel constricted in how to play</a:t>
            </a:r>
          </a:p>
          <a:p>
            <a:pPr lvl="1">
              <a:spcBef>
                <a:spcPts val="0"/>
              </a:spcBef>
            </a:pPr>
            <a:r>
              <a:rPr lang="en-US" sz="1400" dirty="0" smtClean="0"/>
              <a:t>Satisfying sword and pistol combat, various sword animations and a blocking mechanic make it feel like tense and realistic</a:t>
            </a:r>
          </a:p>
          <a:p>
            <a:pPr lvl="1">
              <a:spcBef>
                <a:spcPts val="0"/>
              </a:spcBef>
            </a:pPr>
            <a:r>
              <a:rPr lang="en-US" sz="1400" dirty="0" smtClean="0"/>
              <a:t>Wide arsenal of tools and supernatural abilities</a:t>
            </a:r>
          </a:p>
          <a:p>
            <a:pPr lvl="1">
              <a:spcBef>
                <a:spcPts val="0"/>
              </a:spcBef>
            </a:pPr>
            <a:r>
              <a:rPr lang="en-US" sz="1400" dirty="0" smtClean="0"/>
              <a:t>Wonderfully imaginative setting and world building</a:t>
            </a:r>
          </a:p>
          <a:p>
            <a:pPr>
              <a:spcBef>
                <a:spcPts val="0"/>
              </a:spcBef>
            </a:pPr>
            <a:r>
              <a:rPr lang="en-US" sz="1600" dirty="0" smtClean="0"/>
              <a:t>The Bad (Not Fun Aspects of the Game)</a:t>
            </a:r>
          </a:p>
          <a:p>
            <a:pPr lvl="1">
              <a:spcBef>
                <a:spcPts val="0"/>
              </a:spcBef>
            </a:pPr>
            <a:r>
              <a:rPr lang="en-US" sz="1400" dirty="0" smtClean="0"/>
              <a:t>Game AI could be improved</a:t>
            </a:r>
          </a:p>
          <a:p>
            <a:pPr lvl="2">
              <a:spcBef>
                <a:spcPts val="0"/>
              </a:spcBef>
            </a:pPr>
            <a:r>
              <a:rPr lang="en-US" sz="1200" dirty="0" smtClean="0"/>
              <a:t>Enemies only sometimes seem to notice that guard should be on duty at a location.</a:t>
            </a:r>
          </a:p>
          <a:p>
            <a:pPr lvl="2">
              <a:spcBef>
                <a:spcPts val="0"/>
              </a:spcBef>
            </a:pPr>
            <a:r>
              <a:rPr lang="en-US" sz="1200" dirty="0" smtClean="0"/>
              <a:t>Enemies do anything but say “</a:t>
            </a:r>
            <a:r>
              <a:rPr lang="en-US" sz="1200" dirty="0" err="1" smtClean="0"/>
              <a:t>Hmmmm</a:t>
            </a:r>
            <a:r>
              <a:rPr lang="en-US" sz="1200" dirty="0" smtClean="0"/>
              <a:t>…should be someone on duty.” </a:t>
            </a:r>
          </a:p>
          <a:p>
            <a:pPr lvl="2">
              <a:spcBef>
                <a:spcPts val="0"/>
              </a:spcBef>
            </a:pPr>
            <a:r>
              <a:rPr lang="en-US" sz="1200" dirty="0" smtClean="0"/>
              <a:t>It would be nice to see the enemy turn and run for the alarm if a guard was missing.</a:t>
            </a:r>
          </a:p>
          <a:p>
            <a:pPr lvl="2">
              <a:spcBef>
                <a:spcPts val="0"/>
              </a:spcBef>
            </a:pPr>
            <a:r>
              <a:rPr lang="en-US" sz="1200" dirty="0" smtClean="0"/>
              <a:t>Game AI often shoots its compatriots in the back.</a:t>
            </a:r>
          </a:p>
          <a:p>
            <a:pPr lvl="2">
              <a:spcBef>
                <a:spcPts val="0"/>
              </a:spcBef>
            </a:pPr>
            <a:r>
              <a:rPr lang="en-US" sz="1200" dirty="0" smtClean="0"/>
              <a:t>If an enemy yells “Clear the line!” It would be good to see his fellow guards move out of the way.</a:t>
            </a:r>
          </a:p>
          <a:p>
            <a:pPr lvl="1">
              <a:spcBef>
                <a:spcPts val="0"/>
              </a:spcBef>
            </a:pPr>
            <a:r>
              <a:rPr lang="en-US" sz="1400" dirty="0" smtClean="0"/>
              <a:t>The auto-save feature only seems to work at certain doors / locations and this can result in needing to travel through a large portion of a level if you make a mistake.</a:t>
            </a:r>
          </a:p>
          <a:p>
            <a:pPr lvl="1">
              <a:spcBef>
                <a:spcPts val="0"/>
              </a:spcBef>
            </a:pPr>
            <a:r>
              <a:rPr lang="en-US" sz="1400" dirty="0" smtClean="0"/>
              <a:t>Low replayability despite so many ways to accomplish objectives.</a:t>
            </a:r>
          </a:p>
          <a:p>
            <a:pPr>
              <a:spcBef>
                <a:spcPts val="0"/>
              </a:spcBef>
            </a:pPr>
            <a:r>
              <a:rPr lang="en-US" sz="1600" dirty="0" smtClean="0"/>
              <a:t>The Ugly (Design Mistakes):</a:t>
            </a:r>
          </a:p>
          <a:p>
            <a:pPr lvl="1">
              <a:spcBef>
                <a:spcPts val="0"/>
              </a:spcBef>
            </a:pPr>
            <a:r>
              <a:rPr lang="en-US" sz="1400" dirty="0" smtClean="0"/>
              <a:t>The Game AI could use some minor improvements as mentioned above.</a:t>
            </a:r>
          </a:p>
          <a:p>
            <a:pPr lvl="1">
              <a:spcBef>
                <a:spcPts val="0"/>
              </a:spcBef>
            </a:pPr>
            <a:r>
              <a:rPr lang="en-US" sz="1400" dirty="0" smtClean="0"/>
              <a:t>Level design can be too simple if you stumble upon a really effective route through the obstacles.</a:t>
            </a:r>
          </a:p>
          <a:p>
            <a:pPr lvl="2">
              <a:spcBef>
                <a:spcPts val="0"/>
              </a:spcBef>
            </a:pPr>
            <a:r>
              <a:rPr lang="en-US" sz="1200" dirty="0" smtClean="0"/>
              <a:t>Levels need to be  longer, especially with all of the powers at the players disposal. </a:t>
            </a:r>
          </a:p>
          <a:p>
            <a:pPr lvl="2">
              <a:spcBef>
                <a:spcPts val="0"/>
              </a:spcBef>
            </a:pPr>
            <a:r>
              <a:rPr lang="en-US" sz="1200" dirty="0" smtClean="0"/>
              <a:t>Sometimes you could race through a level in a couple of minuets if you don’t care about exploring and stay laser focused on the main objectives.</a:t>
            </a:r>
          </a:p>
          <a:p>
            <a:pPr lvl="1">
              <a:spcBef>
                <a:spcPts val="0"/>
              </a:spcBef>
            </a:pPr>
            <a:endParaRPr lang="en-US" sz="1200" dirty="0" smtClean="0"/>
          </a:p>
          <a:p>
            <a:pPr lvl="2">
              <a:spcBef>
                <a:spcPts val="0"/>
              </a:spcBef>
            </a:pPr>
            <a:endParaRPr lang="en-US" sz="1100" dirty="0" smtClean="0"/>
          </a:p>
          <a:p>
            <a:pPr>
              <a:spcBef>
                <a:spcPts val="0"/>
              </a:spcBef>
            </a:pPr>
            <a:endParaRPr lang="en-US" sz="1500" dirty="0" smtClean="0"/>
          </a:p>
          <a:p>
            <a:pPr>
              <a:spcBef>
                <a:spcPts val="0"/>
              </a:spcBef>
            </a:pPr>
            <a:endParaRPr lang="en-US" sz="1500" dirty="0" smtClean="0"/>
          </a:p>
          <a:p>
            <a:pPr lvl="2">
              <a:spcBef>
                <a:spcPts val="0"/>
              </a:spcBef>
            </a:pPr>
            <a:endParaRPr lang="en-US" sz="1200" dirty="0" smtClean="0"/>
          </a:p>
          <a:p>
            <a:pPr lvl="2">
              <a:spcBef>
                <a:spcPts val="0"/>
              </a:spcBef>
            </a:pPr>
            <a:endParaRPr lang="en-US" sz="1200" dirty="0" smtClean="0"/>
          </a:p>
          <a:p>
            <a:pPr lvl="1">
              <a:spcBef>
                <a:spcPts val="0"/>
              </a:spcBef>
            </a:pPr>
            <a:endParaRPr lang="en-US" sz="1500" dirty="0" smtClean="0"/>
          </a:p>
          <a:p>
            <a:pPr>
              <a:spcBef>
                <a:spcPts val="0"/>
              </a:spcBef>
            </a:pPr>
            <a:endParaRPr lang="en-US" sz="1900" dirty="0"/>
          </a:p>
        </p:txBody>
      </p:sp>
      <p:pic>
        <p:nvPicPr>
          <p:cNvPr id="8" name="Content Placeholder 5"/>
          <p:cNvPicPr>
            <a:picLocks noChangeAspect="1"/>
          </p:cNvPicPr>
          <p:nvPr/>
        </p:nvPicPr>
        <p:blipFill rotWithShape="1">
          <a:blip r:embed="rId2">
            <a:extLst>
              <a:ext uri="{28A0092B-C50C-407E-A947-70E740481C1C}">
                <a14:useLocalDpi xmlns:a14="http://schemas.microsoft.com/office/drawing/2010/main" val="0"/>
              </a:ext>
            </a:extLst>
          </a:blip>
          <a:srcRect t="9949" b="9592"/>
          <a:stretch/>
        </p:blipFill>
        <p:spPr>
          <a:xfrm>
            <a:off x="7605102" y="0"/>
            <a:ext cx="4586898" cy="2075935"/>
          </a:xfrm>
          <a:prstGeom prst="rect">
            <a:avLst/>
          </a:prstGeom>
        </p:spPr>
      </p:pic>
      <p:pic>
        <p:nvPicPr>
          <p:cNvPr id="9" name="Content Placeholder 5"/>
          <p:cNvPicPr>
            <a:picLocks noChangeAspect="1"/>
          </p:cNvPicPr>
          <p:nvPr/>
        </p:nvPicPr>
        <p:blipFill rotWithShape="1">
          <a:blip r:embed="rId3">
            <a:extLst>
              <a:ext uri="{28A0092B-C50C-407E-A947-70E740481C1C}">
                <a14:useLocalDpi xmlns:a14="http://schemas.microsoft.com/office/drawing/2010/main" val="0"/>
              </a:ext>
            </a:extLst>
          </a:blip>
          <a:srcRect t="9884" b="9720"/>
          <a:stretch/>
        </p:blipFill>
        <p:spPr>
          <a:xfrm>
            <a:off x="7605102" y="4783694"/>
            <a:ext cx="4586898" cy="2074306"/>
          </a:xfrm>
          <a:prstGeom prst="rect">
            <a:avLst/>
          </a:prstGeom>
        </p:spPr>
      </p:pic>
      <p:sp>
        <p:nvSpPr>
          <p:cNvPr id="10" name="TextBox 9"/>
          <p:cNvSpPr txBox="1"/>
          <p:nvPr/>
        </p:nvSpPr>
        <p:spPr>
          <a:xfrm>
            <a:off x="8631632" y="2038204"/>
            <a:ext cx="2787631" cy="246221"/>
          </a:xfrm>
          <a:prstGeom prst="rect">
            <a:avLst/>
          </a:prstGeom>
          <a:noFill/>
        </p:spPr>
        <p:txBody>
          <a:bodyPr wrap="square" rtlCol="0">
            <a:spAutoFit/>
          </a:bodyPr>
          <a:lstStyle/>
          <a:p>
            <a:r>
              <a:rPr lang="en-US" sz="1000" dirty="0" smtClean="0"/>
              <a:t>Image Source: In-Game Screen Capture</a:t>
            </a:r>
            <a:endParaRPr lang="en-US" sz="1000" dirty="0"/>
          </a:p>
        </p:txBody>
      </p:sp>
      <p:sp>
        <p:nvSpPr>
          <p:cNvPr id="13" name="TextBox 12"/>
          <p:cNvSpPr txBox="1"/>
          <p:nvPr/>
        </p:nvSpPr>
        <p:spPr>
          <a:xfrm>
            <a:off x="8631632" y="4515758"/>
            <a:ext cx="2787631" cy="246221"/>
          </a:xfrm>
          <a:prstGeom prst="rect">
            <a:avLst/>
          </a:prstGeom>
          <a:noFill/>
        </p:spPr>
        <p:txBody>
          <a:bodyPr wrap="square" rtlCol="0">
            <a:spAutoFit/>
          </a:bodyPr>
          <a:lstStyle/>
          <a:p>
            <a:r>
              <a:rPr lang="en-US" sz="1000" dirty="0" smtClean="0"/>
              <a:t>Image Source: In-Game Screen Capture</a:t>
            </a:r>
            <a:endParaRPr lang="en-US" sz="1000" dirty="0"/>
          </a:p>
        </p:txBody>
      </p:sp>
    </p:spTree>
    <p:extLst>
      <p:ext uri="{BB962C8B-B14F-4D97-AF65-F5344CB8AC3E}">
        <p14:creationId xmlns:p14="http://schemas.microsoft.com/office/powerpoint/2010/main" val="25001346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57" y="85380"/>
            <a:ext cx="9404723" cy="1400530"/>
          </a:xfrm>
        </p:spPr>
        <p:txBody>
          <a:bodyPr/>
          <a:lstStyle/>
          <a:p>
            <a:r>
              <a:rPr lang="en-US" dirty="0" smtClean="0"/>
              <a:t>Game Review</a:t>
            </a:r>
            <a:endParaRPr lang="en-US" dirty="0"/>
          </a:p>
        </p:txBody>
      </p:sp>
      <p:sp>
        <p:nvSpPr>
          <p:cNvPr id="3" name="Content Placeholder 2"/>
          <p:cNvSpPr>
            <a:spLocks noGrp="1"/>
          </p:cNvSpPr>
          <p:nvPr>
            <p:ph idx="1"/>
          </p:nvPr>
        </p:nvSpPr>
        <p:spPr>
          <a:xfrm>
            <a:off x="242458" y="659027"/>
            <a:ext cx="7336354" cy="6198972"/>
          </a:xfrm>
        </p:spPr>
        <p:txBody>
          <a:bodyPr>
            <a:normAutofit/>
          </a:bodyPr>
          <a:lstStyle/>
          <a:p>
            <a:pPr>
              <a:spcBef>
                <a:spcPts val="0"/>
              </a:spcBef>
            </a:pPr>
            <a:r>
              <a:rPr lang="en-US" sz="1600" dirty="0" smtClean="0"/>
              <a:t>Appropriate Audience</a:t>
            </a:r>
          </a:p>
          <a:p>
            <a:pPr lvl="1">
              <a:spcBef>
                <a:spcPts val="0"/>
              </a:spcBef>
            </a:pPr>
            <a:r>
              <a:rPr lang="en-US" sz="1400" dirty="0" smtClean="0"/>
              <a:t>Rated M for Mature!</a:t>
            </a:r>
          </a:p>
          <a:p>
            <a:pPr lvl="1">
              <a:spcBef>
                <a:spcPts val="0"/>
              </a:spcBef>
            </a:pPr>
            <a:r>
              <a:rPr lang="en-US" sz="1400" dirty="0" smtClean="0"/>
              <a:t>Deserves its M rating.</a:t>
            </a:r>
          </a:p>
          <a:p>
            <a:pPr lvl="2">
              <a:spcBef>
                <a:spcPts val="0"/>
              </a:spcBef>
            </a:pPr>
            <a:r>
              <a:rPr lang="en-US" sz="1400" dirty="0" smtClean="0"/>
              <a:t>Combat is gory and violent with limbs and heads flying everywhere and </a:t>
            </a:r>
            <a:r>
              <a:rPr lang="en-US" sz="1400" dirty="0" err="1" smtClean="0"/>
              <a:t>Corvo’s</a:t>
            </a:r>
            <a:r>
              <a:rPr lang="en-US" sz="1400" dirty="0" smtClean="0"/>
              <a:t> sword realistically sinking into enemies’ bodies.</a:t>
            </a:r>
          </a:p>
          <a:p>
            <a:pPr lvl="2">
              <a:spcBef>
                <a:spcPts val="0"/>
              </a:spcBef>
            </a:pPr>
            <a:r>
              <a:rPr lang="en-US" sz="1400" dirty="0" smtClean="0"/>
              <a:t>One level takes place partly within a brothel. </a:t>
            </a:r>
          </a:p>
          <a:p>
            <a:pPr lvl="3">
              <a:spcBef>
                <a:spcPts val="0"/>
              </a:spcBef>
            </a:pPr>
            <a:r>
              <a:rPr lang="en-US" dirty="0" smtClean="0"/>
              <a:t>Things stay PG compared to The </a:t>
            </a:r>
            <a:r>
              <a:rPr lang="en-US" dirty="0" err="1" smtClean="0"/>
              <a:t>Witcher</a:t>
            </a:r>
            <a:r>
              <a:rPr lang="en-US" dirty="0" smtClean="0"/>
              <a:t> though.</a:t>
            </a:r>
          </a:p>
          <a:p>
            <a:pPr lvl="3">
              <a:spcBef>
                <a:spcPts val="0"/>
              </a:spcBef>
            </a:pPr>
            <a:r>
              <a:rPr lang="en-US" dirty="0" smtClean="0"/>
              <a:t>Mostly just highly suggestive.</a:t>
            </a:r>
          </a:p>
          <a:p>
            <a:pPr lvl="2">
              <a:spcBef>
                <a:spcPts val="0"/>
              </a:spcBef>
            </a:pPr>
            <a:r>
              <a:rPr lang="en-US" sz="1400" dirty="0" smtClean="0"/>
              <a:t>Plague victims act like zombies and vomit / cough blood, while blood weeps from their eyes giving the game a strong horror theme.</a:t>
            </a:r>
          </a:p>
          <a:p>
            <a:pPr lvl="2">
              <a:spcBef>
                <a:spcPts val="0"/>
              </a:spcBef>
            </a:pPr>
            <a:r>
              <a:rPr lang="en-US" sz="1400" dirty="0" smtClean="0"/>
              <a:t>“Strong language” …lots of adult language.</a:t>
            </a:r>
          </a:p>
          <a:p>
            <a:pPr>
              <a:spcBef>
                <a:spcPts val="0"/>
              </a:spcBef>
            </a:pPr>
            <a:r>
              <a:rPr lang="en-US" sz="1600" dirty="0" smtClean="0"/>
              <a:t>Similar Games</a:t>
            </a:r>
          </a:p>
          <a:p>
            <a:pPr lvl="1">
              <a:spcBef>
                <a:spcPts val="0"/>
              </a:spcBef>
            </a:pPr>
            <a:r>
              <a:rPr lang="en-US" sz="1400" dirty="0" smtClean="0"/>
              <a:t>Thief Series </a:t>
            </a:r>
          </a:p>
          <a:p>
            <a:pPr lvl="1">
              <a:spcBef>
                <a:spcPts val="0"/>
              </a:spcBef>
            </a:pPr>
            <a:r>
              <a:rPr lang="en-US" sz="1400" dirty="0" err="1" smtClean="0"/>
              <a:t>Bioshock</a:t>
            </a:r>
            <a:r>
              <a:rPr lang="en-US" sz="1400" dirty="0" smtClean="0"/>
              <a:t> Series</a:t>
            </a:r>
          </a:p>
          <a:p>
            <a:pPr lvl="1">
              <a:spcBef>
                <a:spcPts val="0"/>
              </a:spcBef>
            </a:pPr>
            <a:r>
              <a:rPr lang="en-US" sz="1400" dirty="0" smtClean="0"/>
              <a:t>Metal Gear Series</a:t>
            </a:r>
          </a:p>
          <a:p>
            <a:pPr lvl="1">
              <a:spcBef>
                <a:spcPts val="0"/>
              </a:spcBef>
            </a:pPr>
            <a:r>
              <a:rPr lang="en-US" sz="1400" dirty="0" smtClean="0"/>
              <a:t>Deus Ex Series</a:t>
            </a:r>
          </a:p>
          <a:p>
            <a:pPr>
              <a:spcBef>
                <a:spcPts val="0"/>
              </a:spcBef>
            </a:pPr>
            <a:r>
              <a:rPr lang="en-US" sz="1600" dirty="0" smtClean="0"/>
              <a:t>Comparison Between Games</a:t>
            </a:r>
          </a:p>
          <a:p>
            <a:pPr lvl="1">
              <a:spcBef>
                <a:spcPts val="0"/>
              </a:spcBef>
            </a:pPr>
            <a:r>
              <a:rPr lang="en-US" sz="1400" dirty="0" smtClean="0"/>
              <a:t>Dishonored feels </a:t>
            </a:r>
            <a:r>
              <a:rPr lang="en-US" sz="1400" b="1" dirty="0" smtClean="0"/>
              <a:t>more open </a:t>
            </a:r>
            <a:r>
              <a:rPr lang="en-US" sz="1400" dirty="0" smtClean="0"/>
              <a:t>than any of its competitors and the </a:t>
            </a:r>
            <a:r>
              <a:rPr lang="en-US" sz="1400" b="1" dirty="0" smtClean="0"/>
              <a:t>diversity of playstyles</a:t>
            </a:r>
            <a:r>
              <a:rPr lang="en-US" sz="1400" dirty="0" smtClean="0"/>
              <a:t> and challenge is on par with Deus Ex: Human Revolutions.</a:t>
            </a:r>
          </a:p>
          <a:p>
            <a:pPr lvl="1">
              <a:spcBef>
                <a:spcPts val="0"/>
              </a:spcBef>
            </a:pPr>
            <a:r>
              <a:rPr lang="en-US" sz="1400" dirty="0" smtClean="0"/>
              <a:t>Dishonored also offers a </a:t>
            </a:r>
            <a:r>
              <a:rPr lang="en-US" sz="1400" b="1" dirty="0" smtClean="0"/>
              <a:t>world that evolves</a:t>
            </a:r>
            <a:r>
              <a:rPr lang="en-US" sz="1400" dirty="0" smtClean="0"/>
              <a:t> based on the </a:t>
            </a:r>
            <a:r>
              <a:rPr lang="en-US" sz="1400" b="1" dirty="0" smtClean="0"/>
              <a:t>player’s choice </a:t>
            </a:r>
            <a:r>
              <a:rPr lang="en-US" sz="1400" dirty="0" smtClean="0"/>
              <a:t>better than any of its competitors.  </a:t>
            </a:r>
          </a:p>
          <a:p>
            <a:pPr lvl="1">
              <a:spcBef>
                <a:spcPts val="0"/>
              </a:spcBef>
            </a:pPr>
            <a:r>
              <a:rPr lang="en-US" sz="1400" dirty="0" err="1" smtClean="0"/>
              <a:t>Dishonored’s</a:t>
            </a:r>
            <a:r>
              <a:rPr lang="en-US" sz="1400" dirty="0" smtClean="0"/>
              <a:t> </a:t>
            </a:r>
            <a:r>
              <a:rPr lang="en-US" sz="1400" b="1" dirty="0" smtClean="0"/>
              <a:t>weapons and powers all seem useful </a:t>
            </a:r>
            <a:r>
              <a:rPr lang="en-US" sz="1400" dirty="0" smtClean="0"/>
              <a:t>while those in its competitors seem to only have a useful subset of options.</a:t>
            </a:r>
          </a:p>
          <a:p>
            <a:pPr lvl="1">
              <a:spcBef>
                <a:spcPts val="0"/>
              </a:spcBef>
            </a:pPr>
            <a:r>
              <a:rPr lang="en-US" sz="1400" dirty="0" smtClean="0"/>
              <a:t>However, Metal Gear games often have longer level design and lengthy cinematics not found in Dishonored.</a:t>
            </a:r>
          </a:p>
          <a:p>
            <a:pPr lvl="1">
              <a:spcBef>
                <a:spcPts val="0"/>
              </a:spcBef>
            </a:pPr>
            <a:r>
              <a:rPr lang="en-US" sz="1400" dirty="0" smtClean="0"/>
              <a:t>I would rank Dishonored as the leader in the pack in terms of gameplay and storytelling amongst its closest competitors.</a:t>
            </a:r>
            <a:endParaRPr lang="en-US" sz="1400" dirty="0"/>
          </a:p>
          <a:p>
            <a:pPr marL="457200" lvl="1" indent="0">
              <a:spcBef>
                <a:spcPts val="0"/>
              </a:spcBef>
              <a:buNone/>
            </a:pPr>
            <a:endParaRPr lang="en-US" sz="1400" dirty="0" smtClean="0"/>
          </a:p>
          <a:p>
            <a:pPr lvl="1">
              <a:spcBef>
                <a:spcPts val="0"/>
              </a:spcBef>
            </a:pPr>
            <a:endParaRPr lang="en-US" sz="1000" dirty="0" smtClean="0"/>
          </a:p>
          <a:p>
            <a:pPr lvl="2">
              <a:spcBef>
                <a:spcPts val="0"/>
              </a:spcBef>
            </a:pPr>
            <a:endParaRPr lang="en-US" sz="1100" dirty="0" smtClean="0"/>
          </a:p>
          <a:p>
            <a:pPr>
              <a:spcBef>
                <a:spcPts val="0"/>
              </a:spcBef>
            </a:pPr>
            <a:endParaRPr lang="en-US" sz="1500" dirty="0" smtClean="0"/>
          </a:p>
          <a:p>
            <a:pPr>
              <a:spcBef>
                <a:spcPts val="0"/>
              </a:spcBef>
            </a:pPr>
            <a:endParaRPr lang="en-US" sz="1500" dirty="0" smtClean="0"/>
          </a:p>
          <a:p>
            <a:pPr lvl="2">
              <a:spcBef>
                <a:spcPts val="0"/>
              </a:spcBef>
            </a:pPr>
            <a:endParaRPr lang="en-US" sz="1200" dirty="0" smtClean="0"/>
          </a:p>
          <a:p>
            <a:pPr lvl="2">
              <a:spcBef>
                <a:spcPts val="0"/>
              </a:spcBef>
            </a:pPr>
            <a:endParaRPr lang="en-US" sz="1200" dirty="0" smtClean="0"/>
          </a:p>
          <a:p>
            <a:pPr lvl="1">
              <a:spcBef>
                <a:spcPts val="0"/>
              </a:spcBef>
            </a:pPr>
            <a:endParaRPr lang="en-US" sz="1500" dirty="0" smtClean="0"/>
          </a:p>
          <a:p>
            <a:pPr>
              <a:spcBef>
                <a:spcPts val="0"/>
              </a:spcBef>
            </a:pPr>
            <a:endParaRPr lang="en-US" sz="1900" dirty="0"/>
          </a:p>
        </p:txBody>
      </p:sp>
      <p:pic>
        <p:nvPicPr>
          <p:cNvPr id="8"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8811" y="0"/>
            <a:ext cx="4613189" cy="2594919"/>
          </a:xfrm>
          <a:prstGeom prst="rect">
            <a:avLst/>
          </a:prstGeom>
        </p:spPr>
      </p:pic>
      <p:pic>
        <p:nvPicPr>
          <p:cNvPr id="9"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811" y="4263080"/>
            <a:ext cx="4613189" cy="2594919"/>
          </a:xfrm>
          <a:prstGeom prst="rect">
            <a:avLst/>
          </a:prstGeom>
        </p:spPr>
      </p:pic>
      <p:sp>
        <p:nvSpPr>
          <p:cNvPr id="10" name="TextBox 9"/>
          <p:cNvSpPr txBox="1"/>
          <p:nvPr/>
        </p:nvSpPr>
        <p:spPr>
          <a:xfrm>
            <a:off x="8631632" y="2557188"/>
            <a:ext cx="2787631" cy="246221"/>
          </a:xfrm>
          <a:prstGeom prst="rect">
            <a:avLst/>
          </a:prstGeom>
          <a:noFill/>
        </p:spPr>
        <p:txBody>
          <a:bodyPr wrap="square" rtlCol="0">
            <a:spAutoFit/>
          </a:bodyPr>
          <a:lstStyle/>
          <a:p>
            <a:r>
              <a:rPr lang="en-US" sz="1000" dirty="0" smtClean="0"/>
              <a:t>Image Source: In-Game Screen Capture</a:t>
            </a:r>
            <a:endParaRPr lang="en-US" sz="1000" dirty="0"/>
          </a:p>
        </p:txBody>
      </p:sp>
      <p:sp>
        <p:nvSpPr>
          <p:cNvPr id="13" name="TextBox 12"/>
          <p:cNvSpPr txBox="1"/>
          <p:nvPr/>
        </p:nvSpPr>
        <p:spPr>
          <a:xfrm>
            <a:off x="8689297" y="4043098"/>
            <a:ext cx="2787631" cy="246221"/>
          </a:xfrm>
          <a:prstGeom prst="rect">
            <a:avLst/>
          </a:prstGeom>
          <a:noFill/>
        </p:spPr>
        <p:txBody>
          <a:bodyPr wrap="square" rtlCol="0">
            <a:spAutoFit/>
          </a:bodyPr>
          <a:lstStyle/>
          <a:p>
            <a:r>
              <a:rPr lang="en-US" sz="1000" dirty="0" smtClean="0"/>
              <a:t>Image Source: In-Game Screen Capture</a:t>
            </a:r>
            <a:endParaRPr lang="en-US" sz="1000" dirty="0"/>
          </a:p>
        </p:txBody>
      </p:sp>
    </p:spTree>
    <p:extLst>
      <p:ext uri="{BB962C8B-B14F-4D97-AF65-F5344CB8AC3E}">
        <p14:creationId xmlns:p14="http://schemas.microsoft.com/office/powerpoint/2010/main" val="3262283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57" y="85380"/>
            <a:ext cx="9404723" cy="1400530"/>
          </a:xfrm>
        </p:spPr>
        <p:txBody>
          <a:bodyPr/>
          <a:lstStyle/>
          <a:p>
            <a:r>
              <a:rPr lang="en-US" dirty="0" smtClean="0"/>
              <a:t>Summary</a:t>
            </a:r>
            <a:endParaRPr lang="en-US" dirty="0"/>
          </a:p>
        </p:txBody>
      </p:sp>
      <p:sp>
        <p:nvSpPr>
          <p:cNvPr id="3" name="Content Placeholder 2"/>
          <p:cNvSpPr>
            <a:spLocks noGrp="1"/>
          </p:cNvSpPr>
          <p:nvPr>
            <p:ph idx="1"/>
          </p:nvPr>
        </p:nvSpPr>
        <p:spPr>
          <a:xfrm>
            <a:off x="242458" y="659027"/>
            <a:ext cx="7336354" cy="6198972"/>
          </a:xfrm>
        </p:spPr>
        <p:txBody>
          <a:bodyPr>
            <a:normAutofit/>
          </a:bodyPr>
          <a:lstStyle/>
          <a:p>
            <a:pPr>
              <a:spcBef>
                <a:spcPts val="0"/>
              </a:spcBef>
            </a:pPr>
            <a:r>
              <a:rPr lang="en-US" sz="1600" dirty="0" smtClean="0"/>
              <a:t>Overall Strengths</a:t>
            </a:r>
          </a:p>
          <a:p>
            <a:pPr lvl="1">
              <a:spcBef>
                <a:spcPts val="0"/>
              </a:spcBef>
            </a:pPr>
            <a:r>
              <a:rPr lang="en-US" sz="1400" dirty="0" smtClean="0"/>
              <a:t>Immersive, gripping story</a:t>
            </a:r>
          </a:p>
          <a:p>
            <a:pPr lvl="1">
              <a:spcBef>
                <a:spcPts val="0"/>
              </a:spcBef>
            </a:pPr>
            <a:r>
              <a:rPr lang="en-US" sz="1400" dirty="0" smtClean="0"/>
              <a:t>Player’s choices and actions change the story and world</a:t>
            </a:r>
          </a:p>
          <a:p>
            <a:pPr lvl="1">
              <a:spcBef>
                <a:spcPts val="0"/>
              </a:spcBef>
            </a:pPr>
            <a:r>
              <a:rPr lang="en-US" sz="1400" dirty="0" smtClean="0"/>
              <a:t>Numerous, unrestrictive playstyle choices</a:t>
            </a:r>
          </a:p>
          <a:p>
            <a:pPr lvl="1">
              <a:spcBef>
                <a:spcPts val="0"/>
              </a:spcBef>
            </a:pPr>
            <a:r>
              <a:rPr lang="en-US" sz="1400" dirty="0" smtClean="0"/>
              <a:t>Unique, creative, and mysterious setting</a:t>
            </a:r>
          </a:p>
          <a:p>
            <a:pPr lvl="1">
              <a:spcBef>
                <a:spcPts val="0"/>
              </a:spcBef>
            </a:pPr>
            <a:r>
              <a:rPr lang="en-US" sz="1400" dirty="0" smtClean="0"/>
              <a:t>Well designed and challenging combat</a:t>
            </a:r>
          </a:p>
          <a:p>
            <a:pPr>
              <a:spcBef>
                <a:spcPts val="0"/>
              </a:spcBef>
            </a:pPr>
            <a:r>
              <a:rPr lang="en-US" sz="1600" dirty="0" smtClean="0"/>
              <a:t>Overall Weaknesses</a:t>
            </a:r>
          </a:p>
          <a:p>
            <a:pPr lvl="1">
              <a:spcBef>
                <a:spcPts val="0"/>
              </a:spcBef>
            </a:pPr>
            <a:r>
              <a:rPr lang="en-US" sz="1400" dirty="0" smtClean="0"/>
              <a:t>Game AI needs a tweak</a:t>
            </a:r>
          </a:p>
          <a:p>
            <a:pPr lvl="1">
              <a:spcBef>
                <a:spcPts val="0"/>
              </a:spcBef>
            </a:pPr>
            <a:r>
              <a:rPr lang="en-US" sz="1400" dirty="0" smtClean="0"/>
              <a:t>Level design needs some extension</a:t>
            </a:r>
          </a:p>
          <a:p>
            <a:pPr lvl="1">
              <a:spcBef>
                <a:spcPts val="0"/>
              </a:spcBef>
            </a:pPr>
            <a:r>
              <a:rPr lang="en-US" sz="1400" dirty="0" smtClean="0"/>
              <a:t>Lack of Replayability due to being a story focused game</a:t>
            </a:r>
          </a:p>
          <a:p>
            <a:pPr>
              <a:spcBef>
                <a:spcPts val="0"/>
              </a:spcBef>
            </a:pPr>
            <a:r>
              <a:rPr lang="en-US" sz="1600" dirty="0" smtClean="0"/>
              <a:t>Ways it Could Be Improved</a:t>
            </a:r>
          </a:p>
          <a:p>
            <a:pPr lvl="1">
              <a:spcBef>
                <a:spcPts val="0"/>
              </a:spcBef>
            </a:pPr>
            <a:r>
              <a:rPr lang="en-US" sz="1400" dirty="0" smtClean="0"/>
              <a:t>Make the Game AI more challenging by recognizing certain situations and adjusting its behavior accordingly so that:</a:t>
            </a:r>
          </a:p>
          <a:p>
            <a:pPr lvl="2">
              <a:spcBef>
                <a:spcPts val="0"/>
              </a:spcBef>
            </a:pPr>
            <a:r>
              <a:rPr lang="en-US" sz="1200" dirty="0" smtClean="0"/>
              <a:t>Missing guards at posts when seen by another guard results in an alarm.</a:t>
            </a:r>
          </a:p>
          <a:p>
            <a:pPr lvl="2">
              <a:spcBef>
                <a:spcPts val="0"/>
              </a:spcBef>
            </a:pPr>
            <a:r>
              <a:rPr lang="en-US" sz="1200" dirty="0" smtClean="0"/>
              <a:t>AI won’t shoot its compatriots in the back.</a:t>
            </a:r>
          </a:p>
          <a:p>
            <a:pPr lvl="1">
              <a:spcBef>
                <a:spcPts val="0"/>
              </a:spcBef>
            </a:pPr>
            <a:r>
              <a:rPr lang="en-US" sz="1400" dirty="0" smtClean="0"/>
              <a:t>Extended level design to make the levels longer.</a:t>
            </a:r>
          </a:p>
          <a:p>
            <a:pPr lvl="1">
              <a:spcBef>
                <a:spcPts val="0"/>
              </a:spcBef>
            </a:pPr>
            <a:r>
              <a:rPr lang="en-US" sz="1400" dirty="0" smtClean="0"/>
              <a:t>Increasing the complexity of the endings so that there are more than 3 potential endings.</a:t>
            </a:r>
          </a:p>
          <a:p>
            <a:pPr>
              <a:spcBef>
                <a:spcPts val="0"/>
              </a:spcBef>
            </a:pPr>
            <a:r>
              <a:rPr lang="en-US" sz="1600" dirty="0" smtClean="0"/>
              <a:t>Worth Purchasing?</a:t>
            </a:r>
          </a:p>
          <a:p>
            <a:pPr lvl="1">
              <a:spcBef>
                <a:spcPts val="0"/>
              </a:spcBef>
            </a:pPr>
            <a:r>
              <a:rPr lang="en-US" sz="1400" dirty="0" smtClean="0"/>
              <a:t>Yes, don’t miss this fantastic gem of a game. </a:t>
            </a:r>
            <a:endParaRPr lang="en-US" sz="1400" dirty="0"/>
          </a:p>
          <a:p>
            <a:pPr lvl="1">
              <a:spcBef>
                <a:spcPts val="0"/>
              </a:spcBef>
            </a:pPr>
            <a:r>
              <a:rPr lang="en-US" sz="1400" dirty="0" smtClean="0"/>
              <a:t>It’s definitely worth playing and getting to experience </a:t>
            </a:r>
            <a:r>
              <a:rPr lang="en-US" sz="1400" dirty="0" err="1" smtClean="0"/>
              <a:t>Dunwall</a:t>
            </a:r>
            <a:r>
              <a:rPr lang="en-US" sz="1400" dirty="0"/>
              <a:t> </a:t>
            </a:r>
            <a:r>
              <a:rPr lang="en-US" sz="1400" dirty="0" smtClean="0"/>
              <a:t>and the world of Dishonored.</a:t>
            </a:r>
          </a:p>
          <a:p>
            <a:pPr marL="457200" lvl="1" indent="0">
              <a:spcBef>
                <a:spcPts val="0"/>
              </a:spcBef>
              <a:buNone/>
            </a:pPr>
            <a:endParaRPr lang="en-US" sz="1400" dirty="0" smtClean="0"/>
          </a:p>
          <a:p>
            <a:pPr marL="457200" lvl="1" indent="0">
              <a:spcBef>
                <a:spcPts val="0"/>
              </a:spcBef>
              <a:buNone/>
            </a:pPr>
            <a:endParaRPr lang="en-US" sz="1400" dirty="0" smtClean="0"/>
          </a:p>
          <a:p>
            <a:pPr>
              <a:spcBef>
                <a:spcPts val="0"/>
              </a:spcBef>
            </a:pPr>
            <a:r>
              <a:rPr lang="en-US" sz="2400" dirty="0" smtClean="0"/>
              <a:t>Final Rating: A Must Buy!</a:t>
            </a:r>
          </a:p>
          <a:p>
            <a:pPr>
              <a:spcBef>
                <a:spcPts val="0"/>
              </a:spcBef>
            </a:pPr>
            <a:endParaRPr lang="en-US" sz="2400" dirty="0" smtClean="0"/>
          </a:p>
          <a:p>
            <a:pPr marL="0" indent="0">
              <a:spcBef>
                <a:spcPts val="0"/>
              </a:spcBef>
              <a:buNone/>
            </a:pPr>
            <a:endParaRPr lang="en-US" sz="1600" dirty="0" smtClean="0"/>
          </a:p>
          <a:p>
            <a:pPr>
              <a:spcBef>
                <a:spcPts val="0"/>
              </a:spcBef>
            </a:pPr>
            <a:endParaRPr lang="en-US" sz="1600" dirty="0" smtClean="0"/>
          </a:p>
          <a:p>
            <a:pPr lvl="1">
              <a:spcBef>
                <a:spcPts val="0"/>
              </a:spcBef>
            </a:pPr>
            <a:endParaRPr lang="en-US" sz="1400" dirty="0" smtClean="0"/>
          </a:p>
          <a:p>
            <a:pPr lvl="1">
              <a:spcBef>
                <a:spcPts val="0"/>
              </a:spcBef>
            </a:pPr>
            <a:endParaRPr lang="en-US" sz="1400" dirty="0" smtClean="0"/>
          </a:p>
          <a:p>
            <a:pPr lvl="1">
              <a:spcBef>
                <a:spcPts val="0"/>
              </a:spcBef>
            </a:pPr>
            <a:endParaRPr lang="en-US" sz="1400" dirty="0" smtClean="0"/>
          </a:p>
          <a:p>
            <a:pPr lvl="1">
              <a:spcBef>
                <a:spcPts val="0"/>
              </a:spcBef>
            </a:pPr>
            <a:endParaRPr lang="en-US" sz="1400" dirty="0" smtClean="0"/>
          </a:p>
          <a:p>
            <a:pPr lvl="1">
              <a:spcBef>
                <a:spcPts val="0"/>
              </a:spcBef>
            </a:pPr>
            <a:endParaRPr lang="en-US" sz="1400" dirty="0" smtClean="0"/>
          </a:p>
          <a:p>
            <a:pPr lvl="1">
              <a:spcBef>
                <a:spcPts val="0"/>
              </a:spcBef>
            </a:pPr>
            <a:endParaRPr lang="en-US" sz="1400" dirty="0" smtClean="0"/>
          </a:p>
          <a:p>
            <a:pPr lvl="1">
              <a:spcBef>
                <a:spcPts val="0"/>
              </a:spcBef>
            </a:pPr>
            <a:endParaRPr lang="en-US" sz="1400" dirty="0" smtClean="0"/>
          </a:p>
          <a:p>
            <a:pPr lvl="1">
              <a:spcBef>
                <a:spcPts val="0"/>
              </a:spcBef>
            </a:pPr>
            <a:endParaRPr lang="en-US" sz="1400" dirty="0" smtClean="0"/>
          </a:p>
          <a:p>
            <a:pPr marL="457200" lvl="1" indent="0">
              <a:spcBef>
                <a:spcPts val="0"/>
              </a:spcBef>
              <a:buNone/>
            </a:pPr>
            <a:endParaRPr lang="en-US" sz="1400" dirty="0" smtClean="0"/>
          </a:p>
          <a:p>
            <a:pPr lvl="1">
              <a:spcBef>
                <a:spcPts val="0"/>
              </a:spcBef>
            </a:pPr>
            <a:endParaRPr lang="en-US" sz="1000" dirty="0" smtClean="0"/>
          </a:p>
          <a:p>
            <a:pPr lvl="2">
              <a:spcBef>
                <a:spcPts val="0"/>
              </a:spcBef>
            </a:pPr>
            <a:endParaRPr lang="en-US" sz="1100" dirty="0" smtClean="0"/>
          </a:p>
          <a:p>
            <a:pPr>
              <a:spcBef>
                <a:spcPts val="0"/>
              </a:spcBef>
            </a:pPr>
            <a:endParaRPr lang="en-US" sz="1500" dirty="0" smtClean="0"/>
          </a:p>
          <a:p>
            <a:pPr>
              <a:spcBef>
                <a:spcPts val="0"/>
              </a:spcBef>
            </a:pPr>
            <a:endParaRPr lang="en-US" sz="1500" dirty="0" smtClean="0"/>
          </a:p>
          <a:p>
            <a:pPr lvl="2">
              <a:spcBef>
                <a:spcPts val="0"/>
              </a:spcBef>
            </a:pPr>
            <a:endParaRPr lang="en-US" sz="1200" dirty="0" smtClean="0"/>
          </a:p>
          <a:p>
            <a:pPr lvl="2">
              <a:spcBef>
                <a:spcPts val="0"/>
              </a:spcBef>
            </a:pPr>
            <a:endParaRPr lang="en-US" sz="1200" dirty="0" smtClean="0"/>
          </a:p>
          <a:p>
            <a:pPr lvl="1">
              <a:spcBef>
                <a:spcPts val="0"/>
              </a:spcBef>
            </a:pPr>
            <a:endParaRPr lang="en-US" sz="1500" dirty="0" smtClean="0"/>
          </a:p>
          <a:p>
            <a:pPr>
              <a:spcBef>
                <a:spcPts val="0"/>
              </a:spcBef>
            </a:pPr>
            <a:endParaRPr lang="en-US" sz="1900" dirty="0"/>
          </a:p>
        </p:txBody>
      </p:sp>
      <p:pic>
        <p:nvPicPr>
          <p:cNvPr id="8"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8161" y="-1"/>
            <a:ext cx="4983840" cy="2803409"/>
          </a:xfrm>
          <a:prstGeom prst="rect">
            <a:avLst/>
          </a:prstGeom>
        </p:spPr>
      </p:pic>
      <p:pic>
        <p:nvPicPr>
          <p:cNvPr id="9" name="Content Placeholder 5"/>
          <p:cNvPicPr>
            <a:picLocks noChangeAspect="1"/>
          </p:cNvPicPr>
          <p:nvPr/>
        </p:nvPicPr>
        <p:blipFill rotWithShape="1">
          <a:blip r:embed="rId3">
            <a:extLst>
              <a:ext uri="{28A0092B-C50C-407E-A947-70E740481C1C}">
                <a14:useLocalDpi xmlns:a14="http://schemas.microsoft.com/office/drawing/2010/main" val="0"/>
              </a:ext>
            </a:extLst>
          </a:blip>
          <a:srcRect t="9682" b="9682"/>
          <a:stretch/>
        </p:blipFill>
        <p:spPr>
          <a:xfrm>
            <a:off x="7208162" y="4597471"/>
            <a:ext cx="4983838" cy="2260528"/>
          </a:xfrm>
          <a:prstGeom prst="rect">
            <a:avLst/>
          </a:prstGeom>
        </p:spPr>
      </p:pic>
      <p:sp>
        <p:nvSpPr>
          <p:cNvPr id="10" name="TextBox 9"/>
          <p:cNvSpPr txBox="1"/>
          <p:nvPr/>
        </p:nvSpPr>
        <p:spPr>
          <a:xfrm>
            <a:off x="8714011" y="2803408"/>
            <a:ext cx="2787631" cy="246221"/>
          </a:xfrm>
          <a:prstGeom prst="rect">
            <a:avLst/>
          </a:prstGeom>
          <a:noFill/>
        </p:spPr>
        <p:txBody>
          <a:bodyPr wrap="square" rtlCol="0">
            <a:spAutoFit/>
          </a:bodyPr>
          <a:lstStyle/>
          <a:p>
            <a:r>
              <a:rPr lang="en-US" sz="1000" dirty="0" smtClean="0"/>
              <a:t>Image Source: In-Game Screen Capture</a:t>
            </a:r>
            <a:endParaRPr lang="en-US" sz="1000" dirty="0"/>
          </a:p>
        </p:txBody>
      </p:sp>
      <p:sp>
        <p:nvSpPr>
          <p:cNvPr id="13" name="TextBox 12"/>
          <p:cNvSpPr txBox="1"/>
          <p:nvPr/>
        </p:nvSpPr>
        <p:spPr>
          <a:xfrm>
            <a:off x="8714683" y="4351250"/>
            <a:ext cx="2787631" cy="246221"/>
          </a:xfrm>
          <a:prstGeom prst="rect">
            <a:avLst/>
          </a:prstGeom>
          <a:noFill/>
        </p:spPr>
        <p:txBody>
          <a:bodyPr wrap="square" rtlCol="0">
            <a:spAutoFit/>
          </a:bodyPr>
          <a:lstStyle/>
          <a:p>
            <a:r>
              <a:rPr lang="en-US" sz="1000" dirty="0" smtClean="0"/>
              <a:t>Image Source: In-Game Screen Capture</a:t>
            </a:r>
            <a:endParaRPr lang="en-US" sz="1000" dirty="0"/>
          </a:p>
        </p:txBody>
      </p:sp>
    </p:spTree>
    <p:extLst>
      <p:ext uri="{BB962C8B-B14F-4D97-AF65-F5344CB8AC3E}">
        <p14:creationId xmlns:p14="http://schemas.microsoft.com/office/powerpoint/2010/main" val="3619494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6112" y="229187"/>
            <a:ext cx="9404723" cy="733531"/>
          </a:xfrm>
        </p:spPr>
        <p:txBody>
          <a:bodyPr/>
          <a:lstStyle/>
          <a:p>
            <a:r>
              <a:rPr lang="en-US" dirty="0" smtClean="0"/>
              <a:t>Basic Information</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25514" y="-1"/>
            <a:ext cx="5766487" cy="2883243"/>
          </a:xfrm>
        </p:spPr>
      </p:pic>
      <p:sp>
        <p:nvSpPr>
          <p:cNvPr id="5" name="Content Placeholder 2"/>
          <p:cNvSpPr txBox="1">
            <a:spLocks/>
          </p:cNvSpPr>
          <p:nvPr/>
        </p:nvSpPr>
        <p:spPr>
          <a:xfrm>
            <a:off x="646112" y="962718"/>
            <a:ext cx="6726754" cy="5895281"/>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spcBef>
                <a:spcPts val="0"/>
              </a:spcBef>
            </a:pPr>
            <a:r>
              <a:rPr lang="en-US" sz="1600" dirty="0" smtClean="0"/>
              <a:t>Game Title: Dishonored</a:t>
            </a:r>
          </a:p>
          <a:p>
            <a:pPr>
              <a:spcBef>
                <a:spcPts val="0"/>
              </a:spcBef>
            </a:pPr>
            <a:r>
              <a:rPr lang="en-US" sz="1600" dirty="0" smtClean="0"/>
              <a:t>Developer: </a:t>
            </a:r>
            <a:r>
              <a:rPr lang="en-US" sz="1600" dirty="0" err="1" smtClean="0"/>
              <a:t>Arkane</a:t>
            </a:r>
            <a:r>
              <a:rPr lang="en-US" sz="1600" dirty="0" smtClean="0"/>
              <a:t> Studios</a:t>
            </a:r>
          </a:p>
          <a:p>
            <a:pPr>
              <a:spcBef>
                <a:spcPts val="0"/>
              </a:spcBef>
            </a:pPr>
            <a:r>
              <a:rPr lang="en-US" sz="1600" dirty="0" smtClean="0"/>
              <a:t>Publisher: Bethesda </a:t>
            </a:r>
            <a:r>
              <a:rPr lang="en-US" sz="1600" dirty="0" err="1" smtClean="0"/>
              <a:t>Softworks</a:t>
            </a:r>
            <a:endParaRPr lang="en-US" sz="1600" dirty="0" smtClean="0"/>
          </a:p>
          <a:p>
            <a:pPr>
              <a:spcBef>
                <a:spcPts val="0"/>
              </a:spcBef>
            </a:pPr>
            <a:r>
              <a:rPr lang="en-US" sz="1600" dirty="0" smtClean="0"/>
              <a:t>Game Engine: Unreal Engine 3</a:t>
            </a:r>
          </a:p>
          <a:p>
            <a:pPr>
              <a:spcBef>
                <a:spcPts val="0"/>
              </a:spcBef>
            </a:pPr>
            <a:r>
              <a:rPr lang="en-US" sz="1600" dirty="0" smtClean="0"/>
              <a:t>Platforms: PC (Windows), PS3/4, XBOX 360/One</a:t>
            </a:r>
          </a:p>
          <a:p>
            <a:pPr>
              <a:spcBef>
                <a:spcPts val="0"/>
              </a:spcBef>
            </a:pPr>
            <a:r>
              <a:rPr lang="en-US" sz="1600" dirty="0" smtClean="0"/>
              <a:t>Type of Game: First Person Action RPG (Single Player)</a:t>
            </a:r>
          </a:p>
          <a:p>
            <a:pPr>
              <a:spcBef>
                <a:spcPts val="0"/>
              </a:spcBef>
            </a:pPr>
            <a:r>
              <a:rPr lang="en-US" sz="1600" dirty="0" smtClean="0"/>
              <a:t>Content Rating: Mature</a:t>
            </a:r>
          </a:p>
          <a:p>
            <a:pPr>
              <a:spcBef>
                <a:spcPts val="0"/>
              </a:spcBef>
            </a:pPr>
            <a:r>
              <a:rPr lang="en-US" sz="1600" dirty="0" smtClean="0"/>
              <a:t>Current Price: </a:t>
            </a:r>
          </a:p>
          <a:p>
            <a:pPr lvl="1">
              <a:spcBef>
                <a:spcPts val="0"/>
              </a:spcBef>
            </a:pPr>
            <a:r>
              <a:rPr lang="en-US" sz="1500" dirty="0" smtClean="0"/>
              <a:t>PC GOTY Edition: $29.99 (75% sale: ~$7.50)</a:t>
            </a:r>
          </a:p>
          <a:p>
            <a:pPr lvl="1">
              <a:spcBef>
                <a:spcPts val="0"/>
              </a:spcBef>
            </a:pPr>
            <a:r>
              <a:rPr lang="en-US" sz="1500" dirty="0" smtClean="0"/>
              <a:t>Consoles Definitive Edition: $40 (recently announced)</a:t>
            </a:r>
          </a:p>
          <a:p>
            <a:pPr>
              <a:spcBef>
                <a:spcPts val="0"/>
              </a:spcBef>
            </a:pPr>
            <a:r>
              <a:rPr lang="en-US" sz="1600" dirty="0" smtClean="0"/>
              <a:t>Minimum Stated Hardware Requirements:</a:t>
            </a:r>
          </a:p>
          <a:p>
            <a:pPr lvl="1">
              <a:spcBef>
                <a:spcPts val="0"/>
              </a:spcBef>
            </a:pPr>
            <a:r>
              <a:rPr lang="en-US" sz="1500" dirty="0" smtClean="0"/>
              <a:t>OS: Windows Vista</a:t>
            </a:r>
          </a:p>
          <a:p>
            <a:pPr lvl="1">
              <a:spcBef>
                <a:spcPts val="0"/>
              </a:spcBef>
            </a:pPr>
            <a:r>
              <a:rPr lang="en-US" sz="1500" dirty="0" smtClean="0"/>
              <a:t>Processor: 3.0 GHz Dual Core</a:t>
            </a:r>
          </a:p>
          <a:p>
            <a:pPr lvl="1">
              <a:spcBef>
                <a:spcPts val="0"/>
              </a:spcBef>
            </a:pPr>
            <a:r>
              <a:rPr lang="en-US" sz="1500" dirty="0" smtClean="0"/>
              <a:t>Memory: 3GB RAM</a:t>
            </a:r>
          </a:p>
          <a:p>
            <a:pPr lvl="1">
              <a:spcBef>
                <a:spcPts val="0"/>
              </a:spcBef>
            </a:pPr>
            <a:r>
              <a:rPr lang="en-US" sz="1500" dirty="0" smtClean="0"/>
              <a:t>Hard Disk Space: 9 GB</a:t>
            </a:r>
          </a:p>
          <a:p>
            <a:pPr lvl="1">
              <a:spcBef>
                <a:spcPts val="0"/>
              </a:spcBef>
            </a:pPr>
            <a:r>
              <a:rPr lang="en-US" sz="1500" dirty="0" smtClean="0"/>
              <a:t>Video Card: DX9 Compatible w/ 512 Video RAM</a:t>
            </a:r>
          </a:p>
          <a:p>
            <a:pPr lvl="1">
              <a:spcBef>
                <a:spcPts val="0"/>
              </a:spcBef>
            </a:pPr>
            <a:r>
              <a:rPr lang="en-US" sz="1500" dirty="0" smtClean="0"/>
              <a:t>Sound: Windows Compatible Sound Card</a:t>
            </a:r>
          </a:p>
          <a:p>
            <a:pPr>
              <a:spcBef>
                <a:spcPts val="0"/>
              </a:spcBef>
            </a:pPr>
            <a:r>
              <a:rPr lang="en-US" sz="1600" dirty="0" smtClean="0"/>
              <a:t>Actual Hardware Requirements:</a:t>
            </a:r>
          </a:p>
          <a:p>
            <a:pPr lvl="1">
              <a:spcBef>
                <a:spcPts val="0"/>
              </a:spcBef>
            </a:pPr>
            <a:r>
              <a:rPr lang="en-US" sz="1500" dirty="0" smtClean="0"/>
              <a:t>OS: Windows Vista</a:t>
            </a:r>
          </a:p>
          <a:p>
            <a:pPr lvl="1">
              <a:spcBef>
                <a:spcPts val="0"/>
              </a:spcBef>
            </a:pPr>
            <a:r>
              <a:rPr lang="en-US" sz="1500" dirty="0" smtClean="0"/>
              <a:t>Processor: 2.2-2.4 GHz Dual Core</a:t>
            </a:r>
          </a:p>
          <a:p>
            <a:pPr lvl="1">
              <a:spcBef>
                <a:spcPts val="0"/>
              </a:spcBef>
            </a:pPr>
            <a:r>
              <a:rPr lang="en-US" sz="1500" dirty="0" smtClean="0"/>
              <a:t>Memory: 4GB</a:t>
            </a:r>
          </a:p>
          <a:p>
            <a:pPr lvl="1">
              <a:spcBef>
                <a:spcPts val="0"/>
              </a:spcBef>
            </a:pPr>
            <a:r>
              <a:rPr lang="en-US" sz="1500" dirty="0" smtClean="0"/>
              <a:t>Hard Disk Space: 9 GB</a:t>
            </a:r>
          </a:p>
          <a:p>
            <a:pPr lvl="1">
              <a:spcBef>
                <a:spcPts val="0"/>
              </a:spcBef>
            </a:pPr>
            <a:r>
              <a:rPr lang="en-US" sz="1500" dirty="0" smtClean="0"/>
              <a:t>Video Card: DX9 Compatible w/512 Video RAM</a:t>
            </a:r>
          </a:p>
          <a:p>
            <a:pPr lvl="1">
              <a:spcBef>
                <a:spcPts val="0"/>
              </a:spcBef>
            </a:pPr>
            <a:r>
              <a:rPr lang="en-US" sz="1500" dirty="0" smtClean="0"/>
              <a:t>Sound: Windows Compatible Sound Card</a:t>
            </a:r>
          </a:p>
          <a:p>
            <a:pPr>
              <a:spcBef>
                <a:spcPts val="0"/>
              </a:spcBef>
            </a:pPr>
            <a:r>
              <a:rPr lang="en-US" sz="1600" dirty="0" smtClean="0"/>
              <a:t>Sources: </a:t>
            </a:r>
          </a:p>
          <a:p>
            <a:pPr lvl="1">
              <a:spcBef>
                <a:spcPts val="0"/>
              </a:spcBef>
            </a:pPr>
            <a:r>
              <a:rPr lang="en-US" sz="1500" dirty="0" smtClean="0"/>
              <a:t>Steam Dishonored Store Page</a:t>
            </a:r>
          </a:p>
          <a:p>
            <a:pPr lvl="1">
              <a:spcBef>
                <a:spcPts val="0"/>
              </a:spcBef>
            </a:pPr>
            <a:r>
              <a:rPr lang="en-US" sz="1500" dirty="0" smtClean="0"/>
              <a:t>Personal Testing</a:t>
            </a:r>
          </a:p>
          <a:p>
            <a:pPr lvl="1">
              <a:spcBef>
                <a:spcPts val="0"/>
              </a:spcBef>
            </a:pPr>
            <a:endParaRPr lang="en-US" sz="1400" dirty="0" smtClean="0"/>
          </a:p>
          <a:p>
            <a:pPr lvl="1">
              <a:spcBef>
                <a:spcPts val="0"/>
              </a:spcBef>
            </a:pPr>
            <a:endParaRPr lang="en-US" sz="1400" dirty="0" smtClean="0"/>
          </a:p>
          <a:p>
            <a:pPr lvl="1">
              <a:spcBef>
                <a:spcPts val="0"/>
              </a:spcBef>
            </a:pPr>
            <a:endParaRPr lang="en-US" sz="1400" dirty="0"/>
          </a:p>
        </p:txBody>
      </p:sp>
      <p:sp>
        <p:nvSpPr>
          <p:cNvPr id="8" name="TextBox 7"/>
          <p:cNvSpPr txBox="1"/>
          <p:nvPr/>
        </p:nvSpPr>
        <p:spPr>
          <a:xfrm>
            <a:off x="7982171" y="2892655"/>
            <a:ext cx="2677886" cy="246221"/>
          </a:xfrm>
          <a:prstGeom prst="rect">
            <a:avLst/>
          </a:prstGeom>
          <a:noFill/>
        </p:spPr>
        <p:txBody>
          <a:bodyPr wrap="square" rtlCol="0">
            <a:spAutoFit/>
          </a:bodyPr>
          <a:lstStyle/>
          <a:p>
            <a:r>
              <a:rPr lang="en-US" sz="1000" dirty="0" smtClean="0"/>
              <a:t>Image Source: www.justpushstart.com</a:t>
            </a:r>
            <a:endParaRPr lang="en-US" sz="1000" dirty="0"/>
          </a:p>
        </p:txBody>
      </p:sp>
      <p:sp>
        <p:nvSpPr>
          <p:cNvPr id="9" name="TextBox 8"/>
          <p:cNvSpPr txBox="1"/>
          <p:nvPr/>
        </p:nvSpPr>
        <p:spPr>
          <a:xfrm>
            <a:off x="7936253" y="3362407"/>
            <a:ext cx="2769721" cy="246221"/>
          </a:xfrm>
          <a:prstGeom prst="rect">
            <a:avLst/>
          </a:prstGeom>
          <a:noFill/>
        </p:spPr>
        <p:txBody>
          <a:bodyPr wrap="square" rtlCol="0">
            <a:spAutoFit/>
          </a:bodyPr>
          <a:lstStyle/>
          <a:p>
            <a:r>
              <a:rPr lang="en-US" sz="1000" dirty="0" smtClean="0"/>
              <a:t>Image Source: In-Game Screen Capture</a:t>
            </a:r>
            <a:endParaRPr lang="en-US" sz="1000" dirty="0"/>
          </a:p>
        </p:txBody>
      </p:sp>
      <p:pic>
        <p:nvPicPr>
          <p:cNvPr id="10"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5514" y="3614351"/>
            <a:ext cx="5766487" cy="3243649"/>
          </a:xfrm>
          <a:prstGeom prst="rect">
            <a:avLst/>
          </a:prstGeom>
        </p:spPr>
      </p:pic>
    </p:spTree>
    <p:extLst>
      <p:ext uri="{BB962C8B-B14F-4D97-AF65-F5344CB8AC3E}">
        <p14:creationId xmlns:p14="http://schemas.microsoft.com/office/powerpoint/2010/main" val="3530056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57" y="444166"/>
            <a:ext cx="9404723" cy="1400530"/>
          </a:xfrm>
        </p:spPr>
        <p:txBody>
          <a:bodyPr/>
          <a:lstStyle/>
          <a:p>
            <a:r>
              <a:rPr lang="en-US" dirty="0" smtClean="0"/>
              <a:t>Game Summary</a:t>
            </a:r>
            <a:endParaRPr lang="en-US" dirty="0"/>
          </a:p>
        </p:txBody>
      </p:sp>
      <p:sp>
        <p:nvSpPr>
          <p:cNvPr id="3" name="Content Placeholder 2"/>
          <p:cNvSpPr>
            <a:spLocks noGrp="1"/>
          </p:cNvSpPr>
          <p:nvPr>
            <p:ph idx="1"/>
          </p:nvPr>
        </p:nvSpPr>
        <p:spPr>
          <a:xfrm>
            <a:off x="242457" y="1144431"/>
            <a:ext cx="6750551" cy="5713569"/>
          </a:xfrm>
        </p:spPr>
        <p:txBody>
          <a:bodyPr>
            <a:normAutofit fontScale="70000" lnSpcReduction="20000"/>
          </a:bodyPr>
          <a:lstStyle/>
          <a:p>
            <a:pPr>
              <a:lnSpc>
                <a:spcPct val="120000"/>
              </a:lnSpc>
              <a:spcBef>
                <a:spcPts val="0"/>
              </a:spcBef>
            </a:pPr>
            <a:r>
              <a:rPr lang="en-US" sz="2100" dirty="0" smtClean="0"/>
              <a:t>Quick Overview:</a:t>
            </a:r>
          </a:p>
          <a:p>
            <a:pPr lvl="1">
              <a:lnSpc>
                <a:spcPct val="120000"/>
              </a:lnSpc>
              <a:spcBef>
                <a:spcPts val="0"/>
              </a:spcBef>
            </a:pPr>
            <a:r>
              <a:rPr lang="en-US" sz="2000" dirty="0" smtClean="0"/>
              <a:t>Dishonored is a first person tactical stealth / assassination action RPG played from the point of view of the disgraced royal protector who must uncover the conspiracy that led to his imprisonment and shape the fate of his gritty, dark world in the process.</a:t>
            </a:r>
          </a:p>
          <a:p>
            <a:pPr>
              <a:lnSpc>
                <a:spcPct val="120000"/>
              </a:lnSpc>
              <a:spcBef>
                <a:spcPts val="0"/>
              </a:spcBef>
            </a:pPr>
            <a:r>
              <a:rPr lang="en-US" sz="2100" dirty="0" smtClean="0"/>
              <a:t>Story Line:</a:t>
            </a:r>
          </a:p>
          <a:p>
            <a:pPr lvl="1">
              <a:lnSpc>
                <a:spcPct val="120000"/>
              </a:lnSpc>
              <a:spcBef>
                <a:spcPts val="0"/>
              </a:spcBef>
            </a:pPr>
            <a:r>
              <a:rPr lang="en-US" sz="2000" dirty="0" smtClean="0"/>
              <a:t>A devastating plague has broken out in </a:t>
            </a:r>
            <a:r>
              <a:rPr lang="en-US" sz="2000" dirty="0" err="1" smtClean="0"/>
              <a:t>Dunwall</a:t>
            </a:r>
            <a:r>
              <a:rPr lang="en-US" sz="2000" dirty="0" smtClean="0"/>
              <a:t>, capital city of the Empire of the Isles. Compounding </a:t>
            </a:r>
            <a:r>
              <a:rPr lang="en-US" sz="2000" dirty="0" err="1" smtClean="0"/>
              <a:t>Dunwall’s</a:t>
            </a:r>
            <a:r>
              <a:rPr lang="en-US" sz="2000" dirty="0" smtClean="0"/>
              <a:t> and the Empire’s trouble is the assassination of the beloved Empress Jessamine Kaldwin and the abduction of her young heir and daughter, Lady Emily Kaldwin. The Empresses' former bodyguard, Lord Protector Corvo </a:t>
            </a:r>
            <a:r>
              <a:rPr lang="en-US" sz="2000" dirty="0" err="1" smtClean="0"/>
              <a:t>Attano</a:t>
            </a:r>
            <a:r>
              <a:rPr lang="en-US" sz="2000" dirty="0" smtClean="0"/>
              <a:t>, is imprisoned and charged with her murder. An oppressive inter-regnum is begun and headed by the former Royal </a:t>
            </a:r>
            <a:r>
              <a:rPr lang="en-US" sz="2000" dirty="0"/>
              <a:t>S</a:t>
            </a:r>
            <a:r>
              <a:rPr lang="en-US" sz="2000" dirty="0" smtClean="0"/>
              <a:t>pymaster turned Lord Regent, who seeks to control the chaos of the plague and royal succession. Meanwhile, a secret group frees Corvo and sets him on the path to unravel the conspiracy against him.</a:t>
            </a:r>
          </a:p>
          <a:p>
            <a:pPr>
              <a:lnSpc>
                <a:spcPct val="120000"/>
              </a:lnSpc>
              <a:spcBef>
                <a:spcPts val="0"/>
              </a:spcBef>
            </a:pPr>
            <a:r>
              <a:rPr lang="en-US" sz="2100" dirty="0"/>
              <a:t>Player’s Role:</a:t>
            </a:r>
          </a:p>
          <a:p>
            <a:pPr lvl="1">
              <a:lnSpc>
                <a:spcPct val="120000"/>
              </a:lnSpc>
              <a:spcBef>
                <a:spcPts val="0"/>
              </a:spcBef>
            </a:pPr>
            <a:r>
              <a:rPr lang="en-US" sz="2000" dirty="0"/>
              <a:t>The player plays through the eyes of the dishonored, former Lord Protector Corvo </a:t>
            </a:r>
            <a:r>
              <a:rPr lang="en-US" sz="2000" dirty="0" err="1"/>
              <a:t>Attano</a:t>
            </a:r>
            <a:r>
              <a:rPr lang="en-US" sz="2000" dirty="0"/>
              <a:t> with an arsenal of assassin’s tools and supernatural abilities on his quest for answers and vengeance. </a:t>
            </a:r>
            <a:r>
              <a:rPr lang="en-US" sz="2000" dirty="0" err="1"/>
              <a:t>Corvo’s</a:t>
            </a:r>
            <a:r>
              <a:rPr lang="en-US" sz="2000" dirty="0"/>
              <a:t> fate and the fate of the Empire rests on the actions and decisions of the player. </a:t>
            </a:r>
            <a:endParaRPr lang="en-US" sz="2000" dirty="0" smtClean="0"/>
          </a:p>
          <a:p>
            <a:endParaRPr lang="en-US" sz="1700" dirty="0"/>
          </a:p>
        </p:txBody>
      </p:sp>
      <p:pic>
        <p:nvPicPr>
          <p:cNvPr id="5"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3009" y="3933568"/>
            <a:ext cx="5198990" cy="2924432"/>
          </a:xfrm>
          <a:prstGeom prst="rect">
            <a:avLst/>
          </a:prstGeom>
        </p:spPr>
      </p:pic>
      <p:sp>
        <p:nvSpPr>
          <p:cNvPr id="6" name="Oval 5"/>
          <p:cNvSpPr/>
          <p:nvPr/>
        </p:nvSpPr>
        <p:spPr>
          <a:xfrm>
            <a:off x="9737124" y="5675870"/>
            <a:ext cx="378941" cy="296562"/>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stCxn id="10" idx="3"/>
          </p:cNvCxnSpPr>
          <p:nvPr/>
        </p:nvCxnSpPr>
        <p:spPr>
          <a:xfrm flipV="1">
            <a:off x="8213124" y="5824152"/>
            <a:ext cx="1524001" cy="63652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080420" y="6276012"/>
            <a:ext cx="1132704" cy="369332"/>
          </a:xfrm>
          <a:prstGeom prst="rect">
            <a:avLst/>
          </a:prstGeom>
          <a:noFill/>
          <a:ln w="12700">
            <a:solidFill>
              <a:schemeClr val="accent1"/>
            </a:solidFill>
          </a:ln>
        </p:spPr>
        <p:txBody>
          <a:bodyPr wrap="square" rtlCol="0">
            <a:spAutoFit/>
          </a:bodyPr>
          <a:lstStyle/>
          <a:p>
            <a:r>
              <a:rPr lang="en-US" dirty="0" err="1" smtClean="0"/>
              <a:t>Dunwall</a:t>
            </a:r>
            <a:endParaRPr lang="en-US" dirty="0"/>
          </a:p>
        </p:txBody>
      </p:sp>
      <p:sp>
        <p:nvSpPr>
          <p:cNvPr id="13" name="TextBox 12"/>
          <p:cNvSpPr txBox="1"/>
          <p:nvPr/>
        </p:nvSpPr>
        <p:spPr>
          <a:xfrm>
            <a:off x="8262319" y="3689446"/>
            <a:ext cx="2769721" cy="246221"/>
          </a:xfrm>
          <a:prstGeom prst="rect">
            <a:avLst/>
          </a:prstGeom>
          <a:noFill/>
        </p:spPr>
        <p:txBody>
          <a:bodyPr wrap="square" rtlCol="0">
            <a:spAutoFit/>
          </a:bodyPr>
          <a:lstStyle/>
          <a:p>
            <a:r>
              <a:rPr lang="en-US" sz="1000" dirty="0" smtClean="0"/>
              <a:t>Image Source: In-Game Screen Capture</a:t>
            </a:r>
            <a:endParaRPr lang="en-US" sz="1000" dirty="0"/>
          </a:p>
        </p:txBody>
      </p:sp>
      <p:pic>
        <p:nvPicPr>
          <p:cNvPr id="14"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4378" y="0"/>
            <a:ext cx="2924432" cy="2924432"/>
          </a:xfrm>
          <a:prstGeom prst="rect">
            <a:avLst/>
          </a:prstGeom>
        </p:spPr>
      </p:pic>
      <p:sp>
        <p:nvSpPr>
          <p:cNvPr id="15" name="TextBox 14"/>
          <p:cNvSpPr txBox="1"/>
          <p:nvPr/>
        </p:nvSpPr>
        <p:spPr>
          <a:xfrm>
            <a:off x="8046475" y="2916953"/>
            <a:ext cx="3760237" cy="246221"/>
          </a:xfrm>
          <a:prstGeom prst="rect">
            <a:avLst/>
          </a:prstGeom>
          <a:noFill/>
        </p:spPr>
        <p:txBody>
          <a:bodyPr wrap="square" rtlCol="0">
            <a:spAutoFit/>
          </a:bodyPr>
          <a:lstStyle/>
          <a:p>
            <a:r>
              <a:rPr lang="en-US" sz="1000" dirty="0" smtClean="0"/>
              <a:t>Image Source: dishonored.wikia.com/wiki/</a:t>
            </a:r>
            <a:r>
              <a:rPr lang="en-US" sz="1000" dirty="0" err="1" smtClean="0"/>
              <a:t>Corvo_Attano</a:t>
            </a:r>
            <a:endParaRPr lang="en-US" sz="1000" dirty="0"/>
          </a:p>
        </p:txBody>
      </p:sp>
    </p:spTree>
    <p:extLst>
      <p:ext uri="{BB962C8B-B14F-4D97-AF65-F5344CB8AC3E}">
        <p14:creationId xmlns:p14="http://schemas.microsoft.com/office/powerpoint/2010/main" val="4074533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57" y="444166"/>
            <a:ext cx="9404723" cy="1400530"/>
          </a:xfrm>
        </p:spPr>
        <p:txBody>
          <a:bodyPr/>
          <a:lstStyle/>
          <a:p>
            <a:r>
              <a:rPr lang="en-US" dirty="0" smtClean="0"/>
              <a:t>Game Summary</a:t>
            </a:r>
            <a:endParaRPr lang="en-US" dirty="0"/>
          </a:p>
        </p:txBody>
      </p:sp>
      <p:sp>
        <p:nvSpPr>
          <p:cNvPr id="3" name="Content Placeholder 2"/>
          <p:cNvSpPr>
            <a:spLocks noGrp="1"/>
          </p:cNvSpPr>
          <p:nvPr>
            <p:ph idx="1"/>
          </p:nvPr>
        </p:nvSpPr>
        <p:spPr>
          <a:xfrm>
            <a:off x="242457" y="1144431"/>
            <a:ext cx="6750551" cy="4846005"/>
          </a:xfrm>
        </p:spPr>
        <p:txBody>
          <a:bodyPr>
            <a:normAutofit/>
          </a:bodyPr>
          <a:lstStyle/>
          <a:p>
            <a:pPr>
              <a:spcBef>
                <a:spcPts val="0"/>
              </a:spcBef>
            </a:pPr>
            <a:r>
              <a:rPr lang="en-US" sz="1600" dirty="0" smtClean="0"/>
              <a:t>User Interface:</a:t>
            </a:r>
          </a:p>
          <a:p>
            <a:pPr lvl="1">
              <a:spcBef>
                <a:spcPts val="0"/>
              </a:spcBef>
            </a:pPr>
            <a:r>
              <a:rPr lang="en-US" sz="1400" dirty="0" smtClean="0"/>
              <a:t>Top Left: Health / Mana / Current Left Hand Equip/ Ammo Status</a:t>
            </a:r>
          </a:p>
          <a:p>
            <a:pPr lvl="1">
              <a:spcBef>
                <a:spcPts val="0"/>
              </a:spcBef>
            </a:pPr>
            <a:r>
              <a:rPr lang="en-US" sz="1400" dirty="0" smtClean="0"/>
              <a:t>Left Hand: Ranged Weapon / Power / Nothing</a:t>
            </a:r>
          </a:p>
          <a:p>
            <a:pPr lvl="1">
              <a:spcBef>
                <a:spcPts val="0"/>
              </a:spcBef>
            </a:pPr>
            <a:r>
              <a:rPr lang="en-US" sz="1400" dirty="0" smtClean="0"/>
              <a:t>Right Hand: Sword / Nothing</a:t>
            </a:r>
          </a:p>
          <a:p>
            <a:pPr lvl="1">
              <a:spcBef>
                <a:spcPts val="0"/>
              </a:spcBef>
            </a:pPr>
            <a:r>
              <a:rPr lang="en-US" sz="1400" dirty="0" smtClean="0"/>
              <a:t>Pull-up / Hotkeys: Powers / Potions / Weapons</a:t>
            </a:r>
          </a:p>
          <a:p>
            <a:pPr lvl="1">
              <a:spcBef>
                <a:spcPts val="0"/>
              </a:spcBef>
            </a:pPr>
            <a:r>
              <a:rPr lang="en-US" sz="1400" dirty="0" smtClean="0"/>
              <a:t>Pull-up: Objectives, Notes, Powers, Charms, Inventory</a:t>
            </a:r>
          </a:p>
          <a:p>
            <a:pPr lvl="1">
              <a:spcBef>
                <a:spcPts val="0"/>
              </a:spcBef>
            </a:pPr>
            <a:r>
              <a:rPr lang="en-US" sz="1400" dirty="0" smtClean="0"/>
              <a:t>Input Devices: Keyboard and Mouse or Controller</a:t>
            </a:r>
          </a:p>
          <a:p>
            <a:pPr marL="0" indent="0">
              <a:spcBef>
                <a:spcPts val="0"/>
              </a:spcBef>
              <a:buNone/>
            </a:pPr>
            <a:endParaRPr lang="en-US" sz="1600" dirty="0" smtClean="0"/>
          </a:p>
          <a:p>
            <a:pPr lvl="1">
              <a:spcBef>
                <a:spcPts val="0"/>
              </a:spcBef>
            </a:pPr>
            <a:endParaRPr lang="en-US" sz="1400" dirty="0" smtClean="0"/>
          </a:p>
          <a:p>
            <a:pPr lvl="1">
              <a:spcBef>
                <a:spcPts val="0"/>
              </a:spcBef>
            </a:pPr>
            <a:endParaRPr lang="en-US" sz="1400" dirty="0" smtClean="0"/>
          </a:p>
          <a:p>
            <a:pPr lvl="1">
              <a:spcBef>
                <a:spcPts val="0"/>
              </a:spcBef>
            </a:pPr>
            <a:endParaRPr lang="en-US" sz="1400" dirty="0" smtClean="0"/>
          </a:p>
          <a:p>
            <a:pPr lvl="1">
              <a:spcBef>
                <a:spcPts val="0"/>
              </a:spcBef>
            </a:pPr>
            <a:endParaRPr lang="en-US" sz="1900" dirty="0"/>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2649" y="7393"/>
            <a:ext cx="5519351" cy="3104636"/>
          </a:xfrm>
          <a:prstGeom prst="rect">
            <a:avLst/>
          </a:prstGeom>
        </p:spPr>
      </p:pic>
      <p:pic>
        <p:nvPicPr>
          <p:cNvPr id="5"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2649" y="3753365"/>
            <a:ext cx="5519351" cy="3104635"/>
          </a:xfrm>
          <a:prstGeom prst="rect">
            <a:avLst/>
          </a:prstGeom>
        </p:spPr>
      </p:pic>
      <p:sp>
        <p:nvSpPr>
          <p:cNvPr id="13" name="TextBox 12"/>
          <p:cNvSpPr txBox="1"/>
          <p:nvPr/>
        </p:nvSpPr>
        <p:spPr>
          <a:xfrm>
            <a:off x="8332572" y="3094293"/>
            <a:ext cx="2769721" cy="246221"/>
          </a:xfrm>
          <a:prstGeom prst="rect">
            <a:avLst/>
          </a:prstGeom>
          <a:noFill/>
        </p:spPr>
        <p:txBody>
          <a:bodyPr wrap="square" rtlCol="0">
            <a:spAutoFit/>
          </a:bodyPr>
          <a:lstStyle/>
          <a:p>
            <a:r>
              <a:rPr lang="en-US" sz="1000" dirty="0" smtClean="0"/>
              <a:t>Image Source: In-Game Screen Capture</a:t>
            </a:r>
            <a:endParaRPr lang="en-US" sz="1000" dirty="0"/>
          </a:p>
        </p:txBody>
      </p:sp>
      <p:sp>
        <p:nvSpPr>
          <p:cNvPr id="8" name="TextBox 7"/>
          <p:cNvSpPr txBox="1"/>
          <p:nvPr/>
        </p:nvSpPr>
        <p:spPr>
          <a:xfrm>
            <a:off x="8332573" y="3538071"/>
            <a:ext cx="2769721" cy="246221"/>
          </a:xfrm>
          <a:prstGeom prst="rect">
            <a:avLst/>
          </a:prstGeom>
          <a:noFill/>
        </p:spPr>
        <p:txBody>
          <a:bodyPr wrap="square" rtlCol="0">
            <a:spAutoFit/>
          </a:bodyPr>
          <a:lstStyle/>
          <a:p>
            <a:r>
              <a:rPr lang="en-US" sz="1000" dirty="0" smtClean="0"/>
              <a:t>Image Source: In-Game Screen Capture</a:t>
            </a:r>
            <a:endParaRPr lang="en-US" sz="1000" dirty="0"/>
          </a:p>
        </p:txBody>
      </p:sp>
      <p:pic>
        <p:nvPicPr>
          <p:cNvPr id="9"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173" y="3753366"/>
            <a:ext cx="5519351" cy="3104634"/>
          </a:xfrm>
          <a:prstGeom prst="rect">
            <a:avLst/>
          </a:prstGeom>
        </p:spPr>
      </p:pic>
      <p:sp>
        <p:nvSpPr>
          <p:cNvPr id="11" name="TextBox 10"/>
          <p:cNvSpPr txBox="1"/>
          <p:nvPr/>
        </p:nvSpPr>
        <p:spPr>
          <a:xfrm>
            <a:off x="1848285" y="3504473"/>
            <a:ext cx="2769721" cy="246221"/>
          </a:xfrm>
          <a:prstGeom prst="rect">
            <a:avLst/>
          </a:prstGeom>
          <a:noFill/>
        </p:spPr>
        <p:txBody>
          <a:bodyPr wrap="square" rtlCol="0">
            <a:spAutoFit/>
          </a:bodyPr>
          <a:lstStyle/>
          <a:p>
            <a:r>
              <a:rPr lang="en-US" sz="1000" dirty="0" smtClean="0"/>
              <a:t>Image Source: In-Game Screen Capture</a:t>
            </a:r>
            <a:endParaRPr lang="en-US" sz="1000" dirty="0"/>
          </a:p>
        </p:txBody>
      </p:sp>
    </p:spTree>
    <p:extLst>
      <p:ext uri="{BB962C8B-B14F-4D97-AF65-F5344CB8AC3E}">
        <p14:creationId xmlns:p14="http://schemas.microsoft.com/office/powerpoint/2010/main" val="1210120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57" y="444166"/>
            <a:ext cx="9404723" cy="1400530"/>
          </a:xfrm>
        </p:spPr>
        <p:txBody>
          <a:bodyPr/>
          <a:lstStyle/>
          <a:p>
            <a:r>
              <a:rPr lang="en-US" dirty="0" smtClean="0"/>
              <a:t>Game Summary</a:t>
            </a:r>
            <a:endParaRPr lang="en-US" dirty="0"/>
          </a:p>
        </p:txBody>
      </p:sp>
      <p:sp>
        <p:nvSpPr>
          <p:cNvPr id="3" name="Content Placeholder 2"/>
          <p:cNvSpPr>
            <a:spLocks noGrp="1"/>
          </p:cNvSpPr>
          <p:nvPr>
            <p:ph idx="1"/>
          </p:nvPr>
        </p:nvSpPr>
        <p:spPr>
          <a:xfrm>
            <a:off x="242457" y="1144431"/>
            <a:ext cx="5944159" cy="4926855"/>
          </a:xfrm>
        </p:spPr>
        <p:txBody>
          <a:bodyPr>
            <a:normAutofit/>
          </a:bodyPr>
          <a:lstStyle/>
          <a:p>
            <a:pPr>
              <a:spcBef>
                <a:spcPts val="0"/>
              </a:spcBef>
            </a:pPr>
            <a:r>
              <a:rPr lang="en-US" sz="1600" dirty="0" smtClean="0"/>
              <a:t>Game Play:</a:t>
            </a:r>
          </a:p>
          <a:p>
            <a:pPr lvl="1">
              <a:spcBef>
                <a:spcPts val="0"/>
              </a:spcBef>
            </a:pPr>
            <a:r>
              <a:rPr lang="en-US" sz="1400" dirty="0" smtClean="0"/>
              <a:t>Lots of freedom for different </a:t>
            </a:r>
            <a:r>
              <a:rPr lang="en-US" sz="1400" dirty="0" err="1" smtClean="0"/>
              <a:t>playstlyes</a:t>
            </a:r>
            <a:r>
              <a:rPr lang="en-US" sz="1400" dirty="0" smtClean="0"/>
              <a:t>: See Play Your Way.</a:t>
            </a:r>
          </a:p>
          <a:p>
            <a:pPr lvl="2">
              <a:spcBef>
                <a:spcPts val="0"/>
              </a:spcBef>
            </a:pPr>
            <a:r>
              <a:rPr lang="en-US" sz="1200" dirty="0" smtClean="0"/>
              <a:t>Use stealth to sneak around enemies. </a:t>
            </a:r>
          </a:p>
          <a:p>
            <a:pPr lvl="2">
              <a:spcBef>
                <a:spcPts val="0"/>
              </a:spcBef>
            </a:pPr>
            <a:r>
              <a:rPr lang="en-US" sz="1200" dirty="0" smtClean="0"/>
              <a:t>Fight your way through your opposition.</a:t>
            </a:r>
          </a:p>
          <a:p>
            <a:pPr lvl="2">
              <a:spcBef>
                <a:spcPts val="0"/>
              </a:spcBef>
            </a:pPr>
            <a:r>
              <a:rPr lang="en-US" sz="1200" dirty="0" smtClean="0"/>
              <a:t>Mix and match.</a:t>
            </a:r>
          </a:p>
          <a:p>
            <a:pPr lvl="2">
              <a:spcBef>
                <a:spcPts val="0"/>
              </a:spcBef>
            </a:pPr>
            <a:r>
              <a:rPr lang="en-US" sz="1200" dirty="0" smtClean="0"/>
              <a:t>Use supernatural abilities to aid you or never use them.</a:t>
            </a:r>
          </a:p>
          <a:p>
            <a:pPr lvl="2">
              <a:spcBef>
                <a:spcPts val="0"/>
              </a:spcBef>
            </a:pPr>
            <a:r>
              <a:rPr lang="en-US" sz="1200" dirty="0" smtClean="0"/>
              <a:t>Explore numerous different solutions to obstacles.</a:t>
            </a:r>
          </a:p>
          <a:p>
            <a:pPr lvl="1">
              <a:spcBef>
                <a:spcPts val="0"/>
              </a:spcBef>
            </a:pPr>
            <a:r>
              <a:rPr lang="en-US" sz="1400" dirty="0" smtClean="0"/>
              <a:t>Your approach to how you play affects the environment through chaos. </a:t>
            </a:r>
          </a:p>
          <a:p>
            <a:pPr lvl="2">
              <a:spcBef>
                <a:spcPts val="0"/>
              </a:spcBef>
            </a:pPr>
            <a:r>
              <a:rPr lang="en-US" sz="1200" dirty="0" smtClean="0"/>
              <a:t>Gain chaos from actions that harm/kill others.</a:t>
            </a:r>
          </a:p>
          <a:p>
            <a:pPr lvl="2">
              <a:spcBef>
                <a:spcPts val="0"/>
              </a:spcBef>
            </a:pPr>
            <a:r>
              <a:rPr lang="en-US" sz="1200" dirty="0"/>
              <a:t>H</a:t>
            </a:r>
            <a:r>
              <a:rPr lang="en-US" sz="1200" dirty="0" smtClean="0"/>
              <a:t>igh chaos results in more rat swarms and more plague victims called weepers and vice versa for low chaos. </a:t>
            </a:r>
            <a:endParaRPr lang="en-US" sz="1200" dirty="0"/>
          </a:p>
          <a:p>
            <a:pPr lvl="2">
              <a:spcBef>
                <a:spcPts val="0"/>
              </a:spcBef>
            </a:pPr>
            <a:r>
              <a:rPr lang="en-US" sz="1200" dirty="0" smtClean="0"/>
              <a:t>Other environmental changes result in different character dialogue and story progression leading up to drastically different endings depending on the way you choose to play.</a:t>
            </a:r>
          </a:p>
          <a:p>
            <a:pPr lvl="2">
              <a:spcBef>
                <a:spcPts val="0"/>
              </a:spcBef>
            </a:pPr>
            <a:r>
              <a:rPr lang="en-US" sz="1200" dirty="0" smtClean="0"/>
              <a:t>Results in making the player feel their actions are more integral to the story and drawing them deeper into the game.</a:t>
            </a:r>
          </a:p>
          <a:p>
            <a:pPr>
              <a:spcBef>
                <a:spcPts val="0"/>
              </a:spcBef>
            </a:pPr>
            <a:r>
              <a:rPr lang="en-US" sz="1600" dirty="0" smtClean="0"/>
              <a:t>Scoring:</a:t>
            </a:r>
          </a:p>
          <a:p>
            <a:pPr lvl="1">
              <a:spcBef>
                <a:spcPts val="0"/>
              </a:spcBef>
            </a:pPr>
            <a:r>
              <a:rPr lang="en-US" sz="1400" dirty="0" smtClean="0"/>
              <a:t>No score mechanic in the main game, but there is a DLC (included in GOTY and definitive editions) that focuses on high scores called </a:t>
            </a:r>
            <a:r>
              <a:rPr lang="en-US" sz="1400" dirty="0" err="1" smtClean="0"/>
              <a:t>Dunwall</a:t>
            </a:r>
            <a:r>
              <a:rPr lang="en-US" sz="1400" dirty="0" smtClean="0"/>
              <a:t> City Trials. </a:t>
            </a:r>
          </a:p>
          <a:p>
            <a:pPr lvl="2">
              <a:spcBef>
                <a:spcPts val="0"/>
              </a:spcBef>
            </a:pPr>
            <a:r>
              <a:rPr lang="en-US" sz="1200" dirty="0" smtClean="0"/>
              <a:t>Trials focus on stealth, combat, and planning.</a:t>
            </a:r>
          </a:p>
          <a:p>
            <a:pPr>
              <a:spcBef>
                <a:spcPts val="0"/>
              </a:spcBef>
            </a:pPr>
            <a:endParaRPr lang="en-US" sz="1600" dirty="0" smtClean="0"/>
          </a:p>
          <a:p>
            <a:pPr lvl="2">
              <a:spcBef>
                <a:spcPts val="0"/>
              </a:spcBef>
            </a:pPr>
            <a:endParaRPr lang="en-US" sz="1200" dirty="0" smtClean="0"/>
          </a:p>
          <a:p>
            <a:pPr marL="0" indent="0">
              <a:spcBef>
                <a:spcPts val="0"/>
              </a:spcBef>
              <a:buNone/>
            </a:pPr>
            <a:endParaRPr lang="en-US" sz="1600" dirty="0" smtClean="0"/>
          </a:p>
          <a:p>
            <a:pPr lvl="1">
              <a:spcBef>
                <a:spcPts val="0"/>
              </a:spcBef>
            </a:pPr>
            <a:endParaRPr lang="en-US" sz="1400" dirty="0" smtClean="0"/>
          </a:p>
          <a:p>
            <a:pPr lvl="1">
              <a:spcBef>
                <a:spcPts val="0"/>
              </a:spcBef>
            </a:pPr>
            <a:endParaRPr lang="en-US" sz="1400" dirty="0" smtClean="0"/>
          </a:p>
          <a:p>
            <a:pPr lvl="1">
              <a:spcBef>
                <a:spcPts val="0"/>
              </a:spcBef>
            </a:pPr>
            <a:endParaRPr lang="en-US" sz="1400" dirty="0" smtClean="0"/>
          </a:p>
          <a:p>
            <a:pPr lvl="1">
              <a:spcBef>
                <a:spcPts val="0"/>
              </a:spcBef>
            </a:pPr>
            <a:endParaRPr lang="en-US" sz="1900" dirty="0"/>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9525" y="7393"/>
            <a:ext cx="6112476" cy="3438267"/>
          </a:xfrm>
          <a:prstGeom prst="rect">
            <a:avLst/>
          </a:prstGeom>
        </p:spPr>
      </p:pic>
      <p:pic>
        <p:nvPicPr>
          <p:cNvPr id="5"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9525" y="3419733"/>
            <a:ext cx="6112475" cy="3438266"/>
          </a:xfrm>
          <a:prstGeom prst="rect">
            <a:avLst/>
          </a:prstGeom>
        </p:spPr>
      </p:pic>
      <p:sp>
        <p:nvSpPr>
          <p:cNvPr id="13" name="TextBox 12"/>
          <p:cNvSpPr txBox="1"/>
          <p:nvPr/>
        </p:nvSpPr>
        <p:spPr>
          <a:xfrm>
            <a:off x="1776131" y="6567590"/>
            <a:ext cx="2787631" cy="246221"/>
          </a:xfrm>
          <a:prstGeom prst="rect">
            <a:avLst/>
          </a:prstGeom>
          <a:noFill/>
        </p:spPr>
        <p:txBody>
          <a:bodyPr wrap="square" rtlCol="0">
            <a:spAutoFit/>
          </a:bodyPr>
          <a:lstStyle/>
          <a:p>
            <a:r>
              <a:rPr lang="en-US" sz="1000" dirty="0" smtClean="0"/>
              <a:t>Image Sources: In-Game Screen Captures</a:t>
            </a:r>
            <a:endParaRPr lang="en-US" sz="1000" dirty="0"/>
          </a:p>
        </p:txBody>
      </p:sp>
    </p:spTree>
    <p:extLst>
      <p:ext uri="{BB962C8B-B14F-4D97-AF65-F5344CB8AC3E}">
        <p14:creationId xmlns:p14="http://schemas.microsoft.com/office/powerpoint/2010/main" val="8215518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57" y="7393"/>
            <a:ext cx="9404723" cy="1400530"/>
          </a:xfrm>
        </p:spPr>
        <p:txBody>
          <a:bodyPr/>
          <a:lstStyle/>
          <a:p>
            <a:r>
              <a:rPr lang="en-US" dirty="0" smtClean="0"/>
              <a:t>Game Summary</a:t>
            </a:r>
            <a:endParaRPr lang="en-US" dirty="0"/>
          </a:p>
        </p:txBody>
      </p:sp>
      <p:sp>
        <p:nvSpPr>
          <p:cNvPr id="3" name="Content Placeholder 2"/>
          <p:cNvSpPr>
            <a:spLocks noGrp="1"/>
          </p:cNvSpPr>
          <p:nvPr>
            <p:ph idx="1"/>
          </p:nvPr>
        </p:nvSpPr>
        <p:spPr>
          <a:xfrm>
            <a:off x="242455" y="679017"/>
            <a:ext cx="5944159" cy="5932761"/>
          </a:xfrm>
        </p:spPr>
        <p:txBody>
          <a:bodyPr>
            <a:normAutofit/>
          </a:bodyPr>
          <a:lstStyle/>
          <a:p>
            <a:pPr>
              <a:spcBef>
                <a:spcPts val="0"/>
              </a:spcBef>
            </a:pPr>
            <a:r>
              <a:rPr lang="en-US" sz="1600" dirty="0" smtClean="0"/>
              <a:t>Special Features:</a:t>
            </a:r>
          </a:p>
          <a:p>
            <a:pPr lvl="1">
              <a:spcBef>
                <a:spcPts val="0"/>
              </a:spcBef>
            </a:pPr>
            <a:r>
              <a:rPr lang="en-US" sz="1400" dirty="0" smtClean="0"/>
              <a:t>Chaos</a:t>
            </a:r>
          </a:p>
          <a:p>
            <a:pPr lvl="2">
              <a:spcBef>
                <a:spcPts val="0"/>
              </a:spcBef>
            </a:pPr>
            <a:r>
              <a:rPr lang="en-US" sz="1400" dirty="0" smtClean="0"/>
              <a:t>Changes game dialogue</a:t>
            </a:r>
          </a:p>
          <a:p>
            <a:pPr lvl="2">
              <a:spcBef>
                <a:spcPts val="0"/>
              </a:spcBef>
            </a:pPr>
            <a:r>
              <a:rPr lang="en-US" sz="1400" dirty="0" smtClean="0"/>
              <a:t>Changes scenery</a:t>
            </a:r>
          </a:p>
          <a:p>
            <a:pPr lvl="3">
              <a:spcBef>
                <a:spcPts val="0"/>
              </a:spcBef>
            </a:pPr>
            <a:r>
              <a:rPr lang="en-US" sz="1200" dirty="0" smtClean="0"/>
              <a:t>More/fewer rat swarms</a:t>
            </a:r>
          </a:p>
          <a:p>
            <a:pPr lvl="3">
              <a:spcBef>
                <a:spcPts val="0"/>
              </a:spcBef>
            </a:pPr>
            <a:r>
              <a:rPr lang="en-US" sz="1200" dirty="0" smtClean="0"/>
              <a:t>More /fewer weepers (plague victims)</a:t>
            </a:r>
          </a:p>
          <a:p>
            <a:pPr lvl="3">
              <a:spcBef>
                <a:spcPts val="0"/>
              </a:spcBef>
            </a:pPr>
            <a:r>
              <a:rPr lang="en-US" sz="1200" dirty="0" smtClean="0"/>
              <a:t>Different posters</a:t>
            </a:r>
          </a:p>
          <a:p>
            <a:pPr lvl="2">
              <a:spcBef>
                <a:spcPts val="0"/>
              </a:spcBef>
            </a:pPr>
            <a:r>
              <a:rPr lang="en-US" sz="1200" dirty="0" smtClean="0"/>
              <a:t>Changes endings</a:t>
            </a:r>
          </a:p>
          <a:p>
            <a:pPr lvl="1">
              <a:spcBef>
                <a:spcPts val="0"/>
              </a:spcBef>
            </a:pPr>
            <a:r>
              <a:rPr lang="en-US" sz="1400" dirty="0" smtClean="0"/>
              <a:t>Supernatural Powers</a:t>
            </a:r>
          </a:p>
          <a:p>
            <a:pPr lvl="2">
              <a:spcBef>
                <a:spcPts val="0"/>
              </a:spcBef>
            </a:pPr>
            <a:r>
              <a:rPr lang="en-US" sz="1400" dirty="0" smtClean="0"/>
              <a:t>Bestowed by “The Outsider” (Neither good nor evil)</a:t>
            </a:r>
          </a:p>
          <a:p>
            <a:pPr lvl="2">
              <a:spcBef>
                <a:spcPts val="0"/>
              </a:spcBef>
            </a:pPr>
            <a:r>
              <a:rPr lang="en-US" sz="1400" dirty="0" smtClean="0"/>
              <a:t>Leveled through finding runes and completing objectives</a:t>
            </a:r>
          </a:p>
          <a:p>
            <a:pPr lvl="2">
              <a:spcBef>
                <a:spcPts val="0"/>
              </a:spcBef>
            </a:pPr>
            <a:r>
              <a:rPr lang="en-US" sz="1400" dirty="0" smtClean="0"/>
              <a:t>Powers</a:t>
            </a:r>
          </a:p>
          <a:p>
            <a:pPr lvl="3">
              <a:spcBef>
                <a:spcPts val="0"/>
              </a:spcBef>
            </a:pPr>
            <a:r>
              <a:rPr lang="en-US" sz="1200" dirty="0" smtClean="0"/>
              <a:t>Blink (Teleport)</a:t>
            </a:r>
          </a:p>
          <a:p>
            <a:pPr lvl="3">
              <a:spcBef>
                <a:spcPts val="0"/>
              </a:spcBef>
            </a:pPr>
            <a:r>
              <a:rPr lang="en-US" sz="1200" dirty="0" smtClean="0"/>
              <a:t>Dark Vision (See in the dark, see enemies cone of vision)</a:t>
            </a:r>
          </a:p>
          <a:p>
            <a:pPr lvl="3">
              <a:spcBef>
                <a:spcPts val="0"/>
              </a:spcBef>
            </a:pPr>
            <a:r>
              <a:rPr lang="en-US" sz="1200" dirty="0" smtClean="0"/>
              <a:t>Possession (Possess rats / fish / dogs / humans)</a:t>
            </a:r>
          </a:p>
          <a:p>
            <a:pPr lvl="3">
              <a:spcBef>
                <a:spcPts val="0"/>
              </a:spcBef>
            </a:pPr>
            <a:r>
              <a:rPr lang="en-US" sz="1200" dirty="0" smtClean="0"/>
              <a:t>Slow / Stop Time </a:t>
            </a:r>
          </a:p>
          <a:p>
            <a:pPr lvl="3">
              <a:spcBef>
                <a:spcPts val="0"/>
              </a:spcBef>
            </a:pPr>
            <a:r>
              <a:rPr lang="en-US" sz="1200" dirty="0" smtClean="0"/>
              <a:t>Summon Rat Swarm (Summons rats to attack foes / eat corpses)</a:t>
            </a:r>
          </a:p>
          <a:p>
            <a:pPr lvl="3">
              <a:spcBef>
                <a:spcPts val="0"/>
              </a:spcBef>
            </a:pPr>
            <a:r>
              <a:rPr lang="en-US" sz="1200" dirty="0" smtClean="0"/>
              <a:t>Whirlwind (Summon a gale of wind to push back enemies)</a:t>
            </a:r>
          </a:p>
          <a:p>
            <a:pPr lvl="2">
              <a:spcBef>
                <a:spcPts val="0"/>
              </a:spcBef>
            </a:pPr>
            <a:r>
              <a:rPr lang="en-US" sz="1400" dirty="0" smtClean="0"/>
              <a:t>Enhancements</a:t>
            </a:r>
          </a:p>
          <a:p>
            <a:pPr lvl="3">
              <a:spcBef>
                <a:spcPts val="0"/>
              </a:spcBef>
            </a:pPr>
            <a:r>
              <a:rPr lang="en-US" sz="1200" dirty="0" smtClean="0"/>
              <a:t>Vitality (Increased health)</a:t>
            </a:r>
          </a:p>
          <a:p>
            <a:pPr lvl="3">
              <a:spcBef>
                <a:spcPts val="0"/>
              </a:spcBef>
            </a:pPr>
            <a:r>
              <a:rPr lang="en-US" sz="1200" dirty="0" smtClean="0"/>
              <a:t>Blood Thirsty (Multiple Enemy Take-down)</a:t>
            </a:r>
          </a:p>
          <a:p>
            <a:pPr lvl="3">
              <a:spcBef>
                <a:spcPts val="0"/>
              </a:spcBef>
            </a:pPr>
            <a:r>
              <a:rPr lang="en-US" sz="1200" dirty="0" smtClean="0"/>
              <a:t>Agility (Jump higher, makes less noise)</a:t>
            </a:r>
          </a:p>
          <a:p>
            <a:pPr lvl="3">
              <a:spcBef>
                <a:spcPts val="0"/>
              </a:spcBef>
            </a:pPr>
            <a:r>
              <a:rPr lang="en-US" sz="1200" dirty="0" smtClean="0"/>
              <a:t>Shadow Kill (Unaware victims turn to ash on death)</a:t>
            </a:r>
          </a:p>
          <a:p>
            <a:pPr lvl="2">
              <a:spcBef>
                <a:spcPts val="0"/>
              </a:spcBef>
            </a:pPr>
            <a:r>
              <a:rPr lang="en-US" sz="1400" dirty="0" smtClean="0"/>
              <a:t>Bone Charms</a:t>
            </a:r>
          </a:p>
          <a:p>
            <a:pPr lvl="3">
              <a:spcBef>
                <a:spcPts val="0"/>
              </a:spcBef>
            </a:pPr>
            <a:r>
              <a:rPr lang="en-US" sz="1200" dirty="0" smtClean="0"/>
              <a:t>Provide various passive benefits</a:t>
            </a:r>
          </a:p>
          <a:p>
            <a:pPr lvl="3">
              <a:spcBef>
                <a:spcPts val="0"/>
              </a:spcBef>
            </a:pPr>
            <a:endParaRPr lang="en-US" sz="1000" dirty="0" smtClean="0"/>
          </a:p>
          <a:p>
            <a:pPr>
              <a:spcBef>
                <a:spcPts val="0"/>
              </a:spcBef>
            </a:pPr>
            <a:endParaRPr lang="en-US" sz="1600" dirty="0" smtClean="0"/>
          </a:p>
          <a:p>
            <a:pPr lvl="2">
              <a:spcBef>
                <a:spcPts val="0"/>
              </a:spcBef>
            </a:pPr>
            <a:endParaRPr lang="en-US" sz="1200" dirty="0" smtClean="0"/>
          </a:p>
          <a:p>
            <a:pPr marL="0" indent="0">
              <a:spcBef>
                <a:spcPts val="0"/>
              </a:spcBef>
              <a:buNone/>
            </a:pPr>
            <a:endParaRPr lang="en-US" sz="1600" dirty="0" smtClean="0"/>
          </a:p>
          <a:p>
            <a:pPr lvl="1">
              <a:spcBef>
                <a:spcPts val="0"/>
              </a:spcBef>
            </a:pPr>
            <a:endParaRPr lang="en-US" sz="1400" dirty="0" smtClean="0"/>
          </a:p>
          <a:p>
            <a:pPr lvl="1">
              <a:spcBef>
                <a:spcPts val="0"/>
              </a:spcBef>
            </a:pPr>
            <a:endParaRPr lang="en-US" sz="1400" dirty="0" smtClean="0"/>
          </a:p>
          <a:p>
            <a:pPr lvl="1">
              <a:spcBef>
                <a:spcPts val="0"/>
              </a:spcBef>
            </a:pPr>
            <a:endParaRPr lang="en-US" sz="1400" dirty="0" smtClean="0"/>
          </a:p>
          <a:p>
            <a:pPr lvl="1">
              <a:spcBef>
                <a:spcPts val="0"/>
              </a:spcBef>
            </a:pPr>
            <a:endParaRPr lang="en-US" sz="1900" dirty="0"/>
          </a:p>
        </p:txBody>
      </p:sp>
      <p:pic>
        <p:nvPicPr>
          <p:cNvPr id="4" name="Content Placeholder 5"/>
          <p:cNvPicPr>
            <a:picLocks noChangeAspect="1"/>
          </p:cNvPicPr>
          <p:nvPr/>
        </p:nvPicPr>
        <p:blipFill rotWithShape="1">
          <a:blip r:embed="rId2">
            <a:extLst>
              <a:ext uri="{28A0092B-C50C-407E-A947-70E740481C1C}">
                <a14:useLocalDpi xmlns:a14="http://schemas.microsoft.com/office/drawing/2010/main" val="0"/>
              </a:ext>
            </a:extLst>
          </a:blip>
          <a:srcRect l="18250" r="32834"/>
          <a:stretch/>
        </p:blipFill>
        <p:spPr>
          <a:xfrm>
            <a:off x="9193428" y="-1"/>
            <a:ext cx="2998572" cy="3448102"/>
          </a:xfrm>
          <a:prstGeom prst="rect">
            <a:avLst/>
          </a:prstGeom>
        </p:spPr>
      </p:pic>
      <p:pic>
        <p:nvPicPr>
          <p:cNvPr id="5"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9526" y="3419733"/>
            <a:ext cx="6112472" cy="3438266"/>
          </a:xfrm>
          <a:prstGeom prst="rect">
            <a:avLst/>
          </a:prstGeom>
        </p:spPr>
      </p:pic>
      <p:sp>
        <p:nvSpPr>
          <p:cNvPr id="13" name="TextBox 12"/>
          <p:cNvSpPr txBox="1"/>
          <p:nvPr/>
        </p:nvSpPr>
        <p:spPr>
          <a:xfrm>
            <a:off x="2105644" y="6611779"/>
            <a:ext cx="2787631" cy="246221"/>
          </a:xfrm>
          <a:prstGeom prst="rect">
            <a:avLst/>
          </a:prstGeom>
          <a:noFill/>
        </p:spPr>
        <p:txBody>
          <a:bodyPr wrap="square" rtlCol="0">
            <a:spAutoFit/>
          </a:bodyPr>
          <a:lstStyle/>
          <a:p>
            <a:r>
              <a:rPr lang="en-US" sz="1000" dirty="0" smtClean="0"/>
              <a:t>Image Sources: In-Game Screen Captures</a:t>
            </a:r>
            <a:endParaRPr lang="en-US" sz="1000" dirty="0"/>
          </a:p>
        </p:txBody>
      </p:sp>
      <p:pic>
        <p:nvPicPr>
          <p:cNvPr id="7" name="Content Placeholder 5"/>
          <p:cNvPicPr>
            <a:picLocks noChangeAspect="1"/>
          </p:cNvPicPr>
          <p:nvPr/>
        </p:nvPicPr>
        <p:blipFill rotWithShape="1">
          <a:blip r:embed="rId4">
            <a:extLst>
              <a:ext uri="{28A0092B-C50C-407E-A947-70E740481C1C}">
                <a14:useLocalDpi xmlns:a14="http://schemas.microsoft.com/office/drawing/2010/main" val="0"/>
              </a:ext>
            </a:extLst>
          </a:blip>
          <a:srcRect l="49528"/>
          <a:stretch/>
        </p:blipFill>
        <p:spPr>
          <a:xfrm>
            <a:off x="6079524" y="-13942"/>
            <a:ext cx="3113902" cy="3470396"/>
          </a:xfrm>
          <a:prstGeom prst="rect">
            <a:avLst/>
          </a:prstGeom>
        </p:spPr>
      </p:pic>
    </p:spTree>
    <p:extLst>
      <p:ext uri="{BB962C8B-B14F-4D97-AF65-F5344CB8AC3E}">
        <p14:creationId xmlns:p14="http://schemas.microsoft.com/office/powerpoint/2010/main" val="1463435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57" y="444166"/>
            <a:ext cx="9404723" cy="1400530"/>
          </a:xfrm>
        </p:spPr>
        <p:txBody>
          <a:bodyPr/>
          <a:lstStyle/>
          <a:p>
            <a:r>
              <a:rPr lang="en-US" dirty="0" smtClean="0"/>
              <a:t>Game Summary</a:t>
            </a:r>
            <a:endParaRPr lang="en-US" dirty="0"/>
          </a:p>
        </p:txBody>
      </p:sp>
      <p:sp>
        <p:nvSpPr>
          <p:cNvPr id="3" name="Content Placeholder 2"/>
          <p:cNvSpPr>
            <a:spLocks noGrp="1"/>
          </p:cNvSpPr>
          <p:nvPr>
            <p:ph idx="1"/>
          </p:nvPr>
        </p:nvSpPr>
        <p:spPr>
          <a:xfrm>
            <a:off x="242457" y="1144431"/>
            <a:ext cx="6750551" cy="4846005"/>
          </a:xfrm>
        </p:spPr>
        <p:txBody>
          <a:bodyPr>
            <a:normAutofit/>
          </a:bodyPr>
          <a:lstStyle/>
          <a:p>
            <a:pPr>
              <a:spcBef>
                <a:spcPts val="0"/>
              </a:spcBef>
            </a:pPr>
            <a:r>
              <a:rPr lang="en-US" sz="1600" dirty="0" smtClean="0"/>
              <a:t>Setting:</a:t>
            </a:r>
          </a:p>
          <a:p>
            <a:pPr lvl="1">
              <a:spcBef>
                <a:spcPts val="0"/>
              </a:spcBef>
            </a:pPr>
            <a:r>
              <a:rPr lang="en-US" sz="1500" dirty="0" smtClean="0"/>
              <a:t>City of </a:t>
            </a:r>
            <a:r>
              <a:rPr lang="en-US" sz="1500" dirty="0" err="1" smtClean="0"/>
              <a:t>Dunwall</a:t>
            </a:r>
            <a:r>
              <a:rPr lang="en-US" sz="1500" dirty="0" smtClean="0"/>
              <a:t> in the Empire of the Isles during ~seven week period</a:t>
            </a:r>
          </a:p>
          <a:p>
            <a:pPr lvl="2">
              <a:spcBef>
                <a:spcPts val="0"/>
              </a:spcBef>
            </a:pPr>
            <a:r>
              <a:rPr lang="en-US" sz="1300" dirty="0" smtClean="0"/>
              <a:t>Dark, gritty, fantasy/steampunk-</a:t>
            </a:r>
            <a:r>
              <a:rPr lang="en-US" sz="1300" dirty="0" err="1" smtClean="0"/>
              <a:t>esq</a:t>
            </a:r>
            <a:r>
              <a:rPr lang="en-US" sz="1300" dirty="0" smtClean="0"/>
              <a:t> city modeled loosely on Victorian Era England.</a:t>
            </a:r>
          </a:p>
          <a:p>
            <a:pPr lvl="2">
              <a:spcBef>
                <a:spcPts val="0"/>
              </a:spcBef>
            </a:pPr>
            <a:r>
              <a:rPr lang="en-US" sz="1300" dirty="0" smtClean="0"/>
              <a:t>City is in state of decay due to corruption, neglect, and the plague.</a:t>
            </a:r>
          </a:p>
          <a:p>
            <a:pPr lvl="2">
              <a:spcBef>
                <a:spcPts val="0"/>
              </a:spcBef>
            </a:pPr>
            <a:r>
              <a:rPr lang="en-US" sz="1300" dirty="0" smtClean="0"/>
              <a:t>Whale oil is used to power numerous mechanical gadgets and contraptions.</a:t>
            </a:r>
          </a:p>
          <a:p>
            <a:pPr>
              <a:spcBef>
                <a:spcPts val="0"/>
              </a:spcBef>
            </a:pPr>
            <a:r>
              <a:rPr lang="en-US" sz="1700" dirty="0" smtClean="0"/>
              <a:t>Various Artwork Samples:</a:t>
            </a:r>
          </a:p>
          <a:p>
            <a:pPr lvl="1">
              <a:spcBef>
                <a:spcPts val="0"/>
              </a:spcBef>
            </a:pPr>
            <a:r>
              <a:rPr lang="en-US" sz="1500" dirty="0" smtClean="0"/>
              <a:t>Right Image Sources: In-Game Screen Captures</a:t>
            </a:r>
          </a:p>
          <a:p>
            <a:pPr lvl="1">
              <a:spcBef>
                <a:spcPts val="0"/>
              </a:spcBef>
            </a:pPr>
            <a:r>
              <a:rPr lang="en-US" sz="1500" dirty="0" smtClean="0"/>
              <a:t>Below Image Source: dishonored.wikia.com/wiki/</a:t>
            </a:r>
            <a:r>
              <a:rPr lang="en-US" sz="1500" dirty="0" err="1" smtClean="0"/>
              <a:t>Dunwall</a:t>
            </a:r>
            <a:endParaRPr lang="en-US" sz="1500" dirty="0" smtClean="0"/>
          </a:p>
          <a:p>
            <a:pPr lvl="1">
              <a:spcBef>
                <a:spcPts val="0"/>
              </a:spcBef>
            </a:pPr>
            <a:endParaRPr lang="en-US" sz="1500" dirty="0" smtClean="0"/>
          </a:p>
          <a:p>
            <a:pPr>
              <a:spcBef>
                <a:spcPts val="0"/>
              </a:spcBef>
            </a:pPr>
            <a:endParaRPr lang="en-US" sz="1900" dirty="0"/>
          </a:p>
        </p:txBody>
      </p:sp>
      <p:pic>
        <p:nvPicPr>
          <p:cNvPr id="4" name="Content Placeholder 5"/>
          <p:cNvPicPr>
            <a:picLocks noChangeAspect="1"/>
          </p:cNvPicPr>
          <p:nvPr/>
        </p:nvPicPr>
        <p:blipFill rotWithShape="1">
          <a:blip r:embed="rId2">
            <a:extLst>
              <a:ext uri="{28A0092B-C50C-407E-A947-70E740481C1C}">
                <a14:useLocalDpi xmlns:a14="http://schemas.microsoft.com/office/drawing/2010/main" val="0"/>
              </a:ext>
            </a:extLst>
          </a:blip>
          <a:srcRect t="9797" b="9981"/>
          <a:stretch/>
        </p:blipFill>
        <p:spPr>
          <a:xfrm>
            <a:off x="6993008" y="4511963"/>
            <a:ext cx="5198992" cy="2346037"/>
          </a:xfrm>
          <a:prstGeom prst="rect">
            <a:avLst/>
          </a:prstGeom>
        </p:spPr>
      </p:pic>
      <p:pic>
        <p:nvPicPr>
          <p:cNvPr id="5" name="Content Placeholder 5"/>
          <p:cNvPicPr>
            <a:picLocks noChangeAspect="1"/>
          </p:cNvPicPr>
          <p:nvPr/>
        </p:nvPicPr>
        <p:blipFill rotWithShape="1">
          <a:blip r:embed="rId3">
            <a:extLst>
              <a:ext uri="{28A0092B-C50C-407E-A947-70E740481C1C}">
                <a14:useLocalDpi xmlns:a14="http://schemas.microsoft.com/office/drawing/2010/main" val="0"/>
              </a:ext>
            </a:extLst>
          </a:blip>
          <a:srcRect t="10055" b="10568"/>
          <a:stretch/>
        </p:blipFill>
        <p:spPr>
          <a:xfrm>
            <a:off x="6993008" y="11401"/>
            <a:ext cx="5198993" cy="2321252"/>
          </a:xfrm>
          <a:prstGeom prst="rect">
            <a:avLst/>
          </a:prstGeom>
        </p:spPr>
      </p:pic>
      <p:pic>
        <p:nvPicPr>
          <p:cNvPr id="8" name="Content Placeholder 5"/>
          <p:cNvPicPr>
            <a:picLocks noChangeAspect="1"/>
          </p:cNvPicPr>
          <p:nvPr/>
        </p:nvPicPr>
        <p:blipFill rotWithShape="1">
          <a:blip r:embed="rId4">
            <a:extLst>
              <a:ext uri="{28A0092B-C50C-407E-A947-70E740481C1C}">
                <a14:useLocalDpi xmlns:a14="http://schemas.microsoft.com/office/drawing/2010/main" val="0"/>
              </a:ext>
            </a:extLst>
          </a:blip>
          <a:srcRect t="9672" b="10911"/>
          <a:stretch/>
        </p:blipFill>
        <p:spPr>
          <a:xfrm>
            <a:off x="6993008" y="2332653"/>
            <a:ext cx="5198992" cy="2322512"/>
          </a:xfrm>
          <a:prstGeom prst="rect">
            <a:avLst/>
          </a:prstGeom>
        </p:spPr>
      </p:pic>
      <p:pic>
        <p:nvPicPr>
          <p:cNvPr id="9" name="Content Placeholder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843" y="3711500"/>
            <a:ext cx="5593777" cy="3146500"/>
          </a:xfrm>
          <a:prstGeom prst="rect">
            <a:avLst/>
          </a:prstGeom>
        </p:spPr>
      </p:pic>
    </p:spTree>
    <p:extLst>
      <p:ext uri="{BB962C8B-B14F-4D97-AF65-F5344CB8AC3E}">
        <p14:creationId xmlns:p14="http://schemas.microsoft.com/office/powerpoint/2010/main" val="26664949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57" y="444166"/>
            <a:ext cx="9404723" cy="1400530"/>
          </a:xfrm>
        </p:spPr>
        <p:txBody>
          <a:bodyPr/>
          <a:lstStyle/>
          <a:p>
            <a:r>
              <a:rPr lang="en-US" dirty="0" smtClean="0"/>
              <a:t>Game Summary</a:t>
            </a:r>
            <a:endParaRPr lang="en-US" dirty="0"/>
          </a:p>
        </p:txBody>
      </p:sp>
      <p:sp>
        <p:nvSpPr>
          <p:cNvPr id="3" name="Content Placeholder 2"/>
          <p:cNvSpPr>
            <a:spLocks noGrp="1"/>
          </p:cNvSpPr>
          <p:nvPr>
            <p:ph idx="1"/>
          </p:nvPr>
        </p:nvSpPr>
        <p:spPr>
          <a:xfrm>
            <a:off x="242457" y="1144431"/>
            <a:ext cx="6750551" cy="4846005"/>
          </a:xfrm>
        </p:spPr>
        <p:txBody>
          <a:bodyPr>
            <a:normAutofit/>
          </a:bodyPr>
          <a:lstStyle/>
          <a:p>
            <a:pPr>
              <a:spcBef>
                <a:spcPts val="0"/>
              </a:spcBef>
            </a:pPr>
            <a:r>
              <a:rPr lang="en-US" sz="1600" dirty="0" smtClean="0"/>
              <a:t>Sound and Music:</a:t>
            </a:r>
          </a:p>
          <a:p>
            <a:pPr lvl="1">
              <a:spcBef>
                <a:spcPts val="0"/>
              </a:spcBef>
            </a:pPr>
            <a:r>
              <a:rPr lang="en-US" sz="1400" dirty="0" smtClean="0"/>
              <a:t>Sound effects largely make the world seem real.</a:t>
            </a:r>
          </a:p>
          <a:p>
            <a:pPr lvl="1">
              <a:spcBef>
                <a:spcPts val="0"/>
              </a:spcBef>
            </a:pPr>
            <a:r>
              <a:rPr lang="en-US" sz="1400" dirty="0" smtClean="0"/>
              <a:t>Heavy objects sounds heave, glass is fragile and shatters.</a:t>
            </a:r>
          </a:p>
          <a:p>
            <a:pPr lvl="1">
              <a:spcBef>
                <a:spcPts val="0"/>
              </a:spcBef>
            </a:pPr>
            <a:r>
              <a:rPr lang="en-US" sz="1400" dirty="0" smtClean="0"/>
              <a:t>Machines sound mechanical.</a:t>
            </a:r>
          </a:p>
          <a:p>
            <a:pPr lvl="1">
              <a:spcBef>
                <a:spcPts val="0"/>
              </a:spcBef>
            </a:pPr>
            <a:r>
              <a:rPr lang="en-US" sz="1400" dirty="0" smtClean="0"/>
              <a:t>Overall the sound effects and music help with immersion and create a tense mood during most aspects of gameplay.</a:t>
            </a:r>
          </a:p>
          <a:p>
            <a:pPr lvl="1">
              <a:spcBef>
                <a:spcPts val="0"/>
              </a:spcBef>
            </a:pPr>
            <a:r>
              <a:rPr lang="en-US" sz="1400" dirty="0" smtClean="0"/>
              <a:t>Music Samples:</a:t>
            </a:r>
          </a:p>
          <a:p>
            <a:pPr lvl="2">
              <a:spcBef>
                <a:spcPts val="0"/>
              </a:spcBef>
            </a:pPr>
            <a:r>
              <a:rPr lang="en-US" sz="1400" dirty="0" smtClean="0"/>
              <a:t>Main Theme: </a:t>
            </a:r>
            <a:r>
              <a:rPr lang="en-US" sz="1100" dirty="0" smtClean="0">
                <a:hlinkClick r:id="rId2"/>
              </a:rPr>
              <a:t>https</a:t>
            </a:r>
            <a:r>
              <a:rPr lang="en-US" sz="1100" dirty="0">
                <a:hlinkClick r:id="rId2"/>
              </a:rPr>
              <a:t>://</a:t>
            </a:r>
            <a:r>
              <a:rPr lang="en-US" sz="1100" dirty="0" smtClean="0">
                <a:hlinkClick r:id="rId2"/>
              </a:rPr>
              <a:t>www.youtube.com/watch?v=pPWCkhulCn8&amp;list=PLiN9B0rz-YEwhajvBFl7qES8mTPDt3EVX</a:t>
            </a:r>
            <a:endParaRPr lang="en-US" sz="1100" dirty="0" smtClean="0"/>
          </a:p>
          <a:p>
            <a:pPr lvl="2">
              <a:spcBef>
                <a:spcPts val="0"/>
              </a:spcBef>
            </a:pPr>
            <a:r>
              <a:rPr lang="en-US" sz="1400" dirty="0" err="1" smtClean="0"/>
              <a:t>Wrenhaven</a:t>
            </a:r>
            <a:r>
              <a:rPr lang="en-US" sz="1400" dirty="0" smtClean="0"/>
              <a:t> River: </a:t>
            </a:r>
            <a:r>
              <a:rPr lang="en-US" sz="1100" dirty="0" smtClean="0">
                <a:hlinkClick r:id="rId3"/>
              </a:rPr>
              <a:t>https</a:t>
            </a:r>
            <a:r>
              <a:rPr lang="en-US" sz="1100" dirty="0">
                <a:hlinkClick r:id="rId3"/>
              </a:rPr>
              <a:t>://</a:t>
            </a:r>
            <a:r>
              <a:rPr lang="en-US" sz="1100" dirty="0" smtClean="0">
                <a:hlinkClick r:id="rId3"/>
              </a:rPr>
              <a:t>www.youtube.com/watch?v=Cv0gFlcD_KQ&amp;list=PLiN9B0rz-YEwhajvBFl7qES8mTPDt3EVX&amp;index=8</a:t>
            </a:r>
            <a:endParaRPr lang="en-US" sz="1100" dirty="0" smtClean="0"/>
          </a:p>
          <a:p>
            <a:pPr lvl="2">
              <a:spcBef>
                <a:spcPts val="0"/>
              </a:spcBef>
            </a:pPr>
            <a:r>
              <a:rPr lang="en-US" sz="1400" dirty="0" smtClean="0"/>
              <a:t>Honor for All: </a:t>
            </a:r>
            <a:r>
              <a:rPr lang="en-US" sz="1100" dirty="0" smtClean="0">
                <a:hlinkClick r:id="rId4"/>
              </a:rPr>
              <a:t>https</a:t>
            </a:r>
            <a:r>
              <a:rPr lang="en-US" sz="1100" dirty="0">
                <a:hlinkClick r:id="rId4"/>
              </a:rPr>
              <a:t>://</a:t>
            </a:r>
            <a:r>
              <a:rPr lang="en-US" sz="1100" dirty="0" smtClean="0">
                <a:hlinkClick r:id="rId4"/>
              </a:rPr>
              <a:t>www.youtube.com/watch?v=gFQwn6M1RMc</a:t>
            </a:r>
            <a:endParaRPr lang="en-US" sz="1100" dirty="0" smtClean="0"/>
          </a:p>
          <a:p>
            <a:pPr lvl="2">
              <a:spcBef>
                <a:spcPts val="0"/>
              </a:spcBef>
            </a:pPr>
            <a:r>
              <a:rPr lang="en-US" sz="1400" dirty="0" smtClean="0"/>
              <a:t>Drunken Whaler: </a:t>
            </a:r>
            <a:r>
              <a:rPr lang="en-US" sz="1100" dirty="0" smtClean="0">
                <a:hlinkClick r:id="rId5"/>
              </a:rPr>
              <a:t>https</a:t>
            </a:r>
            <a:r>
              <a:rPr lang="en-US" sz="1100" dirty="0">
                <a:hlinkClick r:id="rId5"/>
              </a:rPr>
              <a:t>://</a:t>
            </a:r>
            <a:r>
              <a:rPr lang="en-US" sz="1100" dirty="0" smtClean="0">
                <a:hlinkClick r:id="rId5"/>
              </a:rPr>
              <a:t>www.youtube.com/watch?v=urV8MIcLDFk</a:t>
            </a:r>
            <a:endParaRPr lang="en-US" sz="1100" dirty="0"/>
          </a:p>
          <a:p>
            <a:pPr>
              <a:spcBef>
                <a:spcPts val="0"/>
              </a:spcBef>
            </a:pPr>
            <a:endParaRPr lang="en-US" sz="1500" dirty="0" smtClean="0"/>
          </a:p>
          <a:p>
            <a:pPr>
              <a:spcBef>
                <a:spcPts val="0"/>
              </a:spcBef>
            </a:pPr>
            <a:endParaRPr lang="en-US" sz="1500" dirty="0" smtClean="0"/>
          </a:p>
          <a:p>
            <a:pPr lvl="2">
              <a:spcBef>
                <a:spcPts val="0"/>
              </a:spcBef>
            </a:pPr>
            <a:endParaRPr lang="en-US" sz="1200" dirty="0" smtClean="0"/>
          </a:p>
          <a:p>
            <a:pPr lvl="2">
              <a:spcBef>
                <a:spcPts val="0"/>
              </a:spcBef>
            </a:pPr>
            <a:endParaRPr lang="en-US" sz="1200" dirty="0" smtClean="0"/>
          </a:p>
          <a:p>
            <a:pPr lvl="1">
              <a:spcBef>
                <a:spcPts val="0"/>
              </a:spcBef>
            </a:pPr>
            <a:endParaRPr lang="en-US" sz="1500" dirty="0" smtClean="0"/>
          </a:p>
          <a:p>
            <a:pPr>
              <a:spcBef>
                <a:spcPts val="0"/>
              </a:spcBef>
            </a:pPr>
            <a:endParaRPr lang="en-US" sz="1900" dirty="0"/>
          </a:p>
        </p:txBody>
      </p:sp>
      <p:pic>
        <p:nvPicPr>
          <p:cNvPr id="4" name="Content Placeholder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41059" y="0"/>
            <a:ext cx="4950941" cy="2784905"/>
          </a:xfrm>
          <a:prstGeom prst="rect">
            <a:avLst/>
          </a:prstGeom>
        </p:spPr>
      </p:pic>
      <p:pic>
        <p:nvPicPr>
          <p:cNvPr id="5" name="Content Placeholder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41059" y="4073095"/>
            <a:ext cx="4950940" cy="2784904"/>
          </a:xfrm>
          <a:prstGeom prst="rect">
            <a:avLst/>
          </a:prstGeom>
        </p:spPr>
      </p:pic>
      <p:sp>
        <p:nvSpPr>
          <p:cNvPr id="11" name="TextBox 10"/>
          <p:cNvSpPr txBox="1"/>
          <p:nvPr/>
        </p:nvSpPr>
        <p:spPr>
          <a:xfrm>
            <a:off x="8322713" y="3820247"/>
            <a:ext cx="2787631" cy="246221"/>
          </a:xfrm>
          <a:prstGeom prst="rect">
            <a:avLst/>
          </a:prstGeom>
          <a:noFill/>
        </p:spPr>
        <p:txBody>
          <a:bodyPr wrap="square" rtlCol="0">
            <a:spAutoFit/>
          </a:bodyPr>
          <a:lstStyle/>
          <a:p>
            <a:r>
              <a:rPr lang="en-US" sz="1000" dirty="0" smtClean="0"/>
              <a:t>Image Source: In-Game Screen Capture</a:t>
            </a:r>
            <a:endParaRPr lang="en-US" sz="1000" dirty="0"/>
          </a:p>
        </p:txBody>
      </p:sp>
      <p:sp>
        <p:nvSpPr>
          <p:cNvPr id="12" name="TextBox 11"/>
          <p:cNvSpPr txBox="1"/>
          <p:nvPr/>
        </p:nvSpPr>
        <p:spPr>
          <a:xfrm>
            <a:off x="8253364" y="2774100"/>
            <a:ext cx="2787631" cy="246221"/>
          </a:xfrm>
          <a:prstGeom prst="rect">
            <a:avLst/>
          </a:prstGeom>
          <a:noFill/>
        </p:spPr>
        <p:txBody>
          <a:bodyPr wrap="square" rtlCol="0">
            <a:spAutoFit/>
          </a:bodyPr>
          <a:lstStyle/>
          <a:p>
            <a:r>
              <a:rPr lang="en-US" sz="1000" dirty="0" smtClean="0"/>
              <a:t>Image Source: In-Game Screen Capture</a:t>
            </a:r>
            <a:endParaRPr lang="en-US" sz="1000" dirty="0"/>
          </a:p>
        </p:txBody>
      </p:sp>
    </p:spTree>
    <p:extLst>
      <p:ext uri="{BB962C8B-B14F-4D97-AF65-F5344CB8AC3E}">
        <p14:creationId xmlns:p14="http://schemas.microsoft.com/office/powerpoint/2010/main" val="1903375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57" y="444166"/>
            <a:ext cx="9404723" cy="1400530"/>
          </a:xfrm>
        </p:spPr>
        <p:txBody>
          <a:bodyPr/>
          <a:lstStyle/>
          <a:p>
            <a:r>
              <a:rPr lang="en-US" dirty="0" smtClean="0"/>
              <a:t>Game Summary</a:t>
            </a:r>
            <a:endParaRPr lang="en-US" dirty="0"/>
          </a:p>
        </p:txBody>
      </p:sp>
      <p:sp>
        <p:nvSpPr>
          <p:cNvPr id="3" name="Content Placeholder 2"/>
          <p:cNvSpPr>
            <a:spLocks noGrp="1"/>
          </p:cNvSpPr>
          <p:nvPr>
            <p:ph idx="1"/>
          </p:nvPr>
        </p:nvSpPr>
        <p:spPr>
          <a:xfrm>
            <a:off x="242457" y="1144431"/>
            <a:ext cx="6750551" cy="4846005"/>
          </a:xfrm>
        </p:spPr>
        <p:txBody>
          <a:bodyPr>
            <a:normAutofit/>
          </a:bodyPr>
          <a:lstStyle/>
          <a:p>
            <a:pPr>
              <a:spcBef>
                <a:spcPts val="0"/>
              </a:spcBef>
            </a:pPr>
            <a:r>
              <a:rPr lang="en-US" sz="1600" dirty="0" smtClean="0"/>
              <a:t>Installation:</a:t>
            </a:r>
            <a:endParaRPr lang="en-US" sz="1600" dirty="0"/>
          </a:p>
          <a:p>
            <a:pPr lvl="1">
              <a:spcBef>
                <a:spcPts val="0"/>
              </a:spcBef>
            </a:pPr>
            <a:r>
              <a:rPr lang="en-US" sz="1400" dirty="0" smtClean="0"/>
              <a:t>Installs relatively quickly once download if using Steam</a:t>
            </a:r>
          </a:p>
          <a:p>
            <a:pPr lvl="1">
              <a:spcBef>
                <a:spcPts val="0"/>
              </a:spcBef>
            </a:pPr>
            <a:r>
              <a:rPr lang="en-US" sz="1400" dirty="0" smtClean="0"/>
              <a:t>No first time setup required unless DirectX 9 or never has never been installed on your machine.</a:t>
            </a:r>
          </a:p>
          <a:p>
            <a:pPr>
              <a:spcBef>
                <a:spcPts val="0"/>
              </a:spcBef>
            </a:pPr>
            <a:r>
              <a:rPr lang="en-US" sz="1400" dirty="0" smtClean="0"/>
              <a:t>Manual:</a:t>
            </a:r>
          </a:p>
          <a:p>
            <a:pPr lvl="1">
              <a:spcBef>
                <a:spcPts val="0"/>
              </a:spcBef>
            </a:pPr>
            <a:r>
              <a:rPr lang="en-US" sz="1400" dirty="0" smtClean="0"/>
              <a:t>None</a:t>
            </a:r>
          </a:p>
          <a:p>
            <a:pPr lvl="1">
              <a:spcBef>
                <a:spcPts val="0"/>
              </a:spcBef>
            </a:pPr>
            <a:r>
              <a:rPr lang="en-US" sz="1400" dirty="0" smtClean="0"/>
              <a:t>The game does a good job of introducing players to core mechanics.</a:t>
            </a:r>
          </a:p>
          <a:p>
            <a:pPr>
              <a:spcBef>
                <a:spcPts val="0"/>
              </a:spcBef>
            </a:pPr>
            <a:r>
              <a:rPr lang="en-US" sz="1400" dirty="0" smtClean="0"/>
              <a:t>Bugs:</a:t>
            </a:r>
          </a:p>
          <a:p>
            <a:pPr lvl="1">
              <a:spcBef>
                <a:spcPts val="0"/>
              </a:spcBef>
            </a:pPr>
            <a:r>
              <a:rPr lang="en-US" sz="1400" dirty="0" smtClean="0"/>
              <a:t>Some clipping issues cause by complicate scenery / textures. </a:t>
            </a:r>
          </a:p>
          <a:p>
            <a:pPr lvl="1">
              <a:spcBef>
                <a:spcPts val="0"/>
              </a:spcBef>
            </a:pPr>
            <a:r>
              <a:rPr lang="en-US" sz="1400" dirty="0" smtClean="0"/>
              <a:t>Fairly easy to free oneself with the blink power eliminating the need to restart as every player has access to it.</a:t>
            </a:r>
          </a:p>
          <a:p>
            <a:pPr lvl="1">
              <a:spcBef>
                <a:spcPts val="0"/>
              </a:spcBef>
            </a:pPr>
            <a:r>
              <a:rPr lang="en-US" sz="1400" dirty="0" smtClean="0"/>
              <a:t>Game AI fails to adapt aim if they have begun lining up a pistol shot in combat and often shoots its fellow guardsmen in the back.</a:t>
            </a:r>
          </a:p>
          <a:p>
            <a:pPr lvl="2">
              <a:spcBef>
                <a:spcPts val="0"/>
              </a:spcBef>
            </a:pPr>
            <a:r>
              <a:rPr lang="en-US" sz="1400" dirty="0" smtClean="0"/>
              <a:t>“Clear the line!” –often shouted by guards before firing, but unheeded by their fellow guardsmen.</a:t>
            </a:r>
          </a:p>
          <a:p>
            <a:pPr lvl="2">
              <a:spcBef>
                <a:spcPts val="0"/>
              </a:spcBef>
            </a:pPr>
            <a:endParaRPr lang="en-US" sz="1100" dirty="0" smtClean="0"/>
          </a:p>
          <a:p>
            <a:pPr>
              <a:spcBef>
                <a:spcPts val="0"/>
              </a:spcBef>
            </a:pPr>
            <a:endParaRPr lang="en-US" sz="1500" dirty="0" smtClean="0"/>
          </a:p>
          <a:p>
            <a:pPr>
              <a:spcBef>
                <a:spcPts val="0"/>
              </a:spcBef>
            </a:pPr>
            <a:endParaRPr lang="en-US" sz="1500" dirty="0" smtClean="0"/>
          </a:p>
          <a:p>
            <a:pPr lvl="2">
              <a:spcBef>
                <a:spcPts val="0"/>
              </a:spcBef>
            </a:pPr>
            <a:endParaRPr lang="en-US" sz="1200" dirty="0" smtClean="0"/>
          </a:p>
          <a:p>
            <a:pPr lvl="2">
              <a:spcBef>
                <a:spcPts val="0"/>
              </a:spcBef>
            </a:pPr>
            <a:endParaRPr lang="en-US" sz="1200" dirty="0" smtClean="0"/>
          </a:p>
          <a:p>
            <a:pPr lvl="1">
              <a:spcBef>
                <a:spcPts val="0"/>
              </a:spcBef>
            </a:pPr>
            <a:endParaRPr lang="en-US" sz="1500" dirty="0" smtClean="0"/>
          </a:p>
          <a:p>
            <a:pPr>
              <a:spcBef>
                <a:spcPts val="0"/>
              </a:spcBef>
            </a:pPr>
            <a:endParaRPr lang="en-US" sz="1900" dirty="0"/>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1059" y="0"/>
            <a:ext cx="4950941" cy="2784904"/>
          </a:xfrm>
          <a:prstGeom prst="rect">
            <a:avLst/>
          </a:prstGeom>
        </p:spPr>
      </p:pic>
      <p:pic>
        <p:nvPicPr>
          <p:cNvPr id="5"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1059" y="4073095"/>
            <a:ext cx="4950941" cy="2784904"/>
          </a:xfrm>
          <a:prstGeom prst="rect">
            <a:avLst/>
          </a:prstGeom>
        </p:spPr>
      </p:pic>
      <p:sp>
        <p:nvSpPr>
          <p:cNvPr id="11" name="TextBox 10"/>
          <p:cNvSpPr txBox="1"/>
          <p:nvPr/>
        </p:nvSpPr>
        <p:spPr>
          <a:xfrm>
            <a:off x="8322713" y="3820247"/>
            <a:ext cx="2787631" cy="246221"/>
          </a:xfrm>
          <a:prstGeom prst="rect">
            <a:avLst/>
          </a:prstGeom>
          <a:noFill/>
        </p:spPr>
        <p:txBody>
          <a:bodyPr wrap="square" rtlCol="0">
            <a:spAutoFit/>
          </a:bodyPr>
          <a:lstStyle/>
          <a:p>
            <a:r>
              <a:rPr lang="en-US" sz="1000" dirty="0" smtClean="0"/>
              <a:t>Image Source: In-Game Screen Capture</a:t>
            </a:r>
            <a:endParaRPr lang="en-US" sz="1000" dirty="0"/>
          </a:p>
        </p:txBody>
      </p:sp>
      <p:sp>
        <p:nvSpPr>
          <p:cNvPr id="12" name="TextBox 11"/>
          <p:cNvSpPr txBox="1"/>
          <p:nvPr/>
        </p:nvSpPr>
        <p:spPr>
          <a:xfrm>
            <a:off x="8253364" y="2774100"/>
            <a:ext cx="2787631" cy="246221"/>
          </a:xfrm>
          <a:prstGeom prst="rect">
            <a:avLst/>
          </a:prstGeom>
          <a:noFill/>
        </p:spPr>
        <p:txBody>
          <a:bodyPr wrap="square" rtlCol="0">
            <a:spAutoFit/>
          </a:bodyPr>
          <a:lstStyle/>
          <a:p>
            <a:r>
              <a:rPr lang="en-US" sz="1000" dirty="0" smtClean="0"/>
              <a:t>Image Source: In-Game Screen Capture</a:t>
            </a:r>
            <a:endParaRPr lang="en-US" sz="1000" dirty="0"/>
          </a:p>
        </p:txBody>
      </p:sp>
    </p:spTree>
    <p:extLst>
      <p:ext uri="{BB962C8B-B14F-4D97-AF65-F5344CB8AC3E}">
        <p14:creationId xmlns:p14="http://schemas.microsoft.com/office/powerpoint/2010/main" val="8522349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523</TotalTime>
  <Words>1842</Words>
  <Application>Microsoft Office PowerPoint</Application>
  <PresentationFormat>Widescreen</PresentationFormat>
  <Paragraphs>262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Century Gothic</vt:lpstr>
      <vt:lpstr>Wingdings 3</vt:lpstr>
      <vt:lpstr>Ion</vt:lpstr>
      <vt:lpstr>Dishonored with Distinction: A Review </vt:lpstr>
      <vt:lpstr>Basic Information</vt:lpstr>
      <vt:lpstr>Game Summary</vt:lpstr>
      <vt:lpstr>Game Summary</vt:lpstr>
      <vt:lpstr>Game Summary</vt:lpstr>
      <vt:lpstr>Game Summary</vt:lpstr>
      <vt:lpstr>Game Summary</vt:lpstr>
      <vt:lpstr>Game Summary</vt:lpstr>
      <vt:lpstr>Game Summary</vt:lpstr>
      <vt:lpstr>Game Review</vt:lpstr>
      <vt:lpstr>Game Review</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Jeffrey Yackley</dc:creator>
  <cp:lastModifiedBy>Jeffrey Yackley</cp:lastModifiedBy>
  <cp:revision>52</cp:revision>
  <dcterms:created xsi:type="dcterms:W3CDTF">2015-09-22T05:27:35Z</dcterms:created>
  <dcterms:modified xsi:type="dcterms:W3CDTF">2015-09-23T08:41:55Z</dcterms:modified>
</cp:coreProperties>
</file>