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4" r:id="rId3"/>
    <p:sldId id="265" r:id="rId4"/>
    <p:sldId id="269" r:id="rId5"/>
    <p:sldId id="270" r:id="rId6"/>
    <p:sldId id="271" r:id="rId7"/>
    <p:sldId id="272" r:id="rId8"/>
    <p:sldId id="274" r:id="rId9"/>
    <p:sldId id="275" r:id="rId10"/>
    <p:sldId id="287" r:id="rId11"/>
    <p:sldId id="276" r:id="rId12"/>
    <p:sldId id="277" r:id="rId13"/>
    <p:sldId id="279" r:id="rId14"/>
    <p:sldId id="281" r:id="rId15"/>
    <p:sldId id="282" r:id="rId16"/>
    <p:sldId id="278" r:id="rId17"/>
    <p:sldId id="288" r:id="rId18"/>
    <p:sldId id="289" r:id="rId19"/>
    <p:sldId id="283" r:id="rId20"/>
    <p:sldId id="284" r:id="rId21"/>
    <p:sldId id="285" r:id="rId22"/>
    <p:sldId id="28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58" d="100"/>
          <a:sy n="58" d="100"/>
        </p:scale>
        <p:origin x="90" y="17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9/23/2015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9/23/2015</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sktalPQqM0U"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Warframe</a:t>
            </a:r>
            <a:r>
              <a:rPr lang="en-US" dirty="0" smtClean="0"/>
              <a:t> Evaluation	</a:t>
            </a:r>
            <a:endParaRPr lang="en-US" dirty="0"/>
          </a:p>
        </p:txBody>
      </p:sp>
      <p:sp>
        <p:nvSpPr>
          <p:cNvPr id="3" name="Subtitle 2"/>
          <p:cNvSpPr>
            <a:spLocks noGrp="1"/>
          </p:cNvSpPr>
          <p:nvPr>
            <p:ph type="subTitle" idx="1"/>
          </p:nvPr>
        </p:nvSpPr>
        <p:spPr/>
        <p:txBody>
          <a:bodyPr/>
          <a:lstStyle/>
          <a:p>
            <a:r>
              <a:rPr lang="en-US" dirty="0" smtClean="0"/>
              <a:t>By James Nelson</a:t>
            </a:r>
            <a:endParaRPr lang="en-US" dirty="0"/>
          </a:p>
        </p:txBody>
      </p:sp>
    </p:spTree>
    <p:extLst>
      <p:ext uri="{BB962C8B-B14F-4D97-AF65-F5344CB8AC3E}">
        <p14:creationId xmlns:p14="http://schemas.microsoft.com/office/powerpoint/2010/main" val="3628448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48" y="-195346"/>
            <a:ext cx="8534400" cy="1507067"/>
          </a:xfrm>
        </p:spPr>
        <p:txBody>
          <a:bodyPr/>
          <a:lstStyle/>
          <a:p>
            <a:pPr lvl="0"/>
            <a:r>
              <a:rPr lang="en-US" dirty="0" smtClean="0"/>
              <a:t>Game Play Demo</a:t>
            </a:r>
            <a:endParaRPr lang="en-US" dirty="0"/>
          </a:p>
        </p:txBody>
      </p:sp>
      <p:pic>
        <p:nvPicPr>
          <p:cNvPr id="5" name="sktalPQqM0U"/>
          <p:cNvPicPr>
            <a:picLocks noGrp="1" noRot="1" noChangeAspect="1"/>
          </p:cNvPicPr>
          <p:nvPr>
            <p:ph idx="1"/>
            <a:videoFile r:link="rId1"/>
          </p:nvPr>
        </p:nvPicPr>
        <p:blipFill>
          <a:blip r:embed="rId3"/>
          <a:stretch>
            <a:fillRect/>
          </a:stretch>
        </p:blipFill>
        <p:spPr>
          <a:xfrm>
            <a:off x="926149" y="1030778"/>
            <a:ext cx="9764016" cy="5492259"/>
          </a:xfrm>
          <a:prstGeom prst="rect">
            <a:avLst/>
          </a:prstGeom>
        </p:spPr>
      </p:pic>
    </p:spTree>
    <p:extLst>
      <p:ext uri="{BB962C8B-B14F-4D97-AF65-F5344CB8AC3E}">
        <p14:creationId xmlns:p14="http://schemas.microsoft.com/office/powerpoint/2010/main" val="315629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85800"/>
            <a:ext cx="8534400" cy="1507067"/>
          </a:xfrm>
        </p:spPr>
        <p:txBody>
          <a:bodyPr/>
          <a:lstStyle/>
          <a:p>
            <a:pPr lvl="0"/>
            <a:r>
              <a:rPr lang="en-US" dirty="0"/>
              <a:t>Scoring</a:t>
            </a:r>
          </a:p>
        </p:txBody>
      </p:sp>
      <p:sp>
        <p:nvSpPr>
          <p:cNvPr id="3" name="Content Placeholder 2"/>
          <p:cNvSpPr>
            <a:spLocks noGrp="1"/>
          </p:cNvSpPr>
          <p:nvPr>
            <p:ph idx="1"/>
          </p:nvPr>
        </p:nvSpPr>
        <p:spPr>
          <a:xfrm>
            <a:off x="684212" y="2192868"/>
            <a:ext cx="8534400" cy="2462260"/>
          </a:xfrm>
        </p:spPr>
        <p:txBody>
          <a:bodyPr>
            <a:noAutofit/>
          </a:bodyPr>
          <a:lstStyle/>
          <a:p>
            <a:r>
              <a:rPr lang="en-US" dirty="0">
                <a:solidFill>
                  <a:schemeClr val="tx1"/>
                </a:solidFill>
              </a:rPr>
              <a:t>At the end of each mission there is a statistic breakdown of each player that finished the current instance of the mission. This includes kills, % of total damage done, % of total damage taken, amount of pick-ups, etc.</a:t>
            </a:r>
          </a:p>
          <a:p>
            <a:r>
              <a:rPr lang="en-US" dirty="0">
                <a:solidFill>
                  <a:schemeClr val="tx1"/>
                </a:solidFill>
              </a:rPr>
              <a:t>The player also has a “Mastery Rank” which acts as their level. This level is increased by “Mastering” weapons, </a:t>
            </a:r>
            <a:r>
              <a:rPr lang="en-US" dirty="0" err="1">
                <a:solidFill>
                  <a:schemeClr val="tx1"/>
                </a:solidFill>
              </a:rPr>
              <a:t>warframes</a:t>
            </a:r>
            <a:r>
              <a:rPr lang="en-US" dirty="0">
                <a:solidFill>
                  <a:schemeClr val="tx1"/>
                </a:solidFill>
              </a:rPr>
              <a:t>, sentinels, etc. up to their maximum level of 30. </a:t>
            </a:r>
          </a:p>
        </p:txBody>
      </p:sp>
    </p:spTree>
    <p:extLst>
      <p:ext uri="{BB962C8B-B14F-4D97-AF65-F5344CB8AC3E}">
        <p14:creationId xmlns:p14="http://schemas.microsoft.com/office/powerpoint/2010/main" val="972670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901" y="236076"/>
            <a:ext cx="4716844" cy="2948027"/>
          </a:xfrm>
          <a:prstGeom prst="rect">
            <a:avLst/>
          </a:prstGeom>
        </p:spPr>
      </p:pic>
      <p:sp>
        <p:nvSpPr>
          <p:cNvPr id="2" name="Title 1"/>
          <p:cNvSpPr>
            <a:spLocks noGrp="1"/>
          </p:cNvSpPr>
          <p:nvPr>
            <p:ph type="title"/>
          </p:nvPr>
        </p:nvSpPr>
        <p:spPr>
          <a:xfrm>
            <a:off x="4916349" y="2838139"/>
            <a:ext cx="2745593" cy="1507067"/>
          </a:xfrm>
        </p:spPr>
        <p:txBody>
          <a:bodyPr/>
          <a:lstStyle/>
          <a:p>
            <a:pPr lvl="0"/>
            <a:r>
              <a:rPr lang="en-US" dirty="0"/>
              <a:t>Artwork</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9505" y="3999242"/>
            <a:ext cx="4717595" cy="2664054"/>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901" y="3999242"/>
            <a:ext cx="4716844" cy="265193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505" y="236077"/>
            <a:ext cx="4716844" cy="2948027"/>
          </a:xfrm>
          <a:prstGeom prst="rect">
            <a:avLst/>
          </a:prstGeom>
        </p:spPr>
      </p:pic>
    </p:spTree>
    <p:extLst>
      <p:ext uri="{BB962C8B-B14F-4D97-AF65-F5344CB8AC3E}">
        <p14:creationId xmlns:p14="http://schemas.microsoft.com/office/powerpoint/2010/main" val="299316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85800"/>
            <a:ext cx="8534400" cy="1507067"/>
          </a:xfrm>
        </p:spPr>
        <p:txBody>
          <a:bodyPr/>
          <a:lstStyle/>
          <a:p>
            <a:pPr lvl="0"/>
            <a:r>
              <a:rPr lang="en-US" dirty="0"/>
              <a:t>Sound and Music</a:t>
            </a:r>
          </a:p>
        </p:txBody>
      </p:sp>
      <p:sp>
        <p:nvSpPr>
          <p:cNvPr id="3" name="Content Placeholder 2"/>
          <p:cNvSpPr>
            <a:spLocks noGrp="1"/>
          </p:cNvSpPr>
          <p:nvPr>
            <p:ph idx="1"/>
          </p:nvPr>
        </p:nvSpPr>
        <p:spPr>
          <a:xfrm>
            <a:off x="684212" y="2192868"/>
            <a:ext cx="8534400" cy="4523816"/>
          </a:xfrm>
        </p:spPr>
        <p:txBody>
          <a:bodyPr>
            <a:noAutofit/>
          </a:bodyPr>
          <a:lstStyle/>
          <a:p>
            <a:r>
              <a:rPr lang="en-US" dirty="0">
                <a:solidFill>
                  <a:schemeClr val="tx1"/>
                </a:solidFill>
              </a:rPr>
              <a:t>Each faction has its own language with the enemies speaking in differing </a:t>
            </a:r>
            <a:r>
              <a:rPr lang="en-US" dirty="0" smtClean="0">
                <a:solidFill>
                  <a:schemeClr val="tx1"/>
                </a:solidFill>
              </a:rPr>
              <a:t>manners.</a:t>
            </a:r>
          </a:p>
          <a:p>
            <a:endParaRPr lang="en-US" dirty="0">
              <a:solidFill>
                <a:schemeClr val="tx1"/>
              </a:solidFill>
            </a:endParaRP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pPr marL="0" indent="0">
              <a:buNone/>
            </a:pPr>
            <a:endParaRPr lang="en-US" dirty="0" smtClean="0">
              <a:solidFill>
                <a:schemeClr val="tx1"/>
              </a:solidFill>
            </a:endParaRPr>
          </a:p>
          <a:p>
            <a:r>
              <a:rPr lang="en-US" dirty="0" smtClean="0">
                <a:solidFill>
                  <a:schemeClr val="tx1"/>
                </a:solidFill>
              </a:rPr>
              <a:t>Every weapon and ability has unique accompanying sounds.</a:t>
            </a:r>
            <a:endParaRPr lang="en-US" dirty="0">
              <a:solidFill>
                <a:schemeClr val="tx1"/>
              </a:solidFill>
            </a:endParaRPr>
          </a:p>
          <a:p>
            <a:r>
              <a:rPr lang="en-US" dirty="0">
                <a:solidFill>
                  <a:schemeClr val="tx1"/>
                </a:solidFill>
              </a:rPr>
              <a:t>Each environment has different background </a:t>
            </a:r>
            <a:r>
              <a:rPr lang="en-US" dirty="0" smtClean="0">
                <a:solidFill>
                  <a:schemeClr val="tx1"/>
                </a:solidFill>
              </a:rPr>
              <a:t>music that is geared towards the environment it is playing in. </a:t>
            </a:r>
            <a:endParaRPr lang="en-US" dirty="0">
              <a:solidFill>
                <a:schemeClr val="tx1"/>
              </a:solidFill>
            </a:endParaRPr>
          </a:p>
          <a:p>
            <a:pPr marL="0" indent="0">
              <a:buNone/>
            </a:pPr>
            <a:endParaRPr lang="en-US" sz="2200" dirty="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7883" y="2794547"/>
            <a:ext cx="4176521" cy="238658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546" y="2793398"/>
            <a:ext cx="3342826" cy="2387733"/>
          </a:xfrm>
          <a:prstGeom prst="rect">
            <a:avLst/>
          </a:prstGeom>
        </p:spPr>
      </p:pic>
    </p:spTree>
    <p:extLst>
      <p:ext uri="{BB962C8B-B14F-4D97-AF65-F5344CB8AC3E}">
        <p14:creationId xmlns:p14="http://schemas.microsoft.com/office/powerpoint/2010/main" val="2849813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85800"/>
            <a:ext cx="8534400" cy="1507067"/>
          </a:xfrm>
        </p:spPr>
        <p:txBody>
          <a:bodyPr/>
          <a:lstStyle/>
          <a:p>
            <a:pPr lvl="0"/>
            <a:r>
              <a:rPr lang="en-US" dirty="0" smtClean="0"/>
              <a:t>Special Features</a:t>
            </a:r>
            <a:endParaRPr lang="en-US" dirty="0"/>
          </a:p>
        </p:txBody>
      </p:sp>
      <p:sp>
        <p:nvSpPr>
          <p:cNvPr id="3" name="Content Placeholder 2"/>
          <p:cNvSpPr>
            <a:spLocks noGrp="1"/>
          </p:cNvSpPr>
          <p:nvPr>
            <p:ph idx="1"/>
          </p:nvPr>
        </p:nvSpPr>
        <p:spPr>
          <a:xfrm>
            <a:off x="684212" y="1758296"/>
            <a:ext cx="8534400" cy="1234286"/>
          </a:xfrm>
        </p:spPr>
        <p:txBody>
          <a:bodyPr>
            <a:noAutofit/>
          </a:bodyPr>
          <a:lstStyle/>
          <a:p>
            <a:r>
              <a:rPr lang="en-US" dirty="0">
                <a:solidFill>
                  <a:schemeClr val="tx1"/>
                </a:solidFill>
              </a:rPr>
              <a:t>The developers host timed events every so often. These can be as simple as double credit/XP weekends to new missions that introduce new mechanics or enemies. </a:t>
            </a:r>
          </a:p>
        </p:txBody>
      </p:sp>
      <p:sp>
        <p:nvSpPr>
          <p:cNvPr id="4" name="Title 1"/>
          <p:cNvSpPr txBox="1">
            <a:spLocks/>
          </p:cNvSpPr>
          <p:nvPr/>
        </p:nvSpPr>
        <p:spPr>
          <a:xfrm>
            <a:off x="684212" y="3265524"/>
            <a:ext cx="8534400"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Manual</a:t>
            </a:r>
            <a:endParaRPr lang="en-US" dirty="0"/>
          </a:p>
        </p:txBody>
      </p:sp>
      <p:sp>
        <p:nvSpPr>
          <p:cNvPr id="5" name="Content Placeholder 2"/>
          <p:cNvSpPr txBox="1">
            <a:spLocks/>
          </p:cNvSpPr>
          <p:nvPr/>
        </p:nvSpPr>
        <p:spPr>
          <a:xfrm>
            <a:off x="684212" y="4445316"/>
            <a:ext cx="8534400" cy="957957"/>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dirty="0">
                <a:solidFill>
                  <a:schemeClr val="tx1"/>
                </a:solidFill>
              </a:rPr>
              <a:t>There is no game manual included, although there is several tutorial missions that all new players go through</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2816682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85800"/>
            <a:ext cx="8534400" cy="1507067"/>
          </a:xfrm>
        </p:spPr>
        <p:txBody>
          <a:bodyPr/>
          <a:lstStyle/>
          <a:p>
            <a:r>
              <a:rPr lang="en-US" dirty="0" smtClean="0"/>
              <a:t>Bugs</a:t>
            </a:r>
            <a:endParaRPr lang="en-US" dirty="0"/>
          </a:p>
        </p:txBody>
      </p:sp>
      <p:sp>
        <p:nvSpPr>
          <p:cNvPr id="3" name="Content Placeholder 2"/>
          <p:cNvSpPr>
            <a:spLocks noGrp="1"/>
          </p:cNvSpPr>
          <p:nvPr>
            <p:ph idx="1"/>
          </p:nvPr>
        </p:nvSpPr>
        <p:spPr>
          <a:xfrm>
            <a:off x="684212" y="2192868"/>
            <a:ext cx="8534400" cy="1614361"/>
          </a:xfrm>
        </p:spPr>
        <p:txBody>
          <a:bodyPr>
            <a:noAutofit/>
          </a:bodyPr>
          <a:lstStyle/>
          <a:p>
            <a:r>
              <a:rPr lang="en-US" dirty="0">
                <a:solidFill>
                  <a:schemeClr val="tx1"/>
                </a:solidFill>
              </a:rPr>
              <a:t>Being in open Beta, the developer is constantly rolling out new updates. Each update aims to introduce new mechanics and fix previous issues, but also ends up introducing new bugs that subsequent patches will fix.</a:t>
            </a:r>
          </a:p>
        </p:txBody>
      </p:sp>
    </p:spTree>
    <p:extLst>
      <p:ext uri="{BB962C8B-B14F-4D97-AF65-F5344CB8AC3E}">
        <p14:creationId xmlns:p14="http://schemas.microsoft.com/office/powerpoint/2010/main" val="1216441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85800"/>
            <a:ext cx="8534400" cy="1507067"/>
          </a:xfrm>
        </p:spPr>
        <p:txBody>
          <a:bodyPr/>
          <a:lstStyle/>
          <a:p>
            <a:r>
              <a:rPr lang="en-US" dirty="0"/>
              <a:t>Game Review</a:t>
            </a:r>
          </a:p>
        </p:txBody>
      </p:sp>
      <p:sp>
        <p:nvSpPr>
          <p:cNvPr id="3" name="Content Placeholder 2"/>
          <p:cNvSpPr>
            <a:spLocks noGrp="1"/>
          </p:cNvSpPr>
          <p:nvPr>
            <p:ph idx="1"/>
          </p:nvPr>
        </p:nvSpPr>
        <p:spPr>
          <a:xfrm>
            <a:off x="684212" y="2192867"/>
            <a:ext cx="8534400" cy="3659293"/>
          </a:xfrm>
        </p:spPr>
        <p:txBody>
          <a:bodyPr>
            <a:noAutofit/>
          </a:bodyPr>
          <a:lstStyle/>
          <a:p>
            <a:pPr lvl="0"/>
            <a:r>
              <a:rPr lang="en-US" dirty="0">
                <a:solidFill>
                  <a:schemeClr val="tx1"/>
                </a:solidFill>
              </a:rPr>
              <a:t>What is good (fun) about the game? Why?</a:t>
            </a:r>
          </a:p>
          <a:p>
            <a:pPr lvl="1"/>
            <a:r>
              <a:rPr lang="en-US" sz="2000" dirty="0">
                <a:solidFill>
                  <a:schemeClr val="tx1"/>
                </a:solidFill>
              </a:rPr>
              <a:t>The action is fast paced, always keeping the player busy with objectives and enemies. There is a large variation </a:t>
            </a:r>
            <a:r>
              <a:rPr lang="en-US" sz="2000" dirty="0" smtClean="0">
                <a:solidFill>
                  <a:schemeClr val="tx1"/>
                </a:solidFill>
              </a:rPr>
              <a:t>of enemies </a:t>
            </a:r>
            <a:r>
              <a:rPr lang="en-US" sz="2000" dirty="0">
                <a:solidFill>
                  <a:schemeClr val="tx1"/>
                </a:solidFill>
              </a:rPr>
              <a:t>to use </a:t>
            </a:r>
            <a:r>
              <a:rPr lang="en-US" sz="2000" dirty="0" smtClean="0">
                <a:solidFill>
                  <a:schemeClr val="tx1"/>
                </a:solidFill>
              </a:rPr>
              <a:t>sizeable number of </a:t>
            </a:r>
            <a:r>
              <a:rPr lang="en-US" sz="2000" dirty="0">
                <a:solidFill>
                  <a:schemeClr val="tx1"/>
                </a:solidFill>
              </a:rPr>
              <a:t>weapons on. </a:t>
            </a:r>
          </a:p>
          <a:p>
            <a:pPr lvl="0"/>
            <a:r>
              <a:rPr lang="en-US" dirty="0">
                <a:solidFill>
                  <a:schemeClr val="tx1"/>
                </a:solidFill>
              </a:rPr>
              <a:t>What is bad (not fun) about the game? Why?</a:t>
            </a:r>
          </a:p>
          <a:p>
            <a:pPr lvl="1"/>
            <a:r>
              <a:rPr lang="en-US" sz="2000" dirty="0">
                <a:solidFill>
                  <a:schemeClr val="tx1"/>
                </a:solidFill>
              </a:rPr>
              <a:t>The amount of grinding needed to acquire a needed weapon/</a:t>
            </a:r>
            <a:r>
              <a:rPr lang="en-US" sz="2000" dirty="0" err="1">
                <a:solidFill>
                  <a:schemeClr val="tx1"/>
                </a:solidFill>
              </a:rPr>
              <a:t>warframe</a:t>
            </a:r>
            <a:r>
              <a:rPr lang="en-US" sz="2000" dirty="0">
                <a:solidFill>
                  <a:schemeClr val="tx1"/>
                </a:solidFill>
              </a:rPr>
              <a:t> part or </a:t>
            </a:r>
            <a:r>
              <a:rPr lang="en-US" sz="2000" dirty="0" smtClean="0">
                <a:solidFill>
                  <a:schemeClr val="tx1"/>
                </a:solidFill>
              </a:rPr>
              <a:t>mod. Whole entire gaming sessions can be devoted to finding a single thing.</a:t>
            </a:r>
            <a:endParaRPr lang="en-US" sz="2000" dirty="0">
              <a:solidFill>
                <a:schemeClr val="tx1"/>
              </a:solidFill>
            </a:endParaRPr>
          </a:p>
          <a:p>
            <a:pPr marL="0" indent="0">
              <a:buNone/>
            </a:pPr>
            <a:endParaRPr lang="en-US" sz="2200" dirty="0">
              <a:solidFill>
                <a:schemeClr val="tx1"/>
              </a:solidFill>
            </a:endParaRPr>
          </a:p>
        </p:txBody>
      </p:sp>
    </p:spTree>
    <p:extLst>
      <p:ext uri="{BB962C8B-B14F-4D97-AF65-F5344CB8AC3E}">
        <p14:creationId xmlns:p14="http://schemas.microsoft.com/office/powerpoint/2010/main" val="2690896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69425"/>
            <a:ext cx="8534400" cy="1507067"/>
          </a:xfrm>
        </p:spPr>
        <p:txBody>
          <a:bodyPr/>
          <a:lstStyle/>
          <a:p>
            <a:r>
              <a:rPr lang="en-US" dirty="0"/>
              <a:t>Game Review</a:t>
            </a:r>
          </a:p>
        </p:txBody>
      </p:sp>
      <p:sp>
        <p:nvSpPr>
          <p:cNvPr id="3" name="Content Placeholder 2"/>
          <p:cNvSpPr>
            <a:spLocks noGrp="1"/>
          </p:cNvSpPr>
          <p:nvPr>
            <p:ph idx="1"/>
          </p:nvPr>
        </p:nvSpPr>
        <p:spPr>
          <a:xfrm>
            <a:off x="684212" y="1679171"/>
            <a:ext cx="8534400" cy="4488873"/>
          </a:xfrm>
        </p:spPr>
        <p:txBody>
          <a:bodyPr>
            <a:noAutofit/>
          </a:bodyPr>
          <a:lstStyle/>
          <a:p>
            <a:pPr lvl="0"/>
            <a:r>
              <a:rPr lang="en-US" dirty="0">
                <a:solidFill>
                  <a:schemeClr val="tx1"/>
                </a:solidFill>
              </a:rPr>
              <a:t>How does it compare to similar games in the same genre</a:t>
            </a:r>
            <a:r>
              <a:rPr lang="en-US" dirty="0" smtClean="0">
                <a:solidFill>
                  <a:schemeClr val="tx1"/>
                </a:solidFill>
              </a:rPr>
              <a:t>?</a:t>
            </a:r>
          </a:p>
          <a:p>
            <a:pPr lvl="1"/>
            <a:r>
              <a:rPr lang="en-US" sz="2000" dirty="0" smtClean="0">
                <a:solidFill>
                  <a:schemeClr val="tx1"/>
                </a:solidFill>
              </a:rPr>
              <a:t>The game maintains the standard third person shooter mechanics but aims more for run and gun gameplay instead of tactical cover based gameplay.</a:t>
            </a:r>
          </a:p>
          <a:p>
            <a:pPr lvl="1"/>
            <a:r>
              <a:rPr lang="en-US" sz="2000" dirty="0" smtClean="0">
                <a:solidFill>
                  <a:schemeClr val="tx1"/>
                </a:solidFill>
              </a:rPr>
              <a:t>Compared to other Free-To-Play games, this one does not have a Pay-To-Win model. Instead it is more of a Pay-To-Not-Grind model.</a:t>
            </a:r>
            <a:endParaRPr lang="en-US" sz="2000" dirty="0">
              <a:solidFill>
                <a:schemeClr val="tx1"/>
              </a:solidFill>
            </a:endParaRPr>
          </a:p>
          <a:p>
            <a:pPr lvl="0"/>
            <a:r>
              <a:rPr lang="en-US" dirty="0">
                <a:solidFill>
                  <a:schemeClr val="tx1"/>
                </a:solidFill>
              </a:rPr>
              <a:t>Why is it better or worse than similar games</a:t>
            </a:r>
            <a:r>
              <a:rPr lang="en-US" dirty="0" smtClean="0">
                <a:solidFill>
                  <a:schemeClr val="tx1"/>
                </a:solidFill>
              </a:rPr>
              <a:t>?</a:t>
            </a:r>
          </a:p>
          <a:p>
            <a:pPr lvl="1"/>
            <a:r>
              <a:rPr lang="en-US" sz="2000" dirty="0" smtClean="0">
                <a:solidFill>
                  <a:schemeClr val="tx1"/>
                </a:solidFill>
              </a:rPr>
              <a:t>The inclusion of parkour and acrobatics into the players arsenal makes simple tasks like traversing the environment enjoyable.</a:t>
            </a:r>
          </a:p>
          <a:p>
            <a:pPr lvl="1"/>
            <a:r>
              <a:rPr lang="en-US" sz="2000" dirty="0" smtClean="0">
                <a:solidFill>
                  <a:schemeClr val="tx1"/>
                </a:solidFill>
              </a:rPr>
              <a:t>The regular updates by the developer continue to keep the game interesting</a:t>
            </a:r>
            <a:endParaRPr lang="en-US" sz="2000" dirty="0">
              <a:solidFill>
                <a:schemeClr val="tx1"/>
              </a:solidFill>
            </a:endParaRPr>
          </a:p>
        </p:txBody>
      </p:sp>
    </p:spTree>
    <p:extLst>
      <p:ext uri="{BB962C8B-B14F-4D97-AF65-F5344CB8AC3E}">
        <p14:creationId xmlns:p14="http://schemas.microsoft.com/office/powerpoint/2010/main" val="2575101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85800"/>
            <a:ext cx="8534400" cy="1507067"/>
          </a:xfrm>
        </p:spPr>
        <p:txBody>
          <a:bodyPr/>
          <a:lstStyle/>
          <a:p>
            <a:r>
              <a:rPr lang="en-US" dirty="0"/>
              <a:t>Game Review</a:t>
            </a:r>
          </a:p>
        </p:txBody>
      </p:sp>
      <p:sp>
        <p:nvSpPr>
          <p:cNvPr id="3" name="Content Placeholder 2"/>
          <p:cNvSpPr>
            <a:spLocks noGrp="1"/>
          </p:cNvSpPr>
          <p:nvPr>
            <p:ph idx="1"/>
          </p:nvPr>
        </p:nvSpPr>
        <p:spPr>
          <a:xfrm>
            <a:off x="684212" y="2192867"/>
            <a:ext cx="8534400" cy="3659293"/>
          </a:xfrm>
        </p:spPr>
        <p:txBody>
          <a:bodyPr>
            <a:noAutofit/>
          </a:bodyPr>
          <a:lstStyle/>
          <a:p>
            <a:pPr lvl="0"/>
            <a:r>
              <a:rPr lang="en-US" dirty="0">
                <a:solidFill>
                  <a:schemeClr val="tx1"/>
                </a:solidFill>
              </a:rPr>
              <a:t>What is the appropriate audience for this game</a:t>
            </a:r>
            <a:r>
              <a:rPr lang="en-US" dirty="0" smtClean="0">
                <a:solidFill>
                  <a:schemeClr val="tx1"/>
                </a:solidFill>
              </a:rPr>
              <a:t>?</a:t>
            </a:r>
          </a:p>
          <a:p>
            <a:pPr lvl="1"/>
            <a:r>
              <a:rPr lang="en-US" sz="2000" dirty="0" smtClean="0">
                <a:solidFill>
                  <a:schemeClr val="tx1"/>
                </a:solidFill>
              </a:rPr>
              <a:t>This game is categorized as T for teen by the ESRB</a:t>
            </a:r>
          </a:p>
          <a:p>
            <a:pPr lvl="1"/>
            <a:r>
              <a:rPr lang="en-US" sz="2000" dirty="0" err="1" smtClean="0">
                <a:solidFill>
                  <a:schemeClr val="tx1"/>
                </a:solidFill>
              </a:rPr>
              <a:t>Warframe</a:t>
            </a:r>
            <a:r>
              <a:rPr lang="en-US" sz="2000" dirty="0" smtClean="0">
                <a:solidFill>
                  <a:schemeClr val="tx1"/>
                </a:solidFill>
              </a:rPr>
              <a:t> is aimed towards people that want fast paced combat and action in their games while also offering the ability to socialize with other users.</a:t>
            </a:r>
            <a:endParaRPr lang="en-US" sz="2000" dirty="0">
              <a:solidFill>
                <a:schemeClr val="tx1"/>
              </a:solidFill>
            </a:endParaRPr>
          </a:p>
          <a:p>
            <a:pPr lvl="0"/>
            <a:r>
              <a:rPr lang="en-US" dirty="0">
                <a:solidFill>
                  <a:schemeClr val="tx1"/>
                </a:solidFill>
              </a:rPr>
              <a:t>Are any design mistakes present</a:t>
            </a:r>
            <a:r>
              <a:rPr lang="en-US" dirty="0" smtClean="0">
                <a:solidFill>
                  <a:schemeClr val="tx1"/>
                </a:solidFill>
              </a:rPr>
              <a:t>?</a:t>
            </a:r>
            <a:endParaRPr lang="en-US" dirty="0">
              <a:solidFill>
                <a:schemeClr val="tx1"/>
              </a:solidFill>
            </a:endParaRPr>
          </a:p>
          <a:p>
            <a:pPr lvl="1"/>
            <a:r>
              <a:rPr lang="en-US" dirty="0" smtClean="0">
                <a:solidFill>
                  <a:schemeClr val="tx1"/>
                </a:solidFill>
              </a:rPr>
              <a:t>As of now, there is no apparent design mistakes</a:t>
            </a:r>
            <a:endParaRPr lang="en-US" dirty="0">
              <a:solidFill>
                <a:schemeClr val="tx1"/>
              </a:solidFill>
            </a:endParaRPr>
          </a:p>
        </p:txBody>
      </p:sp>
    </p:spTree>
    <p:extLst>
      <p:ext uri="{BB962C8B-B14F-4D97-AF65-F5344CB8AC3E}">
        <p14:creationId xmlns:p14="http://schemas.microsoft.com/office/powerpoint/2010/main" val="2114968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85800"/>
            <a:ext cx="8534400" cy="1507067"/>
          </a:xfrm>
        </p:spPr>
        <p:txBody>
          <a:bodyPr/>
          <a:lstStyle/>
          <a:p>
            <a:r>
              <a:rPr lang="en-US" dirty="0"/>
              <a:t>Summary</a:t>
            </a:r>
          </a:p>
        </p:txBody>
      </p:sp>
      <p:sp>
        <p:nvSpPr>
          <p:cNvPr id="3" name="Content Placeholder 2"/>
          <p:cNvSpPr>
            <a:spLocks noGrp="1"/>
          </p:cNvSpPr>
          <p:nvPr>
            <p:ph idx="1"/>
          </p:nvPr>
        </p:nvSpPr>
        <p:spPr>
          <a:xfrm>
            <a:off x="684212" y="2192867"/>
            <a:ext cx="8534400" cy="3659293"/>
          </a:xfrm>
        </p:spPr>
        <p:txBody>
          <a:bodyPr>
            <a:noAutofit/>
          </a:bodyPr>
          <a:lstStyle/>
          <a:p>
            <a:pPr lvl="0"/>
            <a:r>
              <a:rPr lang="en-US" dirty="0">
                <a:solidFill>
                  <a:schemeClr val="tx1"/>
                </a:solidFill>
              </a:rPr>
              <a:t>Overall strengths and weaknesses.</a:t>
            </a:r>
          </a:p>
          <a:p>
            <a:pPr lvl="1"/>
            <a:r>
              <a:rPr lang="en-US" sz="2000" dirty="0">
                <a:solidFill>
                  <a:schemeClr val="tx1"/>
                </a:solidFill>
              </a:rPr>
              <a:t>The game offers fast paced combat combined with very fluid player movement.</a:t>
            </a:r>
          </a:p>
          <a:p>
            <a:pPr lvl="1"/>
            <a:r>
              <a:rPr lang="en-US" sz="2000" dirty="0">
                <a:solidFill>
                  <a:schemeClr val="tx1"/>
                </a:solidFill>
              </a:rPr>
              <a:t>There is varying environments the player can go through with unique enemies</a:t>
            </a:r>
          </a:p>
          <a:p>
            <a:pPr lvl="1"/>
            <a:r>
              <a:rPr lang="en-US" sz="2000" dirty="0">
                <a:solidFill>
                  <a:schemeClr val="tx1"/>
                </a:solidFill>
              </a:rPr>
              <a:t>Acquiring the special “Prime” weapons and equipment can require a large amount of grinding.</a:t>
            </a:r>
          </a:p>
          <a:p>
            <a:pPr lvl="1"/>
            <a:r>
              <a:rPr lang="en-US" sz="2000" dirty="0">
                <a:solidFill>
                  <a:schemeClr val="tx1"/>
                </a:solidFill>
              </a:rPr>
              <a:t>The back story of the game is still being developed, leaving players with very few concrete details</a:t>
            </a:r>
            <a:r>
              <a:rPr lang="en-US" sz="2000" dirty="0" smtClean="0">
                <a:solidFill>
                  <a:schemeClr val="tx1"/>
                </a:solidFill>
              </a:rPr>
              <a:t>.</a:t>
            </a:r>
            <a:endParaRPr lang="en-US" sz="2000" dirty="0">
              <a:solidFill>
                <a:schemeClr val="tx1"/>
              </a:solidFill>
            </a:endParaRPr>
          </a:p>
        </p:txBody>
      </p:sp>
    </p:spTree>
    <p:extLst>
      <p:ext uri="{BB962C8B-B14F-4D97-AF65-F5344CB8AC3E}">
        <p14:creationId xmlns:p14="http://schemas.microsoft.com/office/powerpoint/2010/main" val="1705301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85800"/>
            <a:ext cx="8534400" cy="1507067"/>
          </a:xfrm>
        </p:spPr>
        <p:txBody>
          <a:bodyPr/>
          <a:lstStyle/>
          <a:p>
            <a:r>
              <a:rPr lang="en-US" dirty="0"/>
              <a:t>Basic Information</a:t>
            </a:r>
          </a:p>
        </p:txBody>
      </p:sp>
      <p:sp>
        <p:nvSpPr>
          <p:cNvPr id="3" name="Content Placeholder 2"/>
          <p:cNvSpPr>
            <a:spLocks noGrp="1"/>
          </p:cNvSpPr>
          <p:nvPr>
            <p:ph idx="1"/>
          </p:nvPr>
        </p:nvSpPr>
        <p:spPr>
          <a:xfrm>
            <a:off x="684211" y="1745673"/>
            <a:ext cx="10188835" cy="4621876"/>
          </a:xfrm>
        </p:spPr>
        <p:txBody>
          <a:bodyPr>
            <a:noAutofit/>
          </a:bodyPr>
          <a:lstStyle/>
          <a:p>
            <a:pPr lvl="0"/>
            <a:r>
              <a:rPr lang="en-US" dirty="0">
                <a:solidFill>
                  <a:schemeClr val="tx1"/>
                </a:solidFill>
              </a:rPr>
              <a:t>Game title</a:t>
            </a:r>
          </a:p>
          <a:p>
            <a:pPr lvl="1"/>
            <a:r>
              <a:rPr lang="en-US" sz="2000" dirty="0" err="1">
                <a:solidFill>
                  <a:schemeClr val="tx1"/>
                </a:solidFill>
              </a:rPr>
              <a:t>Warframe</a:t>
            </a:r>
            <a:endParaRPr lang="en-US" sz="2000" dirty="0">
              <a:solidFill>
                <a:schemeClr val="tx1"/>
              </a:solidFill>
            </a:endParaRPr>
          </a:p>
          <a:p>
            <a:pPr lvl="0"/>
            <a:r>
              <a:rPr lang="en-US" dirty="0">
                <a:solidFill>
                  <a:schemeClr val="tx1"/>
                </a:solidFill>
              </a:rPr>
              <a:t>Company &amp; Author</a:t>
            </a:r>
          </a:p>
          <a:p>
            <a:pPr lvl="1"/>
            <a:r>
              <a:rPr lang="en-US" sz="2000" dirty="0">
                <a:solidFill>
                  <a:schemeClr val="tx1"/>
                </a:solidFill>
              </a:rPr>
              <a:t>Digital Extremes</a:t>
            </a:r>
          </a:p>
          <a:p>
            <a:pPr lvl="0"/>
            <a:r>
              <a:rPr lang="en-US" dirty="0">
                <a:solidFill>
                  <a:schemeClr val="tx1"/>
                </a:solidFill>
              </a:rPr>
              <a:t>Type of game</a:t>
            </a:r>
          </a:p>
          <a:p>
            <a:pPr lvl="1"/>
            <a:r>
              <a:rPr lang="en-US" sz="2000" dirty="0">
                <a:solidFill>
                  <a:schemeClr val="tx1"/>
                </a:solidFill>
              </a:rPr>
              <a:t>Co-op third-person </a:t>
            </a:r>
            <a:r>
              <a:rPr lang="en-US" sz="2000" dirty="0" smtClean="0">
                <a:solidFill>
                  <a:schemeClr val="tx1"/>
                </a:solidFill>
              </a:rPr>
              <a:t>shooter</a:t>
            </a:r>
            <a:endParaRPr lang="en-US" sz="2000" dirty="0">
              <a:solidFill>
                <a:schemeClr val="tx1"/>
              </a:solidFill>
            </a:endParaRPr>
          </a:p>
          <a:p>
            <a:pPr lvl="0"/>
            <a:r>
              <a:rPr lang="en-US" dirty="0">
                <a:solidFill>
                  <a:schemeClr val="tx1"/>
                </a:solidFill>
              </a:rPr>
              <a:t>Price</a:t>
            </a:r>
          </a:p>
          <a:p>
            <a:pPr lvl="1"/>
            <a:r>
              <a:rPr lang="en-US" sz="2000" dirty="0">
                <a:solidFill>
                  <a:schemeClr val="tx1"/>
                </a:solidFill>
              </a:rPr>
              <a:t>Free to play (FTP) with optional micro-transactions</a:t>
            </a:r>
          </a:p>
          <a:p>
            <a:pPr lvl="1"/>
            <a:r>
              <a:rPr lang="en-US" sz="2000" dirty="0">
                <a:solidFill>
                  <a:schemeClr val="tx1"/>
                </a:solidFill>
              </a:rPr>
              <a:t>The premium currency in the game can be traded with other players, making even the premium items attainable without putting money into the game.</a:t>
            </a:r>
          </a:p>
        </p:txBody>
      </p:sp>
    </p:spTree>
    <p:extLst>
      <p:ext uri="{BB962C8B-B14F-4D97-AF65-F5344CB8AC3E}">
        <p14:creationId xmlns:p14="http://schemas.microsoft.com/office/powerpoint/2010/main" val="3437197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85800"/>
            <a:ext cx="8534400" cy="1507067"/>
          </a:xfrm>
        </p:spPr>
        <p:txBody>
          <a:bodyPr/>
          <a:lstStyle/>
          <a:p>
            <a:r>
              <a:rPr lang="en-US" dirty="0"/>
              <a:t>Summary</a:t>
            </a:r>
          </a:p>
        </p:txBody>
      </p:sp>
      <p:sp>
        <p:nvSpPr>
          <p:cNvPr id="3" name="Content Placeholder 2"/>
          <p:cNvSpPr>
            <a:spLocks noGrp="1"/>
          </p:cNvSpPr>
          <p:nvPr>
            <p:ph idx="1"/>
          </p:nvPr>
        </p:nvSpPr>
        <p:spPr>
          <a:xfrm>
            <a:off x="684212" y="2192868"/>
            <a:ext cx="8534400" cy="1863744"/>
          </a:xfrm>
        </p:spPr>
        <p:txBody>
          <a:bodyPr>
            <a:noAutofit/>
          </a:bodyPr>
          <a:lstStyle/>
          <a:p>
            <a:pPr lvl="0"/>
            <a:r>
              <a:rPr lang="en-US" dirty="0">
                <a:solidFill>
                  <a:schemeClr val="tx1"/>
                </a:solidFill>
              </a:rPr>
              <a:t>Is the game worth purchasing?</a:t>
            </a:r>
          </a:p>
          <a:p>
            <a:pPr lvl="1"/>
            <a:r>
              <a:rPr lang="en-US" sz="2000" dirty="0">
                <a:solidFill>
                  <a:schemeClr val="tx1"/>
                </a:solidFill>
              </a:rPr>
              <a:t>Considering that the game is free to play, it is definitely worth trying. Buying the premium currency is all based on whether you view the grinding for resources and parts tom build what can instantly be purchased worth your time or not.</a:t>
            </a:r>
          </a:p>
        </p:txBody>
      </p:sp>
    </p:spTree>
    <p:extLst>
      <p:ext uri="{BB962C8B-B14F-4D97-AF65-F5344CB8AC3E}">
        <p14:creationId xmlns:p14="http://schemas.microsoft.com/office/powerpoint/2010/main" val="3680294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85800"/>
            <a:ext cx="8534400" cy="1507067"/>
          </a:xfrm>
        </p:spPr>
        <p:txBody>
          <a:bodyPr/>
          <a:lstStyle/>
          <a:p>
            <a:r>
              <a:rPr lang="en-US" dirty="0"/>
              <a:t>Summary</a:t>
            </a:r>
          </a:p>
        </p:txBody>
      </p:sp>
      <p:sp>
        <p:nvSpPr>
          <p:cNvPr id="3" name="Content Placeholder 2"/>
          <p:cNvSpPr>
            <a:spLocks noGrp="1"/>
          </p:cNvSpPr>
          <p:nvPr>
            <p:ph idx="1"/>
          </p:nvPr>
        </p:nvSpPr>
        <p:spPr>
          <a:xfrm>
            <a:off x="684212" y="2192867"/>
            <a:ext cx="8534400" cy="1946871"/>
          </a:xfrm>
        </p:spPr>
        <p:txBody>
          <a:bodyPr>
            <a:noAutofit/>
          </a:bodyPr>
          <a:lstStyle/>
          <a:p>
            <a:pPr lvl="0"/>
            <a:r>
              <a:rPr lang="en-US" dirty="0">
                <a:solidFill>
                  <a:schemeClr val="tx1"/>
                </a:solidFill>
              </a:rPr>
              <a:t>How could it be improved?</a:t>
            </a:r>
          </a:p>
          <a:p>
            <a:pPr lvl="1"/>
            <a:r>
              <a:rPr lang="en-US" sz="2000" dirty="0">
                <a:solidFill>
                  <a:schemeClr val="tx1"/>
                </a:solidFill>
              </a:rPr>
              <a:t>PVP is in the middle of a large rebalance/revamp that makes it very unbalanced right now. </a:t>
            </a:r>
            <a:endParaRPr lang="en-US" sz="2000" dirty="0" smtClean="0">
              <a:solidFill>
                <a:schemeClr val="tx1"/>
              </a:solidFill>
            </a:endParaRPr>
          </a:p>
          <a:p>
            <a:pPr lvl="1"/>
            <a:r>
              <a:rPr lang="en-US" sz="2000" dirty="0" smtClean="0">
                <a:solidFill>
                  <a:schemeClr val="tx1"/>
                </a:solidFill>
              </a:rPr>
              <a:t>Implement a smart loot drop system to decrease the amount of grinding players have to do.</a:t>
            </a:r>
            <a:endParaRPr lang="en-US" sz="2000" dirty="0">
              <a:solidFill>
                <a:schemeClr val="tx1"/>
              </a:solidFill>
            </a:endParaRPr>
          </a:p>
        </p:txBody>
      </p:sp>
    </p:spTree>
    <p:extLst>
      <p:ext uri="{BB962C8B-B14F-4D97-AF65-F5344CB8AC3E}">
        <p14:creationId xmlns:p14="http://schemas.microsoft.com/office/powerpoint/2010/main" val="1181253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85800"/>
            <a:ext cx="8534400" cy="1507067"/>
          </a:xfrm>
        </p:spPr>
        <p:txBody>
          <a:bodyPr/>
          <a:lstStyle/>
          <a:p>
            <a:r>
              <a:rPr lang="en-US" dirty="0" smtClean="0"/>
              <a:t>Questions?</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466522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85800"/>
            <a:ext cx="8534400" cy="1507067"/>
          </a:xfrm>
        </p:spPr>
        <p:txBody>
          <a:bodyPr/>
          <a:lstStyle/>
          <a:p>
            <a:pPr lvl="0"/>
            <a:r>
              <a:rPr lang="en-US" dirty="0" smtClean="0"/>
              <a:t>Minimum/Standard </a:t>
            </a:r>
            <a:r>
              <a:rPr lang="en-US" dirty="0"/>
              <a:t>stated hardware requirements</a:t>
            </a:r>
          </a:p>
        </p:txBody>
      </p:sp>
      <p:sp>
        <p:nvSpPr>
          <p:cNvPr id="3" name="Content Placeholder 2"/>
          <p:cNvSpPr>
            <a:spLocks noGrp="1"/>
          </p:cNvSpPr>
          <p:nvPr>
            <p:ph idx="1"/>
          </p:nvPr>
        </p:nvSpPr>
        <p:spPr>
          <a:xfrm>
            <a:off x="684212" y="2192867"/>
            <a:ext cx="8534400" cy="3615267"/>
          </a:xfrm>
        </p:spPr>
        <p:txBody>
          <a:bodyPr>
            <a:normAutofit/>
          </a:bodyPr>
          <a:lstStyle/>
          <a:p>
            <a:r>
              <a:rPr lang="en-US" dirty="0" smtClean="0">
                <a:solidFill>
                  <a:schemeClr val="tx1"/>
                </a:solidFill>
              </a:rPr>
              <a:t>OS</a:t>
            </a:r>
            <a:r>
              <a:rPr lang="en-US" dirty="0">
                <a:solidFill>
                  <a:schemeClr val="tx1"/>
                </a:solidFill>
              </a:rPr>
              <a:t>: Windows XP SP 3 or higher </a:t>
            </a:r>
          </a:p>
          <a:p>
            <a:pPr lvl="0"/>
            <a:r>
              <a:rPr lang="en-US" dirty="0" smtClean="0">
                <a:solidFill>
                  <a:schemeClr val="tx1"/>
                </a:solidFill>
              </a:rPr>
              <a:t>Processor</a:t>
            </a:r>
            <a:r>
              <a:rPr lang="en-US" dirty="0">
                <a:solidFill>
                  <a:schemeClr val="tx1"/>
                </a:solidFill>
              </a:rPr>
              <a:t>: Intel Core 2 Duo e6400 or AMD Athlon x64 4000+ </a:t>
            </a:r>
          </a:p>
          <a:p>
            <a:pPr lvl="0"/>
            <a:r>
              <a:rPr lang="en-US" dirty="0" smtClean="0">
                <a:solidFill>
                  <a:schemeClr val="tx1"/>
                </a:solidFill>
              </a:rPr>
              <a:t>Memory</a:t>
            </a:r>
            <a:r>
              <a:rPr lang="en-US" dirty="0">
                <a:solidFill>
                  <a:schemeClr val="tx1"/>
                </a:solidFill>
              </a:rPr>
              <a:t>: 2 GB RAM </a:t>
            </a:r>
          </a:p>
          <a:p>
            <a:pPr lvl="0"/>
            <a:r>
              <a:rPr lang="en-US" dirty="0" smtClean="0">
                <a:solidFill>
                  <a:schemeClr val="tx1"/>
                </a:solidFill>
              </a:rPr>
              <a:t>Graphics</a:t>
            </a:r>
            <a:r>
              <a:rPr lang="en-US" dirty="0">
                <a:solidFill>
                  <a:schemeClr val="tx1"/>
                </a:solidFill>
              </a:rPr>
              <a:t>: </a:t>
            </a:r>
            <a:r>
              <a:rPr lang="en-US" dirty="0" err="1">
                <a:solidFill>
                  <a:schemeClr val="tx1"/>
                </a:solidFill>
              </a:rPr>
              <a:t>Nvidia</a:t>
            </a:r>
            <a:r>
              <a:rPr lang="en-US" dirty="0">
                <a:solidFill>
                  <a:schemeClr val="tx1"/>
                </a:solidFill>
              </a:rPr>
              <a:t> GeForce 8600 GT or ATI Radeon HD 3600 </a:t>
            </a:r>
          </a:p>
          <a:p>
            <a:pPr lvl="0"/>
            <a:r>
              <a:rPr lang="en-US" dirty="0" smtClean="0">
                <a:solidFill>
                  <a:schemeClr val="tx1"/>
                </a:solidFill>
              </a:rPr>
              <a:t>DirectX</a:t>
            </a:r>
            <a:r>
              <a:rPr lang="en-US" dirty="0">
                <a:solidFill>
                  <a:schemeClr val="tx1"/>
                </a:solidFill>
              </a:rPr>
              <a:t>®: 9.0c </a:t>
            </a:r>
          </a:p>
          <a:p>
            <a:pPr lvl="0"/>
            <a:r>
              <a:rPr lang="en-US" dirty="0" smtClean="0">
                <a:solidFill>
                  <a:schemeClr val="tx1"/>
                </a:solidFill>
              </a:rPr>
              <a:t>Hard </a:t>
            </a:r>
            <a:r>
              <a:rPr lang="en-US" dirty="0">
                <a:solidFill>
                  <a:schemeClr val="tx1"/>
                </a:solidFill>
              </a:rPr>
              <a:t>Drive: 10 GB HD space </a:t>
            </a:r>
          </a:p>
          <a:p>
            <a:pPr lvl="0"/>
            <a:r>
              <a:rPr lang="en-US" dirty="0" smtClean="0">
                <a:solidFill>
                  <a:schemeClr val="tx1"/>
                </a:solidFill>
              </a:rPr>
              <a:t>Other </a:t>
            </a:r>
            <a:r>
              <a:rPr lang="en-US" dirty="0">
                <a:solidFill>
                  <a:schemeClr val="tx1"/>
                </a:solidFill>
              </a:rPr>
              <a:t>Requirements: Broadband Internet connection</a:t>
            </a:r>
          </a:p>
        </p:txBody>
      </p:sp>
    </p:spTree>
    <p:extLst>
      <p:ext uri="{BB962C8B-B14F-4D97-AF65-F5344CB8AC3E}">
        <p14:creationId xmlns:p14="http://schemas.microsoft.com/office/powerpoint/2010/main" val="1322195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85800"/>
            <a:ext cx="8534400" cy="1507067"/>
          </a:xfrm>
        </p:spPr>
        <p:txBody>
          <a:bodyPr/>
          <a:lstStyle/>
          <a:p>
            <a:pPr lvl="0"/>
            <a:r>
              <a:rPr lang="en-US" dirty="0"/>
              <a:t>Game Summary</a:t>
            </a:r>
          </a:p>
        </p:txBody>
      </p:sp>
      <p:sp>
        <p:nvSpPr>
          <p:cNvPr id="3" name="Content Placeholder 2"/>
          <p:cNvSpPr>
            <a:spLocks noGrp="1"/>
          </p:cNvSpPr>
          <p:nvPr>
            <p:ph idx="1"/>
          </p:nvPr>
        </p:nvSpPr>
        <p:spPr>
          <a:xfrm>
            <a:off x="684212" y="2192867"/>
            <a:ext cx="8534400" cy="1830493"/>
          </a:xfrm>
        </p:spPr>
        <p:txBody>
          <a:bodyPr>
            <a:normAutofit/>
          </a:bodyPr>
          <a:lstStyle/>
          <a:p>
            <a:pPr marL="285750" lvl="1"/>
            <a:r>
              <a:rPr lang="en-US" sz="2000" dirty="0" err="1" smtClean="0">
                <a:solidFill>
                  <a:schemeClr val="tx1"/>
                </a:solidFill>
              </a:rPr>
              <a:t>W</a:t>
            </a:r>
            <a:r>
              <a:rPr lang="en-US" sz="2000" dirty="0" err="1">
                <a:solidFill>
                  <a:schemeClr val="tx1"/>
                </a:solidFill>
              </a:rPr>
              <a:t>arframe</a:t>
            </a:r>
            <a:r>
              <a:rPr lang="en-US" sz="2000" dirty="0">
                <a:solidFill>
                  <a:schemeClr val="tx1"/>
                </a:solidFill>
              </a:rPr>
              <a:t> is a cooperative free-to-play third person online action </a:t>
            </a:r>
            <a:r>
              <a:rPr lang="en-US" sz="2000" dirty="0" smtClean="0">
                <a:solidFill>
                  <a:schemeClr val="tx1"/>
                </a:solidFill>
              </a:rPr>
              <a:t>game that is commonly described as “Space Ninjas”. </a:t>
            </a:r>
            <a:r>
              <a:rPr lang="en-US" sz="2000" dirty="0">
                <a:solidFill>
                  <a:schemeClr val="tx1"/>
                </a:solidFill>
              </a:rPr>
              <a:t>You take the role of a Tenno, an ancient warrior that </a:t>
            </a:r>
            <a:r>
              <a:rPr lang="en-US" sz="2000" dirty="0" smtClean="0">
                <a:solidFill>
                  <a:schemeClr val="tx1"/>
                </a:solidFill>
              </a:rPr>
              <a:t>has </a:t>
            </a:r>
            <a:r>
              <a:rPr lang="en-US" sz="2000" dirty="0">
                <a:solidFill>
                  <a:schemeClr val="tx1"/>
                </a:solidFill>
              </a:rPr>
              <a:t>been awaken from </a:t>
            </a:r>
            <a:r>
              <a:rPr lang="en-US" sz="2000" dirty="0" err="1">
                <a:solidFill>
                  <a:schemeClr val="tx1"/>
                </a:solidFill>
              </a:rPr>
              <a:t>cryo</a:t>
            </a:r>
            <a:r>
              <a:rPr lang="en-US" sz="2000" dirty="0">
                <a:solidFill>
                  <a:schemeClr val="tx1"/>
                </a:solidFill>
              </a:rPr>
              <a:t>-sleep and are now tasked with maintaining the balance of power in the Sol solar system. </a:t>
            </a:r>
          </a:p>
        </p:txBody>
      </p:sp>
    </p:spTree>
    <p:extLst>
      <p:ext uri="{BB962C8B-B14F-4D97-AF65-F5344CB8AC3E}">
        <p14:creationId xmlns:p14="http://schemas.microsoft.com/office/powerpoint/2010/main" val="1407061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85800"/>
            <a:ext cx="8534400" cy="1507067"/>
          </a:xfrm>
        </p:spPr>
        <p:txBody>
          <a:bodyPr/>
          <a:lstStyle/>
          <a:p>
            <a:r>
              <a:rPr lang="en-US" dirty="0"/>
              <a:t>Story line </a:t>
            </a:r>
          </a:p>
        </p:txBody>
      </p:sp>
      <p:sp>
        <p:nvSpPr>
          <p:cNvPr id="3" name="Content Placeholder 2"/>
          <p:cNvSpPr>
            <a:spLocks noGrp="1"/>
          </p:cNvSpPr>
          <p:nvPr>
            <p:ph idx="1"/>
          </p:nvPr>
        </p:nvSpPr>
        <p:spPr>
          <a:xfrm>
            <a:off x="684212" y="2192867"/>
            <a:ext cx="8534400" cy="3110653"/>
          </a:xfrm>
        </p:spPr>
        <p:txBody>
          <a:bodyPr>
            <a:noAutofit/>
          </a:bodyPr>
          <a:lstStyle/>
          <a:p>
            <a:r>
              <a:rPr lang="en-US" dirty="0" smtClean="0">
                <a:solidFill>
                  <a:schemeClr val="tx1"/>
                </a:solidFill>
              </a:rPr>
              <a:t>The </a:t>
            </a:r>
            <a:r>
              <a:rPr lang="en-US" dirty="0">
                <a:solidFill>
                  <a:schemeClr val="tx1"/>
                </a:solidFill>
              </a:rPr>
              <a:t>story takes place in only a </a:t>
            </a:r>
            <a:r>
              <a:rPr lang="en-US" dirty="0" smtClean="0">
                <a:solidFill>
                  <a:schemeClr val="tx1"/>
                </a:solidFill>
              </a:rPr>
              <a:t>small number </a:t>
            </a:r>
            <a:r>
              <a:rPr lang="en-US" dirty="0">
                <a:solidFill>
                  <a:schemeClr val="tx1"/>
                </a:solidFill>
              </a:rPr>
              <a:t>of missions and quests. These revolve around “Assassination” boss levels, scripted quests, and several community events that are continuously being rolled out. These missions flesh out the idea that the current state of the solar system is in disarray between the three battling factions of the </a:t>
            </a:r>
            <a:r>
              <a:rPr lang="en-US" dirty="0" err="1">
                <a:solidFill>
                  <a:schemeClr val="tx1"/>
                </a:solidFill>
              </a:rPr>
              <a:t>Grineer</a:t>
            </a:r>
            <a:r>
              <a:rPr lang="en-US" dirty="0">
                <a:solidFill>
                  <a:schemeClr val="tx1"/>
                </a:solidFill>
              </a:rPr>
              <a:t>, Corpus, and Infected. The quests are multi-mission contained stories that delve into the lore of the universe, whether it be bosses, allies, or powerful </a:t>
            </a:r>
            <a:r>
              <a:rPr lang="en-US" dirty="0" smtClean="0">
                <a:solidFill>
                  <a:schemeClr val="tx1"/>
                </a:solidFill>
              </a:rPr>
              <a:t>new objects</a:t>
            </a:r>
            <a:r>
              <a:rPr lang="en-US" dirty="0">
                <a:solidFill>
                  <a:schemeClr val="tx1"/>
                </a:solidFill>
              </a:rPr>
              <a:t>.</a:t>
            </a:r>
          </a:p>
          <a:p>
            <a:pPr lvl="0"/>
            <a:endParaRPr lang="en-US" dirty="0" smtClean="0">
              <a:solidFill>
                <a:schemeClr val="tx1"/>
              </a:solidFill>
            </a:endParaRPr>
          </a:p>
        </p:txBody>
      </p:sp>
    </p:spTree>
    <p:extLst>
      <p:ext uri="{BB962C8B-B14F-4D97-AF65-F5344CB8AC3E}">
        <p14:creationId xmlns:p14="http://schemas.microsoft.com/office/powerpoint/2010/main" val="1557387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85800"/>
            <a:ext cx="8534400" cy="1507067"/>
          </a:xfrm>
        </p:spPr>
        <p:txBody>
          <a:bodyPr/>
          <a:lstStyle/>
          <a:p>
            <a:pPr lvl="0"/>
            <a:r>
              <a:rPr lang="en-US" dirty="0"/>
              <a:t>Player's role</a:t>
            </a:r>
          </a:p>
        </p:txBody>
      </p:sp>
      <p:sp>
        <p:nvSpPr>
          <p:cNvPr id="3" name="Content Placeholder 2"/>
          <p:cNvSpPr>
            <a:spLocks noGrp="1"/>
          </p:cNvSpPr>
          <p:nvPr>
            <p:ph idx="1"/>
          </p:nvPr>
        </p:nvSpPr>
        <p:spPr>
          <a:xfrm>
            <a:off x="684212" y="2192867"/>
            <a:ext cx="8534400" cy="2545388"/>
          </a:xfrm>
        </p:spPr>
        <p:txBody>
          <a:bodyPr>
            <a:noAutofit/>
          </a:bodyPr>
          <a:lstStyle/>
          <a:p>
            <a:r>
              <a:rPr lang="en-US" dirty="0">
                <a:solidFill>
                  <a:schemeClr val="tx1"/>
                </a:solidFill>
              </a:rPr>
              <a:t>The varying missions task the player with fighting back against the enemy forces and dealing with the new threats that arrive from each side. This takes place in missions that span Asteroid fields, moons, spaceships, to the surfaces and sub-surfaces of the planets in the solar system. Beyond these setting are the end-game raid-style “Void” missions in separate pockets of reality.</a:t>
            </a:r>
          </a:p>
          <a:p>
            <a:pPr marL="0" lvl="0" indent="0">
              <a:buNone/>
            </a:pPr>
            <a:endParaRPr lang="en-US" dirty="0" smtClean="0">
              <a:solidFill>
                <a:schemeClr val="tx1"/>
              </a:solidFill>
            </a:endParaRPr>
          </a:p>
        </p:txBody>
      </p:sp>
    </p:spTree>
    <p:extLst>
      <p:ext uri="{BB962C8B-B14F-4D97-AF65-F5344CB8AC3E}">
        <p14:creationId xmlns:p14="http://schemas.microsoft.com/office/powerpoint/2010/main" val="2857285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85800"/>
            <a:ext cx="8534400" cy="1507067"/>
          </a:xfrm>
        </p:spPr>
        <p:txBody>
          <a:bodyPr/>
          <a:lstStyle/>
          <a:p>
            <a:pPr lvl="0"/>
            <a:r>
              <a:rPr lang="en-US" dirty="0"/>
              <a:t>Installation</a:t>
            </a:r>
          </a:p>
        </p:txBody>
      </p:sp>
      <p:sp>
        <p:nvSpPr>
          <p:cNvPr id="3" name="Content Placeholder 2"/>
          <p:cNvSpPr>
            <a:spLocks noGrp="1"/>
          </p:cNvSpPr>
          <p:nvPr>
            <p:ph idx="1"/>
          </p:nvPr>
        </p:nvSpPr>
        <p:spPr>
          <a:xfrm>
            <a:off x="684212" y="1758296"/>
            <a:ext cx="8534400" cy="1664238"/>
          </a:xfrm>
        </p:spPr>
        <p:txBody>
          <a:bodyPr>
            <a:noAutofit/>
          </a:bodyPr>
          <a:lstStyle/>
          <a:p>
            <a:r>
              <a:rPr lang="en-US" dirty="0">
                <a:solidFill>
                  <a:schemeClr val="tx1"/>
                </a:solidFill>
              </a:rPr>
              <a:t>The game has standalone installer/launcher that can be downloaded off Digital Extremes website or Valve’s Steam service. There is currently no official physical way of purchasing the game. The launcher will automatically check for and download updates if any are found</a:t>
            </a:r>
            <a:r>
              <a:rPr lang="en-US" dirty="0" smtClean="0">
                <a:solidFill>
                  <a:schemeClr val="tx1"/>
                </a:solidFill>
              </a:rPr>
              <a:t>.</a:t>
            </a:r>
            <a:endParaRPr lang="en-US" dirty="0">
              <a:solidFill>
                <a:schemeClr val="tx1"/>
              </a:solidFill>
            </a:endParaRPr>
          </a:p>
        </p:txBody>
      </p:sp>
      <p:sp>
        <p:nvSpPr>
          <p:cNvPr id="4" name="Title 1"/>
          <p:cNvSpPr txBox="1">
            <a:spLocks/>
          </p:cNvSpPr>
          <p:nvPr/>
        </p:nvSpPr>
        <p:spPr>
          <a:xfrm>
            <a:off x="684212" y="3265524"/>
            <a:ext cx="8534400"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User Interface</a:t>
            </a:r>
            <a:endParaRPr lang="en-US" dirty="0"/>
          </a:p>
        </p:txBody>
      </p:sp>
      <p:sp>
        <p:nvSpPr>
          <p:cNvPr id="5" name="Content Placeholder 2"/>
          <p:cNvSpPr txBox="1">
            <a:spLocks/>
          </p:cNvSpPr>
          <p:nvPr/>
        </p:nvSpPr>
        <p:spPr>
          <a:xfrm>
            <a:off x="684212" y="4445316"/>
            <a:ext cx="8534400" cy="1714115"/>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dirty="0" smtClean="0">
                <a:solidFill>
                  <a:schemeClr val="tx1"/>
                </a:solidFill>
              </a:rPr>
              <a:t>The game accepts standard mouse and keyboard input, with all the inputs </a:t>
            </a:r>
            <a:r>
              <a:rPr lang="en-US" dirty="0" err="1" smtClean="0">
                <a:solidFill>
                  <a:schemeClr val="tx1"/>
                </a:solidFill>
              </a:rPr>
              <a:t>remapabale</a:t>
            </a:r>
            <a:r>
              <a:rPr lang="en-US" dirty="0" smtClean="0">
                <a:solidFill>
                  <a:schemeClr val="tx1"/>
                </a:solidFill>
              </a:rPr>
              <a:t>, along with gamepad support.</a:t>
            </a:r>
          </a:p>
          <a:p>
            <a:r>
              <a:rPr lang="en-US" dirty="0" smtClean="0">
                <a:solidFill>
                  <a:schemeClr val="tx1"/>
                </a:solidFill>
              </a:rPr>
              <a:t>There is no support for any type of VR headset or motion controller.</a:t>
            </a:r>
          </a:p>
          <a:p>
            <a:pPr marL="0" indent="0">
              <a:buFont typeface="Wingdings 3" panose="05040102010807070707" pitchFamily="18" charset="2"/>
              <a:buNone/>
            </a:pPr>
            <a:endParaRPr lang="en-US" dirty="0" smtClean="0">
              <a:solidFill>
                <a:schemeClr val="tx1"/>
              </a:solidFill>
            </a:endParaRPr>
          </a:p>
        </p:txBody>
      </p:sp>
    </p:spTree>
    <p:extLst>
      <p:ext uri="{BB962C8B-B14F-4D97-AF65-F5344CB8AC3E}">
        <p14:creationId xmlns:p14="http://schemas.microsoft.com/office/powerpoint/2010/main" val="4112531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85800"/>
            <a:ext cx="8534400" cy="1507067"/>
          </a:xfrm>
        </p:spPr>
        <p:txBody>
          <a:bodyPr/>
          <a:lstStyle/>
          <a:p>
            <a:pPr lvl="0"/>
            <a:r>
              <a:rPr lang="en-US" dirty="0"/>
              <a:t>Game Play</a:t>
            </a:r>
          </a:p>
        </p:txBody>
      </p:sp>
      <p:sp>
        <p:nvSpPr>
          <p:cNvPr id="3" name="Content Placeholder 2"/>
          <p:cNvSpPr>
            <a:spLocks noGrp="1"/>
          </p:cNvSpPr>
          <p:nvPr>
            <p:ph idx="1"/>
          </p:nvPr>
        </p:nvSpPr>
        <p:spPr>
          <a:xfrm>
            <a:off x="684212" y="2192868"/>
            <a:ext cx="8534400" cy="3759046"/>
          </a:xfrm>
        </p:spPr>
        <p:txBody>
          <a:bodyPr>
            <a:noAutofit/>
          </a:bodyPr>
          <a:lstStyle/>
          <a:p>
            <a:r>
              <a:rPr lang="en-US" dirty="0" err="1">
                <a:solidFill>
                  <a:schemeClr val="tx1"/>
                </a:solidFill>
              </a:rPr>
              <a:t>Warframe’s</a:t>
            </a:r>
            <a:r>
              <a:rPr lang="en-US" dirty="0">
                <a:solidFill>
                  <a:schemeClr val="tx1"/>
                </a:solidFill>
              </a:rPr>
              <a:t> main gameplay is a combination of parkour acrobatics and third person shooting. </a:t>
            </a:r>
            <a:endParaRPr lang="en-US" dirty="0" smtClean="0">
              <a:solidFill>
                <a:schemeClr val="tx1"/>
              </a:solidFill>
            </a:endParaRPr>
          </a:p>
          <a:p>
            <a:r>
              <a:rPr lang="en-US" dirty="0" smtClean="0">
                <a:solidFill>
                  <a:schemeClr val="tx1"/>
                </a:solidFill>
              </a:rPr>
              <a:t>Each </a:t>
            </a:r>
            <a:r>
              <a:rPr lang="en-US" dirty="0" err="1" smtClean="0">
                <a:solidFill>
                  <a:schemeClr val="tx1"/>
                </a:solidFill>
              </a:rPr>
              <a:t>Warframe</a:t>
            </a:r>
            <a:r>
              <a:rPr lang="en-US" dirty="0" smtClean="0">
                <a:solidFill>
                  <a:schemeClr val="tx1"/>
                </a:solidFill>
              </a:rPr>
              <a:t> also has unique abilities that they can use.</a:t>
            </a:r>
            <a:endParaRPr lang="en-US" dirty="0">
              <a:solidFill>
                <a:schemeClr val="tx1"/>
              </a:solidFill>
            </a:endParaRPr>
          </a:p>
          <a:p>
            <a:r>
              <a:rPr lang="en-US" dirty="0">
                <a:solidFill>
                  <a:schemeClr val="tx1"/>
                </a:solidFill>
              </a:rPr>
              <a:t>This varies between the two main sections of PVE missions and the newer PVP missions. </a:t>
            </a:r>
          </a:p>
          <a:p>
            <a:r>
              <a:rPr lang="en-US" dirty="0">
                <a:solidFill>
                  <a:schemeClr val="tx1"/>
                </a:solidFill>
              </a:rPr>
              <a:t>Each mission takes place in a different environment which have varying </a:t>
            </a:r>
            <a:r>
              <a:rPr lang="en-US" dirty="0" err="1">
                <a:solidFill>
                  <a:schemeClr val="tx1"/>
                </a:solidFill>
              </a:rPr>
              <a:t>tilesets</a:t>
            </a:r>
            <a:r>
              <a:rPr lang="en-US" dirty="0">
                <a:solidFill>
                  <a:schemeClr val="tx1"/>
                </a:solidFill>
              </a:rPr>
              <a:t>. These </a:t>
            </a:r>
            <a:r>
              <a:rPr lang="en-US" dirty="0" err="1">
                <a:solidFill>
                  <a:schemeClr val="tx1"/>
                </a:solidFill>
              </a:rPr>
              <a:t>tilesets</a:t>
            </a:r>
            <a:r>
              <a:rPr lang="en-US" dirty="0">
                <a:solidFill>
                  <a:schemeClr val="tx1"/>
                </a:solidFill>
              </a:rPr>
              <a:t> are used to create the randomly generated maps that each mission uses to make repeated </a:t>
            </a:r>
            <a:r>
              <a:rPr lang="en-US" dirty="0" err="1">
                <a:solidFill>
                  <a:schemeClr val="tx1"/>
                </a:solidFill>
              </a:rPr>
              <a:t>playthroughs</a:t>
            </a:r>
            <a:r>
              <a:rPr lang="en-US" dirty="0">
                <a:solidFill>
                  <a:schemeClr val="tx1"/>
                </a:solidFill>
              </a:rPr>
              <a:t> different. </a:t>
            </a:r>
          </a:p>
          <a:p>
            <a:pPr marL="0" indent="0">
              <a:buNone/>
            </a:pPr>
            <a:endParaRPr lang="en-US" sz="2200" dirty="0">
              <a:solidFill>
                <a:schemeClr val="tx1"/>
              </a:solidFill>
            </a:endParaRPr>
          </a:p>
        </p:txBody>
      </p:sp>
    </p:spTree>
    <p:extLst>
      <p:ext uri="{BB962C8B-B14F-4D97-AF65-F5344CB8AC3E}">
        <p14:creationId xmlns:p14="http://schemas.microsoft.com/office/powerpoint/2010/main" val="170711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85800"/>
            <a:ext cx="8534400" cy="1507067"/>
          </a:xfrm>
        </p:spPr>
        <p:txBody>
          <a:bodyPr/>
          <a:lstStyle/>
          <a:p>
            <a:pPr lvl="0"/>
            <a:r>
              <a:rPr lang="en-US" dirty="0"/>
              <a:t>Game Play</a:t>
            </a:r>
          </a:p>
        </p:txBody>
      </p:sp>
      <p:sp>
        <p:nvSpPr>
          <p:cNvPr id="3" name="Content Placeholder 2"/>
          <p:cNvSpPr>
            <a:spLocks noGrp="1"/>
          </p:cNvSpPr>
          <p:nvPr>
            <p:ph idx="1"/>
          </p:nvPr>
        </p:nvSpPr>
        <p:spPr>
          <a:xfrm>
            <a:off x="684212" y="2793076"/>
            <a:ext cx="8534400" cy="3059084"/>
          </a:xfrm>
        </p:spPr>
        <p:txBody>
          <a:bodyPr numCol="3">
            <a:noAutofit/>
          </a:bodyPr>
          <a:lstStyle/>
          <a:p>
            <a:r>
              <a:rPr lang="en-US" dirty="0" smtClean="0">
                <a:solidFill>
                  <a:schemeClr val="tx1"/>
                </a:solidFill>
              </a:rPr>
              <a:t>Assassination</a:t>
            </a:r>
          </a:p>
          <a:p>
            <a:r>
              <a:rPr lang="en-US" dirty="0" smtClean="0">
                <a:solidFill>
                  <a:schemeClr val="tx1"/>
                </a:solidFill>
              </a:rPr>
              <a:t>Capture</a:t>
            </a:r>
          </a:p>
          <a:p>
            <a:r>
              <a:rPr lang="en-US" dirty="0" smtClean="0">
                <a:solidFill>
                  <a:schemeClr val="tx1"/>
                </a:solidFill>
              </a:rPr>
              <a:t>Crossfire</a:t>
            </a:r>
          </a:p>
          <a:p>
            <a:r>
              <a:rPr lang="en-US" dirty="0" smtClean="0">
                <a:solidFill>
                  <a:schemeClr val="tx1"/>
                </a:solidFill>
              </a:rPr>
              <a:t>Deception</a:t>
            </a:r>
          </a:p>
          <a:p>
            <a:r>
              <a:rPr lang="en-US" dirty="0" smtClean="0">
                <a:solidFill>
                  <a:schemeClr val="tx1"/>
                </a:solidFill>
              </a:rPr>
              <a:t>Defense</a:t>
            </a:r>
          </a:p>
          <a:p>
            <a:r>
              <a:rPr lang="en-US" dirty="0" smtClean="0">
                <a:solidFill>
                  <a:schemeClr val="tx1"/>
                </a:solidFill>
              </a:rPr>
              <a:t>Excavation</a:t>
            </a:r>
          </a:p>
          <a:p>
            <a:r>
              <a:rPr lang="en-US" dirty="0" smtClean="0">
                <a:solidFill>
                  <a:schemeClr val="tx1"/>
                </a:solidFill>
              </a:rPr>
              <a:t>Exterminate</a:t>
            </a:r>
          </a:p>
          <a:p>
            <a:r>
              <a:rPr lang="en-US" dirty="0" smtClean="0">
                <a:solidFill>
                  <a:schemeClr val="tx1"/>
                </a:solidFill>
              </a:rPr>
              <a:t>Hijack</a:t>
            </a:r>
          </a:p>
          <a:p>
            <a:r>
              <a:rPr lang="en-US" dirty="0" smtClean="0">
                <a:solidFill>
                  <a:schemeClr val="tx1"/>
                </a:solidFill>
              </a:rPr>
              <a:t>Interception</a:t>
            </a:r>
          </a:p>
          <a:p>
            <a:r>
              <a:rPr lang="en-US" dirty="0" smtClean="0">
                <a:solidFill>
                  <a:schemeClr val="tx1"/>
                </a:solidFill>
              </a:rPr>
              <a:t>Mobile Defense</a:t>
            </a:r>
          </a:p>
          <a:p>
            <a:r>
              <a:rPr lang="en-US" dirty="0" smtClean="0">
                <a:solidFill>
                  <a:schemeClr val="tx1"/>
                </a:solidFill>
              </a:rPr>
              <a:t>Recovery</a:t>
            </a:r>
          </a:p>
          <a:p>
            <a:r>
              <a:rPr lang="en-US" dirty="0" smtClean="0">
                <a:solidFill>
                  <a:schemeClr val="tx1"/>
                </a:solidFill>
              </a:rPr>
              <a:t>Rescue</a:t>
            </a:r>
          </a:p>
          <a:p>
            <a:r>
              <a:rPr lang="en-US" dirty="0" smtClean="0">
                <a:solidFill>
                  <a:schemeClr val="tx1"/>
                </a:solidFill>
              </a:rPr>
              <a:t>Sabotage</a:t>
            </a:r>
          </a:p>
          <a:p>
            <a:r>
              <a:rPr lang="en-US" dirty="0" smtClean="0">
                <a:solidFill>
                  <a:schemeClr val="tx1"/>
                </a:solidFill>
              </a:rPr>
              <a:t>Spy</a:t>
            </a:r>
          </a:p>
          <a:p>
            <a:r>
              <a:rPr lang="en-US" dirty="0" smtClean="0">
                <a:solidFill>
                  <a:schemeClr val="tx1"/>
                </a:solidFill>
              </a:rPr>
              <a:t>Survival</a:t>
            </a:r>
          </a:p>
          <a:p>
            <a:r>
              <a:rPr lang="en-US" dirty="0" smtClean="0">
                <a:solidFill>
                  <a:schemeClr val="tx1"/>
                </a:solidFill>
              </a:rPr>
              <a:t>Trial</a:t>
            </a:r>
            <a:endParaRPr lang="en-US" dirty="0">
              <a:solidFill>
                <a:schemeClr val="tx1"/>
              </a:solidFill>
            </a:endParaRPr>
          </a:p>
        </p:txBody>
      </p:sp>
      <p:sp>
        <p:nvSpPr>
          <p:cNvPr id="7" name="Content Placeholder 2"/>
          <p:cNvSpPr txBox="1">
            <a:spLocks/>
          </p:cNvSpPr>
          <p:nvPr/>
        </p:nvSpPr>
        <p:spPr>
          <a:xfrm>
            <a:off x="684212" y="2192867"/>
            <a:ext cx="8534400" cy="600209"/>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r>
              <a:rPr lang="en-US" dirty="0" smtClean="0">
                <a:solidFill>
                  <a:schemeClr val="tx1"/>
                </a:solidFill>
              </a:rPr>
              <a:t>The mission types are:</a:t>
            </a:r>
          </a:p>
        </p:txBody>
      </p:sp>
    </p:spTree>
    <p:extLst>
      <p:ext uri="{BB962C8B-B14F-4D97-AF65-F5344CB8AC3E}">
        <p14:creationId xmlns:p14="http://schemas.microsoft.com/office/powerpoint/2010/main" val="2047720665"/>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107</TotalTime>
  <Words>1154</Words>
  <Application>Microsoft Office PowerPoint</Application>
  <PresentationFormat>Widescreen</PresentationFormat>
  <Paragraphs>106</Paragraphs>
  <Slides>22</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Century Gothic</vt:lpstr>
      <vt:lpstr>Wingdings 3</vt:lpstr>
      <vt:lpstr>Slice</vt:lpstr>
      <vt:lpstr>Warframe Evaluation </vt:lpstr>
      <vt:lpstr>Basic Information</vt:lpstr>
      <vt:lpstr>Minimum/Standard stated hardware requirements</vt:lpstr>
      <vt:lpstr>Game Summary</vt:lpstr>
      <vt:lpstr>Story line </vt:lpstr>
      <vt:lpstr>Player's role</vt:lpstr>
      <vt:lpstr>Installation</vt:lpstr>
      <vt:lpstr>Game Play</vt:lpstr>
      <vt:lpstr>Game Play</vt:lpstr>
      <vt:lpstr>Game Play Demo</vt:lpstr>
      <vt:lpstr>Scoring</vt:lpstr>
      <vt:lpstr>Artwork</vt:lpstr>
      <vt:lpstr>Sound and Music</vt:lpstr>
      <vt:lpstr>Special Features</vt:lpstr>
      <vt:lpstr>Bugs</vt:lpstr>
      <vt:lpstr>Game Review</vt:lpstr>
      <vt:lpstr>Game Review</vt:lpstr>
      <vt:lpstr>Game Review</vt:lpstr>
      <vt:lpstr>Summary</vt:lpstr>
      <vt:lpstr>Summary</vt:lpstr>
      <vt:lpstr>Summary</vt:lpstr>
      <vt:lpstr>Questions?</vt:lpstr>
    </vt:vector>
  </TitlesOfParts>
  <Company>University of Michigan-Dearborn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Nelson, James</dc:creator>
  <cp:lastModifiedBy>Nelson, James</cp:lastModifiedBy>
  <cp:revision>10</cp:revision>
  <dcterms:created xsi:type="dcterms:W3CDTF">2015-09-23T14:15:59Z</dcterms:created>
  <dcterms:modified xsi:type="dcterms:W3CDTF">2015-09-23T17:33:24Z</dcterms:modified>
</cp:coreProperties>
</file>