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E246"/>
    <a:srgbClr val="3399FF"/>
    <a:srgbClr val="FF7C80"/>
    <a:srgbClr val="FF99CC"/>
    <a:srgbClr val="FF6699"/>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4" d="100"/>
          <a:sy n="74" d="100"/>
        </p:scale>
        <p:origin x="-60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854D29-39ED-437E-9208-69607C3AEC60}"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321631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854D29-39ED-437E-9208-69607C3AEC60}"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140804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854D29-39ED-437E-9208-69607C3AEC60}"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41376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854D29-39ED-437E-9208-69607C3AEC60}"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11101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854D29-39ED-437E-9208-69607C3AEC60}" type="datetimeFigureOut">
              <a:rPr lang="en-US" smtClean="0"/>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172489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854D29-39ED-437E-9208-69607C3AEC60}" type="datetimeFigureOut">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386614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854D29-39ED-437E-9208-69607C3AEC60}" type="datetimeFigureOut">
              <a:rPr lang="en-US" smtClean="0"/>
              <a:t>9/23/2015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248772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854D29-39ED-437E-9208-69607C3AEC60}" type="datetimeFigureOut">
              <a:rPr lang="en-US" smtClean="0"/>
              <a:t>9/23/2015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273639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54D29-39ED-437E-9208-69607C3AEC60}" type="datetimeFigureOut">
              <a:rPr lang="en-US" smtClean="0"/>
              <a:t>9/23/2015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22892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854D29-39ED-437E-9208-69607C3AEC60}" type="datetimeFigureOut">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195695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854D29-39ED-437E-9208-69607C3AEC60}" type="datetimeFigureOut">
              <a:rPr lang="en-US" smtClean="0"/>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40040-060E-4693-8059-35097281BFD7}" type="slidenum">
              <a:rPr lang="en-US" smtClean="0"/>
              <a:t>‹#›</a:t>
            </a:fld>
            <a:endParaRPr lang="en-US"/>
          </a:p>
        </p:txBody>
      </p:sp>
    </p:spTree>
    <p:extLst>
      <p:ext uri="{BB962C8B-B14F-4D97-AF65-F5344CB8AC3E}">
        <p14:creationId xmlns:p14="http://schemas.microsoft.com/office/powerpoint/2010/main" val="266350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54D29-39ED-437E-9208-69607C3AEC60}" type="datetimeFigureOut">
              <a:rPr lang="en-US" smtClean="0"/>
              <a:t>9/23/2015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40040-060E-4693-8059-35097281BFD7}" type="slidenum">
              <a:rPr lang="en-US" smtClean="0"/>
              <a:t>‹#›</a:t>
            </a:fld>
            <a:endParaRPr lang="en-US"/>
          </a:p>
        </p:txBody>
      </p:sp>
    </p:spTree>
    <p:extLst>
      <p:ext uri="{BB962C8B-B14F-4D97-AF65-F5344CB8AC3E}">
        <p14:creationId xmlns:p14="http://schemas.microsoft.com/office/powerpoint/2010/main" val="2668730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0.jpeg"/><Relationship Id="rId5" Type="http://schemas.openxmlformats.org/officeDocument/2006/relationships/hyperlink" Target="https://www.youtube.com/watch?v=trlhrKqoJAc" TargetMode="External"/><Relationship Id="rId4" Type="http://schemas.openxmlformats.org/officeDocument/2006/relationships/hyperlink" Target="https://www.youtube.com/watch?v=44kVXhimAGk"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hyperlink" Target="http://www.destiny-games.com/products/" TargetMode="Externa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isozone.com/images/cover/ps2_5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103" y="0"/>
            <a:ext cx="10290413"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301552" y="5459104"/>
            <a:ext cx="4790364" cy="13988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en-US" sz="2400" dirty="0" smtClean="0"/>
              <a:t>Game Evaluation of Ratchet &amp; Clank</a:t>
            </a:r>
            <a:endParaRPr lang="en-US" sz="2400" dirty="0"/>
          </a:p>
          <a:p>
            <a:r>
              <a:rPr lang="en-US" sz="1200" dirty="0" smtClean="0"/>
              <a:t>Andrew Berg</a:t>
            </a:r>
            <a:endParaRPr lang="en-US" sz="1200" dirty="0"/>
          </a:p>
          <a:p>
            <a:r>
              <a:rPr lang="en-US" sz="1200" dirty="0" smtClean="0"/>
              <a:t>CIS 487 Game Design</a:t>
            </a:r>
          </a:p>
          <a:p>
            <a:r>
              <a:rPr lang="en-US" sz="1200" dirty="0" smtClean="0"/>
              <a:t>Professor Bruce Maxim</a:t>
            </a:r>
          </a:p>
          <a:p>
            <a:r>
              <a:rPr lang="en-US" sz="1200" dirty="0" smtClean="0"/>
              <a:t>September 23, 2015</a:t>
            </a:r>
            <a:endParaRPr lang="en-US" sz="1200" dirty="0"/>
          </a:p>
        </p:txBody>
      </p:sp>
      <p:pic>
        <p:nvPicPr>
          <p:cNvPr id="2" name="Slide1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979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2677656"/>
          </a:xfrm>
          <a:prstGeom prst="rect">
            <a:avLst/>
          </a:prstGeom>
          <a:noFill/>
        </p:spPr>
        <p:txBody>
          <a:bodyPr wrap="square" rtlCol="0">
            <a:spAutoFit/>
          </a:bodyPr>
          <a:lstStyle/>
          <a:p>
            <a:r>
              <a:rPr lang="en-US" sz="2000" b="1" dirty="0" smtClean="0">
                <a:solidFill>
                  <a:schemeClr val="bg1"/>
                </a:solidFill>
              </a:rPr>
              <a:t>Artwork</a:t>
            </a:r>
          </a:p>
          <a:p>
            <a:pPr marL="285750" indent="-285750">
              <a:buFontTx/>
              <a:buChar char="-"/>
            </a:pPr>
            <a:r>
              <a:rPr lang="en-US" sz="1600" b="1" dirty="0" smtClean="0">
                <a:solidFill>
                  <a:schemeClr val="bg1"/>
                </a:solidFill>
              </a:rPr>
              <a:t>3D inspired</a:t>
            </a:r>
          </a:p>
          <a:p>
            <a:pPr marL="285750" indent="-285750">
              <a:buFontTx/>
              <a:buChar char="-"/>
            </a:pPr>
            <a:r>
              <a:rPr lang="en-US" sz="1600" b="1" dirty="0" smtClean="0">
                <a:solidFill>
                  <a:schemeClr val="bg1"/>
                </a:solidFill>
              </a:rPr>
              <a:t>Lots of humanoid creatures and robots</a:t>
            </a:r>
          </a:p>
          <a:p>
            <a:pPr marL="285750" indent="-285750">
              <a:buFontTx/>
              <a:buChar char="-"/>
            </a:pPr>
            <a:r>
              <a:rPr lang="en-US" sz="1600" b="1" dirty="0" smtClean="0">
                <a:solidFill>
                  <a:schemeClr val="bg1"/>
                </a:solidFill>
              </a:rPr>
              <a:t>Weapon designs are often exaggerated</a:t>
            </a:r>
          </a:p>
          <a:p>
            <a:pPr marL="285750" indent="-285750">
              <a:buFontTx/>
              <a:buChar char="-"/>
            </a:pPr>
            <a:r>
              <a:rPr lang="en-US" sz="1600" b="1" dirty="0" smtClean="0">
                <a:solidFill>
                  <a:schemeClr val="bg1"/>
                </a:solidFill>
              </a:rPr>
              <a:t>Each level has a worldly feel</a:t>
            </a:r>
          </a:p>
          <a:p>
            <a:pPr marL="285750" indent="-285750">
              <a:buFontTx/>
              <a:buChar char="-"/>
            </a:pPr>
            <a:r>
              <a:rPr lang="en-US" sz="1600" b="1" dirty="0" smtClean="0">
                <a:solidFill>
                  <a:schemeClr val="bg1"/>
                </a:solidFill>
              </a:rPr>
              <a:t>Inspired by the science fiction genre</a:t>
            </a: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pic>
        <p:nvPicPr>
          <p:cNvPr id="10244" name="Picture 4" descr="http://i.ytimg.com/vi/vIbEOmhfDZs/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9" y="279736"/>
            <a:ext cx="3844926" cy="28836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vince4x4.vip-blog.com/medias/0705/448968Orx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4" y="2253228"/>
            <a:ext cx="4994073" cy="406184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ile:Blargcommander cropp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7999" y="3163431"/>
            <a:ext cx="35463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0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513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4"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2677656"/>
          </a:xfrm>
          <a:prstGeom prst="rect">
            <a:avLst/>
          </a:prstGeom>
          <a:noFill/>
        </p:spPr>
        <p:txBody>
          <a:bodyPr wrap="square" rtlCol="0">
            <a:spAutoFit/>
          </a:bodyPr>
          <a:lstStyle/>
          <a:p>
            <a:r>
              <a:rPr lang="en-US" sz="2000" b="1" dirty="0" smtClean="0">
                <a:solidFill>
                  <a:schemeClr val="bg1"/>
                </a:solidFill>
              </a:rPr>
              <a:t>Sound and Music</a:t>
            </a:r>
          </a:p>
          <a:p>
            <a:pPr marL="285750" indent="-285750">
              <a:buFontTx/>
              <a:buChar char="-"/>
            </a:pPr>
            <a:r>
              <a:rPr lang="en-US" sz="1600" b="1" dirty="0" smtClean="0">
                <a:solidFill>
                  <a:schemeClr val="bg1"/>
                </a:solidFill>
              </a:rPr>
              <a:t>Sound effects are exaggerated well to portray events</a:t>
            </a:r>
          </a:p>
          <a:p>
            <a:pPr marL="285750" indent="-285750">
              <a:buFontTx/>
              <a:buChar char="-"/>
            </a:pPr>
            <a:r>
              <a:rPr lang="en-US" sz="1600" b="1" dirty="0" smtClean="0">
                <a:solidFill>
                  <a:schemeClr val="bg1"/>
                </a:solidFill>
              </a:rPr>
              <a:t>Ambient techno music brings outer space feel to the game</a:t>
            </a:r>
          </a:p>
          <a:p>
            <a:pPr marL="285750" indent="-285750">
              <a:buFontTx/>
              <a:buChar char="-"/>
            </a:pPr>
            <a:r>
              <a:rPr lang="en-US" sz="1600" b="1" dirty="0" smtClean="0">
                <a:solidFill>
                  <a:schemeClr val="bg1"/>
                </a:solidFill>
              </a:rPr>
              <a:t>The links below are a few great examples:</a:t>
            </a: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sp>
        <p:nvSpPr>
          <p:cNvPr id="5" name="TextBox 4"/>
          <p:cNvSpPr txBox="1"/>
          <p:nvPr/>
        </p:nvSpPr>
        <p:spPr>
          <a:xfrm>
            <a:off x="614363" y="2171700"/>
            <a:ext cx="4991816" cy="646331"/>
          </a:xfrm>
          <a:prstGeom prst="rect">
            <a:avLst/>
          </a:prstGeom>
          <a:noFill/>
        </p:spPr>
        <p:txBody>
          <a:bodyPr wrap="none" rtlCol="0">
            <a:spAutoFit/>
          </a:bodyPr>
          <a:lstStyle/>
          <a:p>
            <a:r>
              <a:rPr lang="en-US" dirty="0">
                <a:solidFill>
                  <a:schemeClr val="bg1">
                    <a:lumMod val="95000"/>
                  </a:schemeClr>
                </a:solidFill>
                <a:hlinkClick r:id="rId4"/>
              </a:rPr>
              <a:t>https://</a:t>
            </a:r>
            <a:r>
              <a:rPr lang="en-US" dirty="0" smtClean="0">
                <a:solidFill>
                  <a:schemeClr val="bg1">
                    <a:lumMod val="95000"/>
                  </a:schemeClr>
                </a:solidFill>
                <a:hlinkClick r:id="rId4"/>
              </a:rPr>
              <a:t>www.youtube.com/watch?v=44kVXhimAGk</a:t>
            </a:r>
            <a:endParaRPr lang="en-US" dirty="0" smtClean="0">
              <a:solidFill>
                <a:schemeClr val="bg1">
                  <a:lumMod val="95000"/>
                </a:schemeClr>
              </a:solidFill>
            </a:endParaRPr>
          </a:p>
          <a:p>
            <a:r>
              <a:rPr lang="en-US" dirty="0" err="1" smtClean="0">
                <a:solidFill>
                  <a:schemeClr val="bg1">
                    <a:lumMod val="95000"/>
                  </a:schemeClr>
                </a:solidFill>
              </a:rPr>
              <a:t>Aridia</a:t>
            </a:r>
            <a:r>
              <a:rPr lang="en-US" dirty="0" smtClean="0">
                <a:solidFill>
                  <a:schemeClr val="bg1">
                    <a:lumMod val="95000"/>
                  </a:schemeClr>
                </a:solidFill>
              </a:rPr>
              <a:t> Outpost X11 theme</a:t>
            </a:r>
          </a:p>
        </p:txBody>
      </p:sp>
      <p:sp>
        <p:nvSpPr>
          <p:cNvPr id="6" name="TextBox 5"/>
          <p:cNvSpPr txBox="1"/>
          <p:nvPr/>
        </p:nvSpPr>
        <p:spPr>
          <a:xfrm>
            <a:off x="614363" y="3163431"/>
            <a:ext cx="4734116" cy="646331"/>
          </a:xfrm>
          <a:prstGeom prst="rect">
            <a:avLst/>
          </a:prstGeom>
          <a:noFill/>
        </p:spPr>
        <p:txBody>
          <a:bodyPr wrap="none" rtlCol="0">
            <a:spAutoFit/>
          </a:bodyPr>
          <a:lstStyle/>
          <a:p>
            <a:r>
              <a:rPr lang="en-US" dirty="0">
                <a:hlinkClick r:id="rId5"/>
              </a:rPr>
              <a:t>https://</a:t>
            </a:r>
            <a:r>
              <a:rPr lang="en-US" dirty="0" smtClean="0">
                <a:hlinkClick r:id="rId5"/>
              </a:rPr>
              <a:t>www.youtube.com/watch?v=trlhrKqoJAc</a:t>
            </a:r>
            <a:endParaRPr lang="en-US" dirty="0" smtClean="0"/>
          </a:p>
          <a:p>
            <a:r>
              <a:rPr lang="en-US" dirty="0" err="1" smtClean="0">
                <a:solidFill>
                  <a:schemeClr val="bg1">
                    <a:lumMod val="95000"/>
                  </a:schemeClr>
                </a:solidFill>
              </a:rPr>
              <a:t>Oltanis</a:t>
            </a:r>
            <a:r>
              <a:rPr lang="en-US" dirty="0" smtClean="0">
                <a:solidFill>
                  <a:schemeClr val="bg1">
                    <a:lumMod val="95000"/>
                  </a:schemeClr>
                </a:solidFill>
              </a:rPr>
              <a:t> Orbit – </a:t>
            </a:r>
            <a:r>
              <a:rPr lang="en-US" dirty="0" err="1" smtClean="0">
                <a:solidFill>
                  <a:schemeClr val="bg1">
                    <a:lumMod val="95000"/>
                  </a:schemeClr>
                </a:solidFill>
              </a:rPr>
              <a:t>Gemlik</a:t>
            </a:r>
            <a:r>
              <a:rPr lang="en-US" dirty="0" smtClean="0">
                <a:solidFill>
                  <a:schemeClr val="bg1">
                    <a:lumMod val="95000"/>
                  </a:schemeClr>
                </a:solidFill>
              </a:rPr>
              <a:t> Base theme</a:t>
            </a:r>
            <a:endParaRPr lang="en-US" dirty="0">
              <a:solidFill>
                <a:schemeClr val="bg1">
                  <a:lumMod val="95000"/>
                </a:schemeClr>
              </a:solidFill>
            </a:endParaRPr>
          </a:p>
        </p:txBody>
      </p:sp>
      <p:pic>
        <p:nvPicPr>
          <p:cNvPr id="11266" name="Picture 2" descr="http://vignette1.wikia.nocookie.net/ratchet/images/2/29/Taunter.jpg/revision/latest?cb=20130707151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0701" y="550440"/>
            <a:ext cx="3201987" cy="324252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1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292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 grpId="0" uiExpand="1" build="p"/>
      <p:bldP spid="5" grpId="0" build="allAtOnce"/>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4708981"/>
          </a:xfrm>
          <a:prstGeom prst="rect">
            <a:avLst/>
          </a:prstGeom>
          <a:noFill/>
        </p:spPr>
        <p:txBody>
          <a:bodyPr wrap="square" rtlCol="0">
            <a:spAutoFit/>
          </a:bodyPr>
          <a:lstStyle/>
          <a:p>
            <a:r>
              <a:rPr lang="en-US" sz="2000" b="1" dirty="0" smtClean="0">
                <a:solidFill>
                  <a:schemeClr val="bg1"/>
                </a:solidFill>
              </a:rPr>
              <a:t>Special Features</a:t>
            </a:r>
          </a:p>
          <a:p>
            <a:pPr marL="285750" indent="-285750">
              <a:buFontTx/>
              <a:buChar char="-"/>
            </a:pPr>
            <a:r>
              <a:rPr lang="en-US" sz="1600" b="1" dirty="0" smtClean="0">
                <a:solidFill>
                  <a:schemeClr val="bg1"/>
                </a:solidFill>
              </a:rPr>
              <a:t>When using the shop you are greeted by the Shop owner in a separate interface</a:t>
            </a:r>
          </a:p>
          <a:p>
            <a:pPr marL="285750" indent="-285750">
              <a:buFontTx/>
              <a:buChar char="-"/>
            </a:pPr>
            <a:r>
              <a:rPr lang="en-US" sz="1600" b="1" dirty="0" smtClean="0">
                <a:solidFill>
                  <a:schemeClr val="bg1"/>
                </a:solidFill>
              </a:rPr>
              <a:t>Completing the game the first time allows you to play the game in challenge mode. In this mode, you can use the gold bolts you collected to purchase gold version of some of the weapons.</a:t>
            </a:r>
          </a:p>
          <a:p>
            <a:endParaRPr lang="en-US" sz="1600" b="1" dirty="0">
              <a:solidFill>
                <a:schemeClr val="bg1"/>
              </a:solidFill>
            </a:endParaRPr>
          </a:p>
          <a:p>
            <a:r>
              <a:rPr lang="en-US" sz="2000" b="1" dirty="0" smtClean="0">
                <a:solidFill>
                  <a:schemeClr val="bg1"/>
                </a:solidFill>
              </a:rPr>
              <a:t>Instruction Manual</a:t>
            </a:r>
          </a:p>
          <a:p>
            <a:pPr marL="285750" indent="-285750">
              <a:buFontTx/>
              <a:buChar char="-"/>
            </a:pPr>
            <a:r>
              <a:rPr lang="en-US" sz="1600" b="1" dirty="0" smtClean="0">
                <a:solidFill>
                  <a:schemeClr val="bg1"/>
                </a:solidFill>
              </a:rPr>
              <a:t>The instructions with the PS2 version came in the form of a map (or poster) rather than a booklet which is a bit unusual</a:t>
            </a:r>
            <a:endParaRPr lang="en-US" sz="1600" b="1" dirty="0">
              <a:solidFill>
                <a:schemeClr val="bg1"/>
              </a:solidFill>
            </a:endParaRPr>
          </a:p>
          <a:p>
            <a:pPr marL="285750" indent="-285750">
              <a:buFontTx/>
              <a:buChar char="-"/>
            </a:pPr>
            <a:endParaRPr lang="en-US" sz="1600" b="1" dirty="0" smtClean="0">
              <a:solidFill>
                <a:schemeClr val="bg1"/>
              </a:solidFill>
            </a:endParaRPr>
          </a:p>
          <a:p>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pic>
        <p:nvPicPr>
          <p:cNvPr id="12290" name="Picture 2" descr="http://vignette2.wikia.nocookie.net/ratchet/images/9/92/Gold_Suck_Cannon_RC.png/revision/latest?cb=201311222128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563" y="517703"/>
            <a:ext cx="4257675" cy="232256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en.ratchet-galaxy.com/images/rac1/armes/or/Plasmo-Mitra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37" y="3290887"/>
            <a:ext cx="3286125" cy="2981326"/>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2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2196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1938992"/>
          </a:xfrm>
          <a:prstGeom prst="rect">
            <a:avLst/>
          </a:prstGeom>
          <a:noFill/>
        </p:spPr>
        <p:txBody>
          <a:bodyPr wrap="square" rtlCol="0">
            <a:spAutoFit/>
          </a:bodyPr>
          <a:lstStyle/>
          <a:p>
            <a:r>
              <a:rPr lang="en-US" sz="2000" b="1" dirty="0" smtClean="0">
                <a:solidFill>
                  <a:schemeClr val="bg1"/>
                </a:solidFill>
              </a:rPr>
              <a:t>Bugs</a:t>
            </a:r>
          </a:p>
          <a:p>
            <a:r>
              <a:rPr lang="en-US" sz="1600" b="1" dirty="0" smtClean="0">
                <a:solidFill>
                  <a:schemeClr val="bg1"/>
                </a:solidFill>
              </a:rPr>
              <a:t>- There are rare cases for bugs in the game; they are usually related to the game’s physics.</a:t>
            </a: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pic>
        <p:nvPicPr>
          <p:cNvPr id="13314" name="Picture 2" descr="http://vignette1.wikia.nocookie.net/ratchet/images/d/d6/Hardcore_Wrench_Action.jpg/revision/latest?cb=200811140659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7" y="1713533"/>
            <a:ext cx="5530850" cy="4169742"/>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3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358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1692771"/>
          </a:xfrm>
          <a:prstGeom prst="rect">
            <a:avLst/>
          </a:prstGeom>
          <a:noFill/>
        </p:spPr>
        <p:txBody>
          <a:bodyPr wrap="square" rtlCol="0">
            <a:spAutoFit/>
          </a:bodyPr>
          <a:lstStyle/>
          <a:p>
            <a:r>
              <a:rPr lang="en-US" sz="2000" b="1" dirty="0" smtClean="0">
                <a:solidFill>
                  <a:schemeClr val="bg1"/>
                </a:solidFill>
              </a:rPr>
              <a:t>Game Review</a:t>
            </a:r>
          </a:p>
          <a:p>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sp>
        <p:nvSpPr>
          <p:cNvPr id="5" name="TextBox 4"/>
          <p:cNvSpPr txBox="1"/>
          <p:nvPr/>
        </p:nvSpPr>
        <p:spPr>
          <a:xfrm>
            <a:off x="500063" y="1128713"/>
            <a:ext cx="4872038" cy="2123658"/>
          </a:xfrm>
          <a:prstGeom prst="rect">
            <a:avLst/>
          </a:prstGeom>
          <a:noFill/>
        </p:spPr>
        <p:txBody>
          <a:bodyPr wrap="square" rtlCol="0">
            <a:spAutoFit/>
          </a:bodyPr>
          <a:lstStyle/>
          <a:p>
            <a:r>
              <a:rPr lang="en-US" sz="2000" b="1" dirty="0" smtClean="0">
                <a:solidFill>
                  <a:schemeClr val="bg1">
                    <a:lumMod val="95000"/>
                  </a:schemeClr>
                </a:solidFill>
              </a:rPr>
              <a:t>What was good about the game?</a:t>
            </a:r>
          </a:p>
          <a:p>
            <a:pPr marL="285750" indent="-285750">
              <a:buFontTx/>
              <a:buChar char="-"/>
            </a:pPr>
            <a:r>
              <a:rPr lang="en-US" sz="1600" b="1" dirty="0" smtClean="0">
                <a:solidFill>
                  <a:schemeClr val="bg1">
                    <a:lumMod val="95000"/>
                  </a:schemeClr>
                </a:solidFill>
              </a:rPr>
              <a:t>Consistent use of controls (no useless controls)</a:t>
            </a:r>
          </a:p>
          <a:p>
            <a:pPr marL="285750" indent="-285750">
              <a:buFontTx/>
              <a:buChar char="-"/>
            </a:pPr>
            <a:r>
              <a:rPr lang="en-US" sz="1600" b="1" dirty="0" smtClean="0">
                <a:solidFill>
                  <a:schemeClr val="bg1">
                    <a:lumMod val="95000"/>
                  </a:schemeClr>
                </a:solidFill>
              </a:rPr>
              <a:t>Weapon strategies and approach</a:t>
            </a:r>
          </a:p>
          <a:p>
            <a:pPr marL="285750" indent="-285750">
              <a:buFontTx/>
              <a:buChar char="-"/>
            </a:pPr>
            <a:r>
              <a:rPr lang="en-US" sz="1600" b="1" dirty="0" smtClean="0">
                <a:solidFill>
                  <a:schemeClr val="bg1">
                    <a:lumMod val="95000"/>
                  </a:schemeClr>
                </a:solidFill>
              </a:rPr>
              <a:t>Map design</a:t>
            </a:r>
          </a:p>
          <a:p>
            <a:pPr marL="285750" indent="-285750">
              <a:buFontTx/>
              <a:buChar char="-"/>
            </a:pPr>
            <a:r>
              <a:rPr lang="en-US" sz="1600" b="1" dirty="0" smtClean="0">
                <a:solidFill>
                  <a:schemeClr val="bg1">
                    <a:lumMod val="95000"/>
                  </a:schemeClr>
                </a:solidFill>
              </a:rPr>
              <a:t>Solid learning curve for younger players</a:t>
            </a:r>
          </a:p>
          <a:p>
            <a:pPr marL="285750" indent="-285750">
              <a:buFontTx/>
              <a:buChar char="-"/>
            </a:pPr>
            <a:r>
              <a:rPr lang="en-US" sz="1600" b="1" dirty="0" smtClean="0">
                <a:solidFill>
                  <a:schemeClr val="bg1">
                    <a:lumMod val="95000"/>
                  </a:schemeClr>
                </a:solidFill>
              </a:rPr>
              <a:t>Compelling storyline (lots of action filled cut scenes)</a:t>
            </a:r>
          </a:p>
          <a:p>
            <a:pPr marL="285750" indent="-285750">
              <a:buFontTx/>
              <a:buChar char="-"/>
            </a:pPr>
            <a:endParaRPr lang="en-US" sz="1600" b="1" dirty="0" smtClean="0">
              <a:solidFill>
                <a:schemeClr val="bg1">
                  <a:lumMod val="95000"/>
                </a:schemeClr>
              </a:solidFill>
            </a:endParaRPr>
          </a:p>
          <a:p>
            <a:endParaRPr lang="en-US" sz="1600" b="1" dirty="0">
              <a:solidFill>
                <a:schemeClr val="bg1">
                  <a:lumMod val="95000"/>
                </a:schemeClr>
              </a:solidFill>
            </a:endParaRPr>
          </a:p>
        </p:txBody>
      </p:sp>
      <p:sp>
        <p:nvSpPr>
          <p:cNvPr id="6" name="TextBox 5"/>
          <p:cNvSpPr txBox="1"/>
          <p:nvPr/>
        </p:nvSpPr>
        <p:spPr>
          <a:xfrm>
            <a:off x="500063" y="3182094"/>
            <a:ext cx="4872038" cy="2123658"/>
          </a:xfrm>
          <a:prstGeom prst="rect">
            <a:avLst/>
          </a:prstGeom>
          <a:noFill/>
        </p:spPr>
        <p:txBody>
          <a:bodyPr wrap="square" rtlCol="0">
            <a:spAutoFit/>
          </a:bodyPr>
          <a:lstStyle/>
          <a:p>
            <a:r>
              <a:rPr lang="en-US" sz="2000" b="1" dirty="0" smtClean="0">
                <a:solidFill>
                  <a:schemeClr val="bg1">
                    <a:lumMod val="95000"/>
                  </a:schemeClr>
                </a:solidFill>
              </a:rPr>
              <a:t>What was bad about the game?</a:t>
            </a:r>
          </a:p>
          <a:p>
            <a:pPr marL="285750" indent="-285750">
              <a:buFontTx/>
              <a:buChar char="-"/>
            </a:pPr>
            <a:r>
              <a:rPr lang="en-US" sz="1600" b="1" dirty="0" smtClean="0">
                <a:solidFill>
                  <a:schemeClr val="bg1">
                    <a:lumMod val="95000"/>
                  </a:schemeClr>
                </a:solidFill>
              </a:rPr>
              <a:t>Lack of replay ability aside from buying gold weapons and getting skill points after beating the game</a:t>
            </a:r>
          </a:p>
          <a:p>
            <a:pPr marL="285750" indent="-285750">
              <a:buFontTx/>
              <a:buChar char="-"/>
            </a:pPr>
            <a:r>
              <a:rPr lang="en-US" sz="1600" b="1" dirty="0" smtClean="0">
                <a:solidFill>
                  <a:schemeClr val="bg1">
                    <a:lumMod val="95000"/>
                  </a:schemeClr>
                </a:solidFill>
              </a:rPr>
              <a:t>Camera controls</a:t>
            </a:r>
          </a:p>
          <a:p>
            <a:pPr marL="285750" indent="-285750">
              <a:buFontTx/>
              <a:buChar char="-"/>
            </a:pPr>
            <a:r>
              <a:rPr lang="en-US" sz="1600" b="1" dirty="0" smtClean="0">
                <a:solidFill>
                  <a:schemeClr val="bg1">
                    <a:lumMod val="95000"/>
                  </a:schemeClr>
                </a:solidFill>
              </a:rPr>
              <a:t>Bad transition from easy levels to hard ones</a:t>
            </a:r>
          </a:p>
          <a:p>
            <a:endParaRPr lang="en-US" sz="1600" b="1" dirty="0" smtClean="0">
              <a:solidFill>
                <a:schemeClr val="bg1">
                  <a:lumMod val="95000"/>
                </a:schemeClr>
              </a:solidFill>
            </a:endParaRPr>
          </a:p>
          <a:p>
            <a:endParaRPr lang="en-US" sz="1600" b="1" dirty="0">
              <a:solidFill>
                <a:schemeClr val="bg1">
                  <a:lumMod val="95000"/>
                </a:schemeClr>
              </a:solidFill>
            </a:endParaRPr>
          </a:p>
        </p:txBody>
      </p:sp>
      <p:sp>
        <p:nvSpPr>
          <p:cNvPr id="7" name="TextBox 6"/>
          <p:cNvSpPr txBox="1"/>
          <p:nvPr/>
        </p:nvSpPr>
        <p:spPr>
          <a:xfrm>
            <a:off x="6181726" y="1058436"/>
            <a:ext cx="4872038" cy="1138773"/>
          </a:xfrm>
          <a:prstGeom prst="rect">
            <a:avLst/>
          </a:prstGeom>
          <a:noFill/>
        </p:spPr>
        <p:txBody>
          <a:bodyPr wrap="square" rtlCol="0">
            <a:spAutoFit/>
          </a:bodyPr>
          <a:lstStyle/>
          <a:p>
            <a:r>
              <a:rPr lang="en-US" sz="2000" b="1" dirty="0" smtClean="0">
                <a:solidFill>
                  <a:schemeClr val="bg1">
                    <a:lumMod val="95000"/>
                  </a:schemeClr>
                </a:solidFill>
              </a:rPr>
              <a:t>How does it compare to games of its genre?</a:t>
            </a:r>
          </a:p>
          <a:p>
            <a:pPr marL="285750" indent="-285750">
              <a:buFontTx/>
              <a:buChar char="-"/>
            </a:pPr>
            <a:r>
              <a:rPr lang="en-US" sz="1600" b="1" dirty="0" smtClean="0">
                <a:solidFill>
                  <a:schemeClr val="bg1">
                    <a:lumMod val="95000"/>
                  </a:schemeClr>
                </a:solidFill>
              </a:rPr>
              <a:t>World size is smaller</a:t>
            </a:r>
          </a:p>
          <a:p>
            <a:pPr marL="285750" indent="-285750">
              <a:buFontTx/>
              <a:buChar char="-"/>
            </a:pPr>
            <a:r>
              <a:rPr lang="en-US" sz="1600" b="1" dirty="0" smtClean="0">
                <a:solidFill>
                  <a:schemeClr val="bg1">
                    <a:lumMod val="95000"/>
                  </a:schemeClr>
                </a:solidFill>
              </a:rPr>
              <a:t>Lots of moving sprites on screen at once</a:t>
            </a:r>
          </a:p>
          <a:p>
            <a:endParaRPr lang="en-US" sz="1600" b="1" dirty="0">
              <a:solidFill>
                <a:schemeClr val="bg1">
                  <a:lumMod val="95000"/>
                </a:schemeClr>
              </a:solidFill>
            </a:endParaRPr>
          </a:p>
        </p:txBody>
      </p:sp>
      <p:sp>
        <p:nvSpPr>
          <p:cNvPr id="8" name="TextBox 7"/>
          <p:cNvSpPr txBox="1"/>
          <p:nvPr/>
        </p:nvSpPr>
        <p:spPr>
          <a:xfrm>
            <a:off x="6181726" y="2353836"/>
            <a:ext cx="4872038" cy="1692771"/>
          </a:xfrm>
          <a:prstGeom prst="rect">
            <a:avLst/>
          </a:prstGeom>
          <a:noFill/>
        </p:spPr>
        <p:txBody>
          <a:bodyPr wrap="square" rtlCol="0">
            <a:spAutoFit/>
          </a:bodyPr>
          <a:lstStyle/>
          <a:p>
            <a:r>
              <a:rPr lang="en-US" sz="2000" b="1" dirty="0" smtClean="0">
                <a:solidFill>
                  <a:schemeClr val="bg1">
                    <a:lumMod val="95000"/>
                  </a:schemeClr>
                </a:solidFill>
              </a:rPr>
              <a:t>Why is it better or worse than similar games of this genre?</a:t>
            </a:r>
          </a:p>
          <a:p>
            <a:pPr marL="285750" indent="-285750">
              <a:buFontTx/>
              <a:buChar char="-"/>
            </a:pPr>
            <a:r>
              <a:rPr lang="en-US" sz="1600" b="1" dirty="0" smtClean="0">
                <a:solidFill>
                  <a:schemeClr val="bg1">
                    <a:lumMod val="95000"/>
                  </a:schemeClr>
                </a:solidFill>
              </a:rPr>
              <a:t>Better due to amount of protagonist/antagonist character development</a:t>
            </a:r>
          </a:p>
          <a:p>
            <a:pPr marL="285750" indent="-285750">
              <a:buFontTx/>
              <a:buChar char="-"/>
            </a:pPr>
            <a:r>
              <a:rPr lang="en-US" sz="1600" b="1" dirty="0" smtClean="0">
                <a:solidFill>
                  <a:schemeClr val="bg1">
                    <a:lumMod val="95000"/>
                  </a:schemeClr>
                </a:solidFill>
              </a:rPr>
              <a:t>Worse due to the lack multiplayer and how linear the game feels</a:t>
            </a:r>
          </a:p>
        </p:txBody>
      </p:sp>
      <p:sp>
        <p:nvSpPr>
          <p:cNvPr id="9" name="TextBox 8"/>
          <p:cNvSpPr txBox="1"/>
          <p:nvPr/>
        </p:nvSpPr>
        <p:spPr>
          <a:xfrm>
            <a:off x="6181726" y="4203234"/>
            <a:ext cx="4872038" cy="1384995"/>
          </a:xfrm>
          <a:prstGeom prst="rect">
            <a:avLst/>
          </a:prstGeom>
          <a:noFill/>
        </p:spPr>
        <p:txBody>
          <a:bodyPr wrap="square" rtlCol="0">
            <a:spAutoFit/>
          </a:bodyPr>
          <a:lstStyle/>
          <a:p>
            <a:r>
              <a:rPr lang="en-US" sz="2000" b="1" dirty="0" smtClean="0">
                <a:solidFill>
                  <a:schemeClr val="bg1">
                    <a:lumMod val="95000"/>
                  </a:schemeClr>
                </a:solidFill>
              </a:rPr>
              <a:t>Are any design mistakes present?</a:t>
            </a:r>
          </a:p>
          <a:p>
            <a:pPr marL="285750" indent="-285750">
              <a:buFontTx/>
              <a:buChar char="-"/>
            </a:pPr>
            <a:r>
              <a:rPr lang="en-US" sz="1600" b="1" dirty="0" smtClean="0">
                <a:solidFill>
                  <a:schemeClr val="bg1">
                    <a:lumMod val="95000"/>
                  </a:schemeClr>
                </a:solidFill>
              </a:rPr>
              <a:t>The game could use more distractions and diversions outside of the story (mini games, arena, lore, etc.)</a:t>
            </a:r>
          </a:p>
          <a:p>
            <a:pPr marL="285750" indent="-285750">
              <a:buFontTx/>
              <a:buChar char="-"/>
            </a:pPr>
            <a:r>
              <a:rPr lang="en-US" sz="1600" b="1" dirty="0" smtClean="0">
                <a:solidFill>
                  <a:schemeClr val="bg1">
                    <a:lumMod val="95000"/>
                  </a:schemeClr>
                </a:solidFill>
              </a:rPr>
              <a:t>The camera could have been handled a bit better</a:t>
            </a:r>
          </a:p>
        </p:txBody>
      </p:sp>
      <p:pic>
        <p:nvPicPr>
          <p:cNvPr id="2" name="Slide14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520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endCondLst>
                </p:cTn>
                <p:tgtEl>
                  <p:spTgt spid="2"/>
                </p:tgtEl>
              </p:cMediaNode>
            </p:audio>
          </p:childTnLst>
        </p:cTn>
      </p:par>
    </p:tnLst>
    <p:bldLst>
      <p:bldP spid="5" grpId="0" build="p"/>
      <p:bldP spid="6" grpId="0" build="p"/>
      <p:bldP spid="7" grpId="0" build="p"/>
      <p:bldP spid="8" grpId="0" build="p"/>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1" y="600076"/>
            <a:ext cx="4872038" cy="1631216"/>
          </a:xfrm>
          <a:prstGeom prst="rect">
            <a:avLst/>
          </a:prstGeom>
          <a:noFill/>
        </p:spPr>
        <p:txBody>
          <a:bodyPr wrap="square" rtlCol="0">
            <a:spAutoFit/>
          </a:bodyPr>
          <a:lstStyle/>
          <a:p>
            <a:r>
              <a:rPr lang="en-US" sz="2000" b="1" dirty="0" smtClean="0">
                <a:solidFill>
                  <a:schemeClr val="bg1">
                    <a:lumMod val="95000"/>
                  </a:schemeClr>
                </a:solidFill>
              </a:rPr>
              <a:t>Is the game worth purchasing?</a:t>
            </a:r>
          </a:p>
          <a:p>
            <a:r>
              <a:rPr lang="en-US" sz="1600" b="1" dirty="0" smtClean="0">
                <a:solidFill>
                  <a:schemeClr val="bg1">
                    <a:lumMod val="95000"/>
                  </a:schemeClr>
                </a:solidFill>
              </a:rPr>
              <a:t>Short answer: Yes</a:t>
            </a:r>
          </a:p>
          <a:p>
            <a:pPr marL="285750" indent="-285750">
              <a:buFontTx/>
              <a:buChar char="-"/>
            </a:pPr>
            <a:r>
              <a:rPr lang="en-US" sz="1600" b="1" dirty="0" smtClean="0">
                <a:solidFill>
                  <a:schemeClr val="bg1">
                    <a:lumMod val="95000"/>
                  </a:schemeClr>
                </a:solidFill>
              </a:rPr>
              <a:t>Dust off your </a:t>
            </a:r>
            <a:r>
              <a:rPr lang="en-US" sz="1600" b="1" dirty="0" err="1" smtClean="0">
                <a:solidFill>
                  <a:schemeClr val="bg1">
                    <a:lumMod val="95000"/>
                  </a:schemeClr>
                </a:solidFill>
              </a:rPr>
              <a:t>Playstation</a:t>
            </a:r>
            <a:r>
              <a:rPr lang="en-US" sz="1600" b="1" dirty="0" smtClean="0">
                <a:solidFill>
                  <a:schemeClr val="bg1">
                    <a:lumMod val="95000"/>
                  </a:schemeClr>
                </a:solidFill>
              </a:rPr>
              <a:t> 2 :)</a:t>
            </a:r>
          </a:p>
          <a:p>
            <a:pPr marL="285750" indent="-285750">
              <a:buFontTx/>
              <a:buChar char="-"/>
            </a:pPr>
            <a:r>
              <a:rPr lang="en-US" sz="1600" b="1" dirty="0" smtClean="0">
                <a:solidFill>
                  <a:schemeClr val="bg1">
                    <a:lumMod val="95000"/>
                  </a:schemeClr>
                </a:solidFill>
              </a:rPr>
              <a:t>Game is undervalued at Destiny games in terms of content offered</a:t>
            </a:r>
          </a:p>
          <a:p>
            <a:pPr marL="285750" indent="-285750">
              <a:buFontTx/>
              <a:buChar char="-"/>
            </a:pPr>
            <a:r>
              <a:rPr lang="en-US" sz="1600" b="1" dirty="0" smtClean="0">
                <a:solidFill>
                  <a:schemeClr val="bg1">
                    <a:lumMod val="95000"/>
                  </a:schemeClr>
                </a:solidFill>
              </a:rPr>
              <a:t>Solid 3D platformer</a:t>
            </a:r>
            <a:endParaRPr lang="en-US" sz="1600" b="1" dirty="0">
              <a:solidFill>
                <a:schemeClr val="bg1">
                  <a:lumMod val="95000"/>
                </a:schemeClr>
              </a:solidFill>
            </a:endParaRPr>
          </a:p>
        </p:txBody>
      </p:sp>
      <p:sp>
        <p:nvSpPr>
          <p:cNvPr id="5" name="TextBox 4"/>
          <p:cNvSpPr txBox="1"/>
          <p:nvPr/>
        </p:nvSpPr>
        <p:spPr>
          <a:xfrm>
            <a:off x="571501" y="2524126"/>
            <a:ext cx="4872038" cy="1384995"/>
          </a:xfrm>
          <a:prstGeom prst="rect">
            <a:avLst/>
          </a:prstGeom>
          <a:noFill/>
        </p:spPr>
        <p:txBody>
          <a:bodyPr wrap="square" rtlCol="0">
            <a:spAutoFit/>
          </a:bodyPr>
          <a:lstStyle/>
          <a:p>
            <a:r>
              <a:rPr lang="en-US" sz="2000" b="1" dirty="0" smtClean="0">
                <a:solidFill>
                  <a:schemeClr val="bg1">
                    <a:lumMod val="95000"/>
                  </a:schemeClr>
                </a:solidFill>
              </a:rPr>
              <a:t>How could it be improved? (as listed earlier)</a:t>
            </a:r>
          </a:p>
          <a:p>
            <a:pPr marL="285750" indent="-285750">
              <a:buFontTx/>
              <a:buChar char="-"/>
            </a:pPr>
            <a:r>
              <a:rPr lang="en-US" sz="1600" b="1" dirty="0" smtClean="0">
                <a:solidFill>
                  <a:schemeClr val="bg1">
                    <a:lumMod val="95000"/>
                  </a:schemeClr>
                </a:solidFill>
              </a:rPr>
              <a:t>More distractions and diversions</a:t>
            </a:r>
          </a:p>
          <a:p>
            <a:pPr marL="285750" indent="-285750">
              <a:buFontTx/>
              <a:buChar char="-"/>
            </a:pPr>
            <a:r>
              <a:rPr lang="en-US" sz="1600" b="1" dirty="0" smtClean="0">
                <a:solidFill>
                  <a:schemeClr val="bg1">
                    <a:lumMod val="95000"/>
                  </a:schemeClr>
                </a:solidFill>
              </a:rPr>
              <a:t>Co-op mode or multiplayer extension</a:t>
            </a:r>
          </a:p>
          <a:p>
            <a:pPr marL="285750" indent="-285750">
              <a:buFontTx/>
              <a:buChar char="-"/>
            </a:pPr>
            <a:r>
              <a:rPr lang="en-US" sz="1600" b="1" dirty="0" smtClean="0">
                <a:solidFill>
                  <a:schemeClr val="bg1">
                    <a:lumMod val="95000"/>
                  </a:schemeClr>
                </a:solidFill>
              </a:rPr>
              <a:t>A better Challenge mode after the game is completed the first time</a:t>
            </a:r>
          </a:p>
        </p:txBody>
      </p:sp>
      <p:pic>
        <p:nvPicPr>
          <p:cNvPr id="6" name="Picture 2" descr="http://en.ratchet-galaxy.com/images/rac1/wall/pc/1280x10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230" y="1400175"/>
            <a:ext cx="619125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5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757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4"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024" y="682388"/>
            <a:ext cx="184731" cy="369332"/>
          </a:xfrm>
          <a:prstGeom prst="rect">
            <a:avLst/>
          </a:prstGeom>
          <a:noFill/>
        </p:spPr>
        <p:txBody>
          <a:bodyPr wrap="none" rtlCol="0">
            <a:spAutoFit/>
          </a:bodyPr>
          <a:lstStyle/>
          <a:p>
            <a:endParaRPr lang="en-US" dirty="0"/>
          </a:p>
        </p:txBody>
      </p:sp>
      <p:sp>
        <p:nvSpPr>
          <p:cNvPr id="6" name="TextBox 5"/>
          <p:cNvSpPr txBox="1"/>
          <p:nvPr/>
        </p:nvSpPr>
        <p:spPr>
          <a:xfrm>
            <a:off x="327547" y="482333"/>
            <a:ext cx="5186148" cy="400110"/>
          </a:xfrm>
          <a:prstGeom prst="rect">
            <a:avLst/>
          </a:prstGeom>
          <a:noFill/>
        </p:spPr>
        <p:txBody>
          <a:bodyPr wrap="square" rtlCol="0">
            <a:spAutoFit/>
          </a:bodyPr>
          <a:lstStyle/>
          <a:p>
            <a:r>
              <a:rPr lang="en-US" sz="2000" b="1" dirty="0" smtClean="0">
                <a:solidFill>
                  <a:schemeClr val="bg1"/>
                </a:solidFill>
              </a:rPr>
              <a:t>Development Team:</a:t>
            </a:r>
            <a:endParaRPr lang="en-US" sz="2000" b="1" dirty="0">
              <a:solidFill>
                <a:schemeClr val="bg1"/>
              </a:solidFill>
            </a:endParaRPr>
          </a:p>
        </p:txBody>
      </p:sp>
      <p:pic>
        <p:nvPicPr>
          <p:cNvPr id="8" name="Picture 7"/>
          <p:cNvPicPr>
            <a:picLocks noChangeAspect="1"/>
          </p:cNvPicPr>
          <p:nvPr/>
        </p:nvPicPr>
        <p:blipFill>
          <a:blip r:embed="rId4"/>
          <a:stretch>
            <a:fillRect/>
          </a:stretch>
        </p:blipFill>
        <p:spPr>
          <a:xfrm>
            <a:off x="2652947" y="172897"/>
            <a:ext cx="3324096" cy="1018982"/>
          </a:xfrm>
          <a:prstGeom prst="rect">
            <a:avLst/>
          </a:prstGeom>
        </p:spPr>
      </p:pic>
      <p:sp>
        <p:nvSpPr>
          <p:cNvPr id="11" name="TextBox 10"/>
          <p:cNvSpPr txBox="1"/>
          <p:nvPr/>
        </p:nvSpPr>
        <p:spPr>
          <a:xfrm>
            <a:off x="327547" y="1501315"/>
            <a:ext cx="5186148" cy="400110"/>
          </a:xfrm>
          <a:prstGeom prst="rect">
            <a:avLst/>
          </a:prstGeom>
          <a:noFill/>
        </p:spPr>
        <p:txBody>
          <a:bodyPr wrap="square" rtlCol="0">
            <a:spAutoFit/>
          </a:bodyPr>
          <a:lstStyle/>
          <a:p>
            <a:r>
              <a:rPr lang="en-US" sz="2000" b="1" dirty="0" smtClean="0">
                <a:solidFill>
                  <a:schemeClr val="bg1"/>
                </a:solidFill>
              </a:rPr>
              <a:t>Publisher:</a:t>
            </a:r>
            <a:endParaRPr lang="en-US" sz="2000" b="1" dirty="0">
              <a:solidFill>
                <a:schemeClr val="bg1"/>
              </a:solidFill>
            </a:endParaRPr>
          </a:p>
        </p:txBody>
      </p:sp>
      <p:sp>
        <p:nvSpPr>
          <p:cNvPr id="10" name="Rectangle 9"/>
          <p:cNvSpPr/>
          <p:nvPr/>
        </p:nvSpPr>
        <p:spPr>
          <a:xfrm>
            <a:off x="1875024" y="1264672"/>
            <a:ext cx="996979" cy="12911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ttps://upload.wikimedia.org/wikipedia/en/thumb/4/47/Sony_Computer_Entertainment_logo.svg/711px-Sony_Computer_Entertainment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3452" y="1276466"/>
            <a:ext cx="880122" cy="12675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7547" y="2865271"/>
            <a:ext cx="3943837" cy="400110"/>
          </a:xfrm>
          <a:prstGeom prst="rect">
            <a:avLst/>
          </a:prstGeom>
          <a:noFill/>
        </p:spPr>
        <p:txBody>
          <a:bodyPr wrap="none" rtlCol="0">
            <a:spAutoFit/>
          </a:bodyPr>
          <a:lstStyle/>
          <a:p>
            <a:r>
              <a:rPr lang="en-US" sz="2000" b="1" dirty="0" smtClean="0">
                <a:solidFill>
                  <a:schemeClr val="bg1"/>
                </a:solidFill>
              </a:rPr>
              <a:t>Type of Game: 3-D Platformer (PS2)</a:t>
            </a:r>
            <a:endParaRPr lang="en-US" sz="2000" b="1" dirty="0">
              <a:solidFill>
                <a:schemeClr val="bg1"/>
              </a:solidFill>
            </a:endParaRPr>
          </a:p>
        </p:txBody>
      </p:sp>
      <p:pic>
        <p:nvPicPr>
          <p:cNvPr id="2060" name="Picture 12" descr="http://www.jeuxcapt.com/upload/image/1343929748_the-ratchet-clank-trilogy-playstation-3-ps3-1337694400-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47" y="3265381"/>
            <a:ext cx="5972270" cy="33594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489947" y="697777"/>
            <a:ext cx="3539046" cy="707886"/>
          </a:xfrm>
          <a:prstGeom prst="rect">
            <a:avLst/>
          </a:prstGeom>
          <a:noFill/>
        </p:spPr>
        <p:txBody>
          <a:bodyPr wrap="none" rtlCol="0">
            <a:spAutoFit/>
          </a:bodyPr>
          <a:lstStyle/>
          <a:p>
            <a:r>
              <a:rPr lang="en-US" sz="2000" b="1" dirty="0" smtClean="0">
                <a:solidFill>
                  <a:schemeClr val="bg1"/>
                </a:solidFill>
              </a:rPr>
              <a:t>Price Range: $20 (at release)</a:t>
            </a:r>
          </a:p>
          <a:p>
            <a:r>
              <a:rPr lang="en-US" sz="2000" b="1" dirty="0" smtClean="0">
                <a:solidFill>
                  <a:schemeClr val="bg1"/>
                </a:solidFill>
              </a:rPr>
              <a:t>$6 (at Destiny Games currently)</a:t>
            </a:r>
            <a:endParaRPr lang="en-US" sz="2000" b="1" dirty="0">
              <a:solidFill>
                <a:schemeClr val="bg1"/>
              </a:solidFill>
            </a:endParaRPr>
          </a:p>
        </p:txBody>
      </p:sp>
      <p:pic>
        <p:nvPicPr>
          <p:cNvPr id="14" name="Picture 13"/>
          <p:cNvPicPr>
            <a:picLocks noChangeAspect="1"/>
          </p:cNvPicPr>
          <p:nvPr/>
        </p:nvPicPr>
        <p:blipFill>
          <a:blip r:embed="rId7"/>
          <a:stretch>
            <a:fillRect/>
          </a:stretch>
        </p:blipFill>
        <p:spPr>
          <a:xfrm>
            <a:off x="5218618" y="1501315"/>
            <a:ext cx="6810375" cy="1257300"/>
          </a:xfrm>
          <a:prstGeom prst="rect">
            <a:avLst/>
          </a:prstGeom>
        </p:spPr>
      </p:pic>
      <p:sp>
        <p:nvSpPr>
          <p:cNvPr id="15" name="TextBox 14"/>
          <p:cNvSpPr txBox="1"/>
          <p:nvPr/>
        </p:nvSpPr>
        <p:spPr>
          <a:xfrm>
            <a:off x="5218618" y="2771587"/>
            <a:ext cx="6037974" cy="276999"/>
          </a:xfrm>
          <a:prstGeom prst="rect">
            <a:avLst/>
          </a:prstGeom>
          <a:noFill/>
        </p:spPr>
        <p:txBody>
          <a:bodyPr wrap="square" rtlCol="0">
            <a:spAutoFit/>
          </a:bodyPr>
          <a:lstStyle/>
          <a:p>
            <a:r>
              <a:rPr lang="en-US" sz="1200" b="1" dirty="0" smtClean="0">
                <a:solidFill>
                  <a:schemeClr val="bg1"/>
                </a:solidFill>
              </a:rPr>
              <a:t>Screenshot at: </a:t>
            </a:r>
            <a:r>
              <a:rPr lang="en-US" sz="1200" b="1" dirty="0" smtClean="0">
                <a:solidFill>
                  <a:schemeClr val="bg1"/>
                </a:solidFill>
                <a:hlinkClick r:id="rId8"/>
              </a:rPr>
              <a:t>http://www.destiny-games.com/products/</a:t>
            </a:r>
            <a:r>
              <a:rPr lang="en-US" sz="1200" b="1" dirty="0" smtClean="0">
                <a:solidFill>
                  <a:schemeClr val="bg1"/>
                </a:solidFill>
              </a:rPr>
              <a:t> (Ratchet &amp; Clank at search)</a:t>
            </a:r>
            <a:endParaRPr lang="en-US" sz="1200" b="1" dirty="0">
              <a:solidFill>
                <a:schemeClr val="bg1"/>
              </a:solidFill>
            </a:endParaRPr>
          </a:p>
        </p:txBody>
      </p:sp>
      <p:pic>
        <p:nvPicPr>
          <p:cNvPr id="2" name="Slide2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485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ytimg.com/vi/rdT0hBm421U/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6" y="3406432"/>
            <a:ext cx="4417484" cy="33131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vignette2.wikia.nocookie.net/ratchet/images/3/34/Hoven_Ice_Cave.jpg/revision/latest?cb=200809230659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00" y="3510867"/>
            <a:ext cx="4089400" cy="310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353602" y="259085"/>
            <a:ext cx="3539698" cy="2656644"/>
          </a:xfrm>
          <a:prstGeom prst="rect">
            <a:avLst/>
          </a:prstGeom>
        </p:spPr>
      </p:pic>
      <p:sp>
        <p:nvSpPr>
          <p:cNvPr id="11" name="TextBox 10"/>
          <p:cNvSpPr txBox="1"/>
          <p:nvPr/>
        </p:nvSpPr>
        <p:spPr>
          <a:xfrm>
            <a:off x="457390" y="464022"/>
            <a:ext cx="5718412" cy="2246769"/>
          </a:xfrm>
          <a:prstGeom prst="rect">
            <a:avLst/>
          </a:prstGeom>
          <a:noFill/>
        </p:spPr>
        <p:txBody>
          <a:bodyPr wrap="square" rtlCol="0">
            <a:spAutoFit/>
          </a:bodyPr>
          <a:lstStyle/>
          <a:p>
            <a:r>
              <a:rPr lang="en-US" sz="2000" b="1" dirty="0" smtClean="0">
                <a:solidFill>
                  <a:schemeClr val="bg1"/>
                </a:solidFill>
              </a:rPr>
              <a:t>Quick Overview</a:t>
            </a:r>
          </a:p>
          <a:p>
            <a:r>
              <a:rPr lang="en-US" sz="2000" b="1" dirty="0" smtClean="0">
                <a:solidFill>
                  <a:schemeClr val="bg1"/>
                </a:solidFill>
              </a:rPr>
              <a:t>-Run around in a 3-D environment</a:t>
            </a:r>
          </a:p>
          <a:p>
            <a:r>
              <a:rPr lang="en-US" sz="2000" b="1" dirty="0" smtClean="0">
                <a:solidFill>
                  <a:schemeClr val="bg1"/>
                </a:solidFill>
              </a:rPr>
              <a:t>-Eliminate enemies with weapons</a:t>
            </a:r>
          </a:p>
          <a:p>
            <a:r>
              <a:rPr lang="en-US" sz="2000" b="1" dirty="0" smtClean="0">
                <a:solidFill>
                  <a:schemeClr val="bg1"/>
                </a:solidFill>
              </a:rPr>
              <a:t>-Solve puzzles</a:t>
            </a:r>
          </a:p>
          <a:p>
            <a:r>
              <a:rPr lang="en-US" sz="2000" b="1" dirty="0" smtClean="0">
                <a:solidFill>
                  <a:schemeClr val="bg1"/>
                </a:solidFill>
              </a:rPr>
              <a:t>-Purchase new weapons</a:t>
            </a:r>
          </a:p>
          <a:p>
            <a:r>
              <a:rPr lang="en-US" sz="2000" b="1" dirty="0" smtClean="0">
                <a:solidFill>
                  <a:schemeClr val="bg1"/>
                </a:solidFill>
              </a:rPr>
              <a:t>-Rinse and repeat as you progress through the story</a:t>
            </a:r>
          </a:p>
          <a:p>
            <a:endParaRPr lang="en-US" sz="2000" b="1" dirty="0">
              <a:solidFill>
                <a:schemeClr val="bg1"/>
              </a:solidFill>
            </a:endParaRPr>
          </a:p>
        </p:txBody>
      </p:sp>
      <p:pic>
        <p:nvPicPr>
          <p:cNvPr id="3" name="Slide3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0572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890" y="375122"/>
            <a:ext cx="5718412" cy="3170099"/>
          </a:xfrm>
          <a:prstGeom prst="rect">
            <a:avLst/>
          </a:prstGeom>
          <a:noFill/>
        </p:spPr>
        <p:txBody>
          <a:bodyPr wrap="square" rtlCol="0">
            <a:spAutoFit/>
          </a:bodyPr>
          <a:lstStyle/>
          <a:p>
            <a:r>
              <a:rPr lang="en-US" sz="2000" b="1" dirty="0" smtClean="0">
                <a:solidFill>
                  <a:schemeClr val="bg1"/>
                </a:solidFill>
              </a:rPr>
              <a:t>Storyline</a:t>
            </a:r>
          </a:p>
          <a:p>
            <a:r>
              <a:rPr lang="en-US" sz="1600" b="1" dirty="0" smtClean="0">
                <a:solidFill>
                  <a:schemeClr val="bg1"/>
                </a:solidFill>
              </a:rPr>
              <a:t>Ratchet (of species </a:t>
            </a:r>
            <a:r>
              <a:rPr lang="en-US" sz="1600" b="1" dirty="0" err="1" smtClean="0">
                <a:solidFill>
                  <a:schemeClr val="bg1"/>
                </a:solidFill>
              </a:rPr>
              <a:t>lombax</a:t>
            </a:r>
            <a:r>
              <a:rPr lang="en-US" sz="1600" b="1" dirty="0" smtClean="0">
                <a:solidFill>
                  <a:schemeClr val="bg1"/>
                </a:solidFill>
              </a:rPr>
              <a:t>) is building a spaceship on his home planet when he discovers a nearby explosion . To his suspense he discovers a small robot who he eventually names Clank who is in sight to defeat the villainous Chairman </a:t>
            </a:r>
            <a:r>
              <a:rPr lang="en-US" sz="1600" b="1" dirty="0" err="1" smtClean="0">
                <a:solidFill>
                  <a:schemeClr val="bg1"/>
                </a:solidFill>
              </a:rPr>
              <a:t>Drek</a:t>
            </a:r>
            <a:r>
              <a:rPr lang="en-US" sz="1600" b="1" dirty="0" smtClean="0">
                <a:solidFill>
                  <a:schemeClr val="bg1"/>
                </a:solidFill>
              </a:rPr>
              <a:t>. </a:t>
            </a:r>
            <a:r>
              <a:rPr lang="en-US" sz="1600" b="1" dirty="0" err="1" smtClean="0">
                <a:solidFill>
                  <a:schemeClr val="bg1"/>
                </a:solidFill>
              </a:rPr>
              <a:t>Drek</a:t>
            </a:r>
            <a:r>
              <a:rPr lang="en-US" sz="1600" b="1" dirty="0">
                <a:solidFill>
                  <a:schemeClr val="bg1"/>
                </a:solidFill>
              </a:rPr>
              <a:t> </a:t>
            </a:r>
            <a:r>
              <a:rPr lang="en-US" sz="1600" b="1" dirty="0" smtClean="0">
                <a:solidFill>
                  <a:schemeClr val="bg1"/>
                </a:solidFill>
              </a:rPr>
              <a:t>is a warmongering </a:t>
            </a:r>
            <a:r>
              <a:rPr lang="en-US" sz="1600" b="1" dirty="0" err="1" smtClean="0">
                <a:solidFill>
                  <a:schemeClr val="bg1"/>
                </a:solidFill>
              </a:rPr>
              <a:t>blarg</a:t>
            </a:r>
            <a:r>
              <a:rPr lang="en-US" sz="1600" b="1" dirty="0" smtClean="0">
                <a:solidFill>
                  <a:schemeClr val="bg1"/>
                </a:solidFill>
              </a:rPr>
              <a:t> who develops a plan to create a new world for his species given the pollution level of his home planet; </a:t>
            </a:r>
            <a:r>
              <a:rPr lang="en-US" sz="1600" b="1" dirty="0" err="1" smtClean="0">
                <a:solidFill>
                  <a:schemeClr val="bg1"/>
                </a:solidFill>
              </a:rPr>
              <a:t>Orxon</a:t>
            </a:r>
            <a:r>
              <a:rPr lang="en-US" sz="1600" b="1" dirty="0" smtClean="0">
                <a:solidFill>
                  <a:schemeClr val="bg1"/>
                </a:solidFill>
              </a:rPr>
              <a:t>. In conquest of this he is extracting portions of other planets, causing universal chaos. Clank convinces Ratchet to help him find proclaimed hero Captain </a:t>
            </a:r>
            <a:r>
              <a:rPr lang="en-US" sz="1600" b="1" dirty="0" err="1" smtClean="0">
                <a:solidFill>
                  <a:schemeClr val="bg1"/>
                </a:solidFill>
              </a:rPr>
              <a:t>Qwark</a:t>
            </a:r>
            <a:r>
              <a:rPr lang="en-US" sz="1600" b="1" dirty="0" smtClean="0">
                <a:solidFill>
                  <a:schemeClr val="bg1"/>
                </a:solidFill>
              </a:rPr>
              <a:t> to help stop </a:t>
            </a:r>
            <a:r>
              <a:rPr lang="en-US" sz="1600" b="1" dirty="0" err="1" smtClean="0">
                <a:solidFill>
                  <a:schemeClr val="bg1"/>
                </a:solidFill>
              </a:rPr>
              <a:t>Drek</a:t>
            </a:r>
            <a:r>
              <a:rPr lang="en-US" sz="1600" b="1" dirty="0" smtClean="0">
                <a:solidFill>
                  <a:schemeClr val="bg1"/>
                </a:solidFill>
              </a:rPr>
              <a:t>. From that point on the story begins…</a:t>
            </a:r>
          </a:p>
          <a:p>
            <a:endParaRPr lang="en-US" sz="2000" b="1" dirty="0">
              <a:solidFill>
                <a:schemeClr val="bg1"/>
              </a:solidFill>
            </a:endParaRPr>
          </a:p>
        </p:txBody>
      </p:sp>
      <p:pic>
        <p:nvPicPr>
          <p:cNvPr id="2050" name="Picture 2" descr="File:Drek's Artificial Wor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90" y="3545221"/>
            <a:ext cx="5574899" cy="30400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8021" y="2968360"/>
            <a:ext cx="2384755" cy="276999"/>
          </a:xfrm>
          <a:prstGeom prst="rect">
            <a:avLst/>
          </a:prstGeom>
          <a:noFill/>
        </p:spPr>
        <p:txBody>
          <a:bodyPr wrap="none" rtlCol="0">
            <a:spAutoFit/>
          </a:bodyPr>
          <a:lstStyle/>
          <a:p>
            <a:r>
              <a:rPr lang="en-US" sz="1200" b="1" dirty="0" smtClean="0">
                <a:solidFill>
                  <a:schemeClr val="bg1"/>
                </a:solidFill>
              </a:rPr>
              <a:t>Ratchet finds a mysterious robot…</a:t>
            </a:r>
            <a:endParaRPr lang="en-US" sz="1200" b="1" dirty="0">
              <a:solidFill>
                <a:schemeClr val="bg1"/>
              </a:solidFill>
            </a:endParaRPr>
          </a:p>
        </p:txBody>
      </p:sp>
      <p:sp>
        <p:nvSpPr>
          <p:cNvPr id="6" name="TextBox 5"/>
          <p:cNvSpPr txBox="1"/>
          <p:nvPr/>
        </p:nvSpPr>
        <p:spPr>
          <a:xfrm>
            <a:off x="393890" y="3291662"/>
            <a:ext cx="1666546" cy="276999"/>
          </a:xfrm>
          <a:prstGeom prst="rect">
            <a:avLst/>
          </a:prstGeom>
          <a:noFill/>
        </p:spPr>
        <p:txBody>
          <a:bodyPr wrap="none" rtlCol="0">
            <a:spAutoFit/>
          </a:bodyPr>
          <a:lstStyle/>
          <a:p>
            <a:r>
              <a:rPr lang="en-US" sz="1200" b="1" dirty="0" err="1" smtClean="0">
                <a:solidFill>
                  <a:schemeClr val="bg1"/>
                </a:solidFill>
              </a:rPr>
              <a:t>Drek</a:t>
            </a:r>
            <a:r>
              <a:rPr lang="en-US" sz="1200" b="1" dirty="0">
                <a:solidFill>
                  <a:schemeClr val="bg1"/>
                </a:solidFill>
              </a:rPr>
              <a:t> </a:t>
            </a:r>
            <a:r>
              <a:rPr lang="en-US" sz="1200" b="1" dirty="0" smtClean="0">
                <a:solidFill>
                  <a:schemeClr val="bg1"/>
                </a:solidFill>
              </a:rPr>
              <a:t>and his evil plan…</a:t>
            </a:r>
            <a:endParaRPr lang="en-US" sz="1200" b="1" dirty="0">
              <a:solidFill>
                <a:schemeClr val="bg1"/>
              </a:solidFill>
            </a:endParaRPr>
          </a:p>
        </p:txBody>
      </p:sp>
      <p:pic>
        <p:nvPicPr>
          <p:cNvPr id="2054" name="Picture 6" descr="File:Evil Qw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21" y="3688776"/>
            <a:ext cx="4996627" cy="27247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08021" y="3406721"/>
            <a:ext cx="2938497" cy="276999"/>
          </a:xfrm>
          <a:prstGeom prst="rect">
            <a:avLst/>
          </a:prstGeom>
          <a:noFill/>
        </p:spPr>
        <p:txBody>
          <a:bodyPr wrap="none" rtlCol="0">
            <a:spAutoFit/>
          </a:bodyPr>
          <a:lstStyle/>
          <a:p>
            <a:r>
              <a:rPr lang="en-US" sz="1200" b="1" dirty="0" smtClean="0">
                <a:solidFill>
                  <a:srgbClr val="FFFF00"/>
                </a:solidFill>
              </a:rPr>
              <a:t>CAPTAIN QWWWWWWWWWWWWARK!!!</a:t>
            </a:r>
            <a:endParaRPr lang="en-US" sz="1200" b="1" dirty="0">
              <a:solidFill>
                <a:srgbClr val="FFFF00"/>
              </a:solidFill>
            </a:endParaRPr>
          </a:p>
        </p:txBody>
      </p:sp>
      <p:pic>
        <p:nvPicPr>
          <p:cNvPr id="2056" name="Picture 8" descr="File:First Meeting Clan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020" y="645995"/>
            <a:ext cx="3574179" cy="2280081"/>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4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02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90" y="362422"/>
            <a:ext cx="5718412" cy="646331"/>
          </a:xfrm>
          <a:prstGeom prst="rect">
            <a:avLst/>
          </a:prstGeom>
          <a:noFill/>
        </p:spPr>
        <p:txBody>
          <a:bodyPr wrap="square" rtlCol="0">
            <a:spAutoFit/>
          </a:bodyPr>
          <a:lstStyle/>
          <a:p>
            <a:r>
              <a:rPr lang="en-US" sz="2000" b="1" dirty="0" smtClean="0">
                <a:solidFill>
                  <a:schemeClr val="bg1"/>
                </a:solidFill>
              </a:rPr>
              <a:t>Your Role? Play the hero and save the universe!</a:t>
            </a:r>
          </a:p>
          <a:p>
            <a:r>
              <a:rPr lang="en-US" sz="1600" b="1" dirty="0" smtClean="0">
                <a:solidFill>
                  <a:schemeClr val="bg1"/>
                </a:solidFill>
              </a:rPr>
              <a:t>And BLOW UP EVERYTHING in the process!</a:t>
            </a:r>
            <a:endParaRPr lang="en-US" sz="1600" b="1" dirty="0">
              <a:solidFill>
                <a:schemeClr val="bg1"/>
              </a:solidFill>
            </a:endParaRPr>
          </a:p>
        </p:txBody>
      </p:sp>
      <p:pic>
        <p:nvPicPr>
          <p:cNvPr id="3076" name="Picture 4" descr="File:QFB X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0" y="1110353"/>
            <a:ext cx="4571810" cy="28002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wayoftherodent.com/wilbur/ratchet_and_clank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138" y="4012187"/>
            <a:ext cx="3172771" cy="25659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ignette3.wikia.nocookie.net/ratchet/images/f/fc/Glide.png/revision/latest?cb=20090604174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90" y="4131722"/>
            <a:ext cx="3087498" cy="241263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insidermedia.ign.com/insider/image/ratchetandclank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826" y="358292"/>
            <a:ext cx="4985512" cy="3368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Novalis Crash La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8572" y="4023940"/>
            <a:ext cx="3294281" cy="2542451"/>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5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41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815" y="433185"/>
            <a:ext cx="5718412" cy="1200329"/>
          </a:xfrm>
          <a:prstGeom prst="rect">
            <a:avLst/>
          </a:prstGeom>
          <a:noFill/>
        </p:spPr>
        <p:txBody>
          <a:bodyPr wrap="square" rtlCol="0">
            <a:spAutoFit/>
          </a:bodyPr>
          <a:lstStyle/>
          <a:p>
            <a:r>
              <a:rPr lang="en-US" sz="2000" b="1" dirty="0" smtClean="0">
                <a:solidFill>
                  <a:schemeClr val="bg1"/>
                </a:solidFill>
              </a:rPr>
              <a:t>Installation</a:t>
            </a:r>
          </a:p>
          <a:p>
            <a:pPr marL="285750" indent="-285750">
              <a:buFontTx/>
              <a:buChar char="-"/>
            </a:pPr>
            <a:r>
              <a:rPr lang="en-US" sz="1600" b="1" dirty="0" smtClean="0">
                <a:solidFill>
                  <a:schemeClr val="bg1"/>
                </a:solidFill>
              </a:rPr>
              <a:t>As simple as inserting the disc inside your </a:t>
            </a:r>
            <a:r>
              <a:rPr lang="en-US" sz="1600" b="1" dirty="0" err="1" smtClean="0">
                <a:solidFill>
                  <a:schemeClr val="bg1"/>
                </a:solidFill>
              </a:rPr>
              <a:t>Playstation</a:t>
            </a:r>
            <a:r>
              <a:rPr lang="en-US" sz="1600" b="1" dirty="0" smtClean="0">
                <a:solidFill>
                  <a:schemeClr val="bg1"/>
                </a:solidFill>
              </a:rPr>
              <a:t> 2!</a:t>
            </a:r>
          </a:p>
          <a:p>
            <a:pPr marL="285750" indent="-285750">
              <a:buFontTx/>
              <a:buChar char="-"/>
            </a:pPr>
            <a:r>
              <a:rPr lang="en-US" sz="1600" b="1" dirty="0" smtClean="0">
                <a:solidFill>
                  <a:schemeClr val="bg1"/>
                </a:solidFill>
              </a:rPr>
              <a:t>Loading time is approximately 20-30 seconds of logos</a:t>
            </a:r>
          </a:p>
          <a:p>
            <a:endParaRPr lang="en-US" sz="2000" b="1" dirty="0">
              <a:solidFill>
                <a:schemeClr val="bg1"/>
              </a:solidFill>
            </a:endParaRPr>
          </a:p>
        </p:txBody>
      </p:sp>
      <p:pic>
        <p:nvPicPr>
          <p:cNvPr id="6148" name="Picture 4" descr="http://www.erwinsdomain.com/uploads/tx_templavoila/rcpk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65" y="2169364"/>
            <a:ext cx="3892194" cy="395726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ytimg.com/vi/sqe28yvfZXQ/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807" y="2064401"/>
            <a:ext cx="7408333" cy="4167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86513" y="433185"/>
            <a:ext cx="4572000" cy="1631216"/>
          </a:xfrm>
          <a:prstGeom prst="rect">
            <a:avLst/>
          </a:prstGeom>
          <a:noFill/>
        </p:spPr>
        <p:txBody>
          <a:bodyPr wrap="square" rtlCol="0">
            <a:spAutoFit/>
          </a:bodyPr>
          <a:lstStyle/>
          <a:p>
            <a:r>
              <a:rPr lang="en-US" sz="2000" b="1" dirty="0" smtClean="0">
                <a:solidFill>
                  <a:schemeClr val="bg1"/>
                </a:solidFill>
              </a:rPr>
              <a:t>System Requirements</a:t>
            </a:r>
          </a:p>
          <a:p>
            <a:pPr marL="285750" indent="-285750">
              <a:buFontTx/>
              <a:buChar char="-"/>
            </a:pPr>
            <a:r>
              <a:rPr lang="en-US" sz="1600" b="1" dirty="0" smtClean="0">
                <a:solidFill>
                  <a:schemeClr val="bg1"/>
                </a:solidFill>
              </a:rPr>
              <a:t>A functional PS2 (with video/audio inputs and power cord of course)</a:t>
            </a:r>
          </a:p>
          <a:p>
            <a:pPr marL="285750" indent="-285750">
              <a:buFontTx/>
              <a:buChar char="-"/>
            </a:pPr>
            <a:r>
              <a:rPr lang="en-US" sz="1600" b="1" dirty="0">
                <a:solidFill>
                  <a:schemeClr val="bg1"/>
                </a:solidFill>
              </a:rPr>
              <a:t>A functional PS2 </a:t>
            </a:r>
            <a:r>
              <a:rPr lang="en-US" sz="1600" b="1" dirty="0" smtClean="0">
                <a:solidFill>
                  <a:schemeClr val="bg1"/>
                </a:solidFill>
              </a:rPr>
              <a:t>controller</a:t>
            </a:r>
          </a:p>
          <a:p>
            <a:pPr marL="285750" indent="-285750">
              <a:buFontTx/>
              <a:buChar char="-"/>
            </a:pPr>
            <a:r>
              <a:rPr lang="en-US" sz="1600" b="1" dirty="0" smtClean="0">
                <a:solidFill>
                  <a:schemeClr val="bg1"/>
                </a:solidFill>
              </a:rPr>
              <a:t>A memory card with 350 KB space to save your progress</a:t>
            </a:r>
          </a:p>
        </p:txBody>
      </p:sp>
      <p:pic>
        <p:nvPicPr>
          <p:cNvPr id="2" name="Slide6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4383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 grpId="0"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upload.wikimedia.org/wikipedia/en/0/00/Ratchet_%26_Clank_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450" y="534567"/>
            <a:ext cx="7401423" cy="56090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86450" y="530697"/>
            <a:ext cx="2357250" cy="79417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6743700" y="534567"/>
            <a:ext cx="2843213" cy="79804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9586913" y="530697"/>
            <a:ext cx="2200960" cy="79804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4386450" y="228600"/>
            <a:ext cx="1255472" cy="338554"/>
          </a:xfrm>
          <a:prstGeom prst="rect">
            <a:avLst/>
          </a:prstGeom>
          <a:noFill/>
        </p:spPr>
        <p:txBody>
          <a:bodyPr wrap="none" rtlCol="0">
            <a:spAutoFit/>
          </a:bodyPr>
          <a:lstStyle/>
          <a:p>
            <a:r>
              <a:rPr lang="en-US" sz="1600" b="1" dirty="0" smtClean="0">
                <a:solidFill>
                  <a:srgbClr val="92D050"/>
                </a:solidFill>
              </a:rPr>
              <a:t>Ammunition</a:t>
            </a:r>
            <a:endParaRPr lang="en-US" sz="1600" b="1" dirty="0">
              <a:solidFill>
                <a:srgbClr val="92D050"/>
              </a:solidFill>
            </a:endParaRPr>
          </a:p>
        </p:txBody>
      </p:sp>
      <p:sp>
        <p:nvSpPr>
          <p:cNvPr id="13" name="TextBox 12"/>
          <p:cNvSpPr txBox="1"/>
          <p:nvPr/>
        </p:nvSpPr>
        <p:spPr>
          <a:xfrm>
            <a:off x="7029452" y="228600"/>
            <a:ext cx="2228850" cy="338554"/>
          </a:xfrm>
          <a:prstGeom prst="rect">
            <a:avLst/>
          </a:prstGeom>
          <a:noFill/>
        </p:spPr>
        <p:txBody>
          <a:bodyPr wrap="square" rtlCol="0">
            <a:spAutoFit/>
          </a:bodyPr>
          <a:lstStyle/>
          <a:p>
            <a:r>
              <a:rPr lang="en-US" sz="1600" b="1" dirty="0" smtClean="0">
                <a:solidFill>
                  <a:srgbClr val="92D050"/>
                </a:solidFill>
              </a:rPr>
              <a:t>Nanotech level (Health)</a:t>
            </a:r>
            <a:endParaRPr lang="en-US" sz="1600" b="1" dirty="0">
              <a:solidFill>
                <a:srgbClr val="92D050"/>
              </a:solidFill>
            </a:endParaRPr>
          </a:p>
        </p:txBody>
      </p:sp>
      <p:sp>
        <p:nvSpPr>
          <p:cNvPr id="14" name="TextBox 13"/>
          <p:cNvSpPr txBox="1"/>
          <p:nvPr/>
        </p:nvSpPr>
        <p:spPr>
          <a:xfrm>
            <a:off x="9642420" y="196013"/>
            <a:ext cx="2174250" cy="338554"/>
          </a:xfrm>
          <a:prstGeom prst="rect">
            <a:avLst/>
          </a:prstGeom>
          <a:noFill/>
        </p:spPr>
        <p:txBody>
          <a:bodyPr wrap="none" rtlCol="0">
            <a:spAutoFit/>
          </a:bodyPr>
          <a:lstStyle/>
          <a:p>
            <a:r>
              <a:rPr lang="en-US" sz="1600" b="1" dirty="0" smtClean="0">
                <a:solidFill>
                  <a:srgbClr val="92D050"/>
                </a:solidFill>
              </a:rPr>
              <a:t>Bolt counter (Currency)</a:t>
            </a:r>
            <a:endParaRPr lang="en-US" sz="1600" b="1" dirty="0">
              <a:solidFill>
                <a:srgbClr val="92D050"/>
              </a:solidFill>
            </a:endParaRPr>
          </a:p>
        </p:txBody>
      </p:sp>
      <p:sp>
        <p:nvSpPr>
          <p:cNvPr id="19" name="TextBox 18"/>
          <p:cNvSpPr txBox="1"/>
          <p:nvPr/>
        </p:nvSpPr>
        <p:spPr>
          <a:xfrm>
            <a:off x="343093" y="406872"/>
            <a:ext cx="3714746" cy="3600986"/>
          </a:xfrm>
          <a:prstGeom prst="rect">
            <a:avLst/>
          </a:prstGeom>
          <a:noFill/>
        </p:spPr>
        <p:txBody>
          <a:bodyPr wrap="square" rtlCol="0">
            <a:spAutoFit/>
          </a:bodyPr>
          <a:lstStyle/>
          <a:p>
            <a:r>
              <a:rPr lang="en-US" sz="2000" b="1" dirty="0" smtClean="0">
                <a:solidFill>
                  <a:schemeClr val="bg1"/>
                </a:solidFill>
              </a:rPr>
              <a:t>User Interface</a:t>
            </a:r>
          </a:p>
          <a:p>
            <a:r>
              <a:rPr lang="en-US" sz="1600" b="1" dirty="0" smtClean="0">
                <a:solidFill>
                  <a:schemeClr val="bg1"/>
                </a:solidFill>
              </a:rPr>
              <a:t>Third person mode throughout the game</a:t>
            </a:r>
          </a:p>
          <a:p>
            <a:r>
              <a:rPr lang="en-US" sz="1600" b="1" dirty="0" smtClean="0">
                <a:solidFill>
                  <a:schemeClr val="bg1"/>
                </a:solidFill>
              </a:rPr>
              <a:t>Ammunition</a:t>
            </a:r>
          </a:p>
          <a:p>
            <a:r>
              <a:rPr lang="en-US" sz="1600" b="1" dirty="0" smtClean="0">
                <a:solidFill>
                  <a:schemeClr val="bg1"/>
                </a:solidFill>
              </a:rPr>
              <a:t>Health</a:t>
            </a:r>
          </a:p>
          <a:p>
            <a:r>
              <a:rPr lang="en-US" sz="1600" b="1" dirty="0" smtClean="0">
                <a:solidFill>
                  <a:schemeClr val="bg1"/>
                </a:solidFill>
              </a:rPr>
              <a:t>Bolt counter (currency)</a:t>
            </a:r>
          </a:p>
          <a:p>
            <a:endParaRPr lang="en-US" sz="1600" b="1" dirty="0">
              <a:solidFill>
                <a:schemeClr val="bg1"/>
              </a:solidFill>
            </a:endParaRPr>
          </a:p>
          <a:p>
            <a:r>
              <a:rPr lang="en-US" sz="1600" b="1" dirty="0" smtClean="0">
                <a:solidFill>
                  <a:schemeClr val="bg1"/>
                </a:solidFill>
              </a:rPr>
              <a:t>Fairly simple to adjust to. Each resource appears on the screen when it changes (</a:t>
            </a:r>
            <a:r>
              <a:rPr lang="en-US" sz="1600" b="1" dirty="0" err="1" smtClean="0">
                <a:solidFill>
                  <a:schemeClr val="bg1"/>
                </a:solidFill>
              </a:rPr>
              <a:t>ie</a:t>
            </a:r>
            <a:r>
              <a:rPr lang="en-US" sz="1600" b="1" dirty="0" smtClean="0">
                <a:solidFill>
                  <a:schemeClr val="bg1"/>
                </a:solidFill>
              </a:rPr>
              <a:t>. Using your weapon brings up Ammunition, Taking damage brings up Nanotech level, </a:t>
            </a:r>
            <a:r>
              <a:rPr lang="en-US" sz="1600" b="1" dirty="0" err="1" smtClean="0">
                <a:solidFill>
                  <a:schemeClr val="bg1"/>
                </a:solidFill>
              </a:rPr>
              <a:t>etc</a:t>
            </a:r>
            <a:r>
              <a:rPr lang="en-US" sz="1600" b="1" dirty="0" smtClean="0">
                <a:solidFill>
                  <a:schemeClr val="bg1"/>
                </a:solidFill>
              </a:rPr>
              <a:t>)</a:t>
            </a:r>
          </a:p>
          <a:p>
            <a:endParaRPr lang="en-US" sz="1600" b="1" dirty="0">
              <a:solidFill>
                <a:schemeClr val="bg1"/>
              </a:solidFill>
            </a:endParaRPr>
          </a:p>
          <a:p>
            <a:r>
              <a:rPr lang="en-US" sz="1600" b="1" dirty="0" smtClean="0">
                <a:solidFill>
                  <a:schemeClr val="bg1"/>
                </a:solidFill>
              </a:rPr>
              <a:t>Occasionally help messages will appear at the bottom of the screen.</a:t>
            </a:r>
          </a:p>
        </p:txBody>
      </p:sp>
      <p:pic>
        <p:nvPicPr>
          <p:cNvPr id="2" name="Slide7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038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518" y="464022"/>
            <a:ext cx="3714746" cy="4339650"/>
          </a:xfrm>
          <a:prstGeom prst="rect">
            <a:avLst/>
          </a:prstGeom>
          <a:noFill/>
        </p:spPr>
        <p:txBody>
          <a:bodyPr wrap="square" rtlCol="0">
            <a:spAutoFit/>
          </a:bodyPr>
          <a:lstStyle/>
          <a:p>
            <a:r>
              <a:rPr lang="en-US" sz="2000" b="1" dirty="0" smtClean="0">
                <a:solidFill>
                  <a:schemeClr val="bg1"/>
                </a:solidFill>
              </a:rPr>
              <a:t>User Interface (continued)</a:t>
            </a:r>
          </a:p>
          <a:p>
            <a:r>
              <a:rPr lang="en-US" sz="1600" b="1" dirty="0" smtClean="0">
                <a:solidFill>
                  <a:schemeClr val="bg1"/>
                </a:solidFill>
              </a:rPr>
              <a:t>-The basic controls are listed below as far as user input goes:</a:t>
            </a:r>
          </a:p>
          <a:p>
            <a:endParaRPr lang="en-US" sz="1600" b="1" dirty="0">
              <a:solidFill>
                <a:schemeClr val="bg1"/>
              </a:solidFill>
            </a:endParaRPr>
          </a:p>
          <a:p>
            <a:r>
              <a:rPr lang="en-US" sz="1600" b="1" dirty="0" smtClean="0">
                <a:solidFill>
                  <a:schemeClr val="bg1"/>
                </a:solidFill>
              </a:rPr>
              <a:t>L1/L2 – First person targeting</a:t>
            </a:r>
          </a:p>
          <a:p>
            <a:r>
              <a:rPr lang="en-US" sz="1600" b="1" dirty="0" smtClean="0">
                <a:solidFill>
                  <a:schemeClr val="bg1"/>
                </a:solidFill>
              </a:rPr>
              <a:t>R1/R2 – Crouch</a:t>
            </a:r>
          </a:p>
          <a:p>
            <a:r>
              <a:rPr lang="en-US" sz="1600" b="1" dirty="0" smtClean="0">
                <a:solidFill>
                  <a:schemeClr val="bg1"/>
                </a:solidFill>
              </a:rPr>
              <a:t>Start – Menu</a:t>
            </a:r>
          </a:p>
          <a:p>
            <a:r>
              <a:rPr lang="en-US" sz="1600" b="1" dirty="0" smtClean="0">
                <a:solidFill>
                  <a:schemeClr val="bg1"/>
                </a:solidFill>
              </a:rPr>
              <a:t>Select- Map</a:t>
            </a:r>
          </a:p>
          <a:p>
            <a:r>
              <a:rPr lang="en-US" sz="1600" b="1" dirty="0" smtClean="0">
                <a:solidFill>
                  <a:schemeClr val="bg1"/>
                </a:solidFill>
              </a:rPr>
              <a:t>D-Pad – Walk/Run</a:t>
            </a:r>
          </a:p>
          <a:p>
            <a:r>
              <a:rPr lang="en-US" sz="1600" b="1" dirty="0" smtClean="0">
                <a:solidFill>
                  <a:schemeClr val="bg1"/>
                </a:solidFill>
              </a:rPr>
              <a:t>Left Analog Stick- Walk/Run</a:t>
            </a:r>
          </a:p>
          <a:p>
            <a:r>
              <a:rPr lang="en-US" sz="1600" b="1" dirty="0" smtClean="0">
                <a:solidFill>
                  <a:schemeClr val="bg1"/>
                </a:solidFill>
              </a:rPr>
              <a:t>Right Analog Stick- Camera</a:t>
            </a:r>
          </a:p>
          <a:p>
            <a:r>
              <a:rPr lang="en-US" sz="1600" b="1" dirty="0" smtClean="0">
                <a:solidFill>
                  <a:srgbClr val="3EE246"/>
                </a:solidFill>
              </a:rPr>
              <a:t>Triangle</a:t>
            </a:r>
            <a:r>
              <a:rPr lang="en-US" sz="1600" b="1" dirty="0" smtClean="0">
                <a:solidFill>
                  <a:schemeClr val="bg1"/>
                </a:solidFill>
              </a:rPr>
              <a:t> – Quick Select (Weapons/Gadgets)</a:t>
            </a:r>
          </a:p>
          <a:p>
            <a:r>
              <a:rPr lang="en-US" sz="1600" b="1" dirty="0" smtClean="0">
                <a:solidFill>
                  <a:srgbClr val="FF99CC"/>
                </a:solidFill>
              </a:rPr>
              <a:t>Square</a:t>
            </a:r>
            <a:r>
              <a:rPr lang="en-US" sz="1600" b="1" dirty="0" smtClean="0">
                <a:solidFill>
                  <a:schemeClr val="bg1"/>
                </a:solidFill>
              </a:rPr>
              <a:t> – Swing Wrench</a:t>
            </a:r>
          </a:p>
          <a:p>
            <a:r>
              <a:rPr lang="en-US" sz="1600" b="1" dirty="0" smtClean="0">
                <a:solidFill>
                  <a:srgbClr val="FF7C80"/>
                </a:solidFill>
              </a:rPr>
              <a:t>Circle</a:t>
            </a:r>
            <a:r>
              <a:rPr lang="en-US" sz="1600" b="1" dirty="0" smtClean="0">
                <a:solidFill>
                  <a:schemeClr val="bg1"/>
                </a:solidFill>
              </a:rPr>
              <a:t> – Fire Weapon/Use Gadget</a:t>
            </a:r>
          </a:p>
          <a:p>
            <a:r>
              <a:rPr lang="en-US" sz="1600" b="1" dirty="0" smtClean="0">
                <a:solidFill>
                  <a:srgbClr val="3399FF"/>
                </a:solidFill>
              </a:rPr>
              <a:t>X</a:t>
            </a:r>
            <a:r>
              <a:rPr lang="en-US" sz="1600" b="1" dirty="0" smtClean="0">
                <a:solidFill>
                  <a:schemeClr val="bg1"/>
                </a:solidFill>
              </a:rPr>
              <a:t> - Jump</a:t>
            </a:r>
          </a:p>
          <a:p>
            <a:endParaRPr lang="en-US" sz="1600" b="1" dirty="0" smtClean="0">
              <a:solidFill>
                <a:schemeClr val="bg1"/>
              </a:solidFill>
            </a:endParaRPr>
          </a:p>
        </p:txBody>
      </p:sp>
      <p:sp>
        <p:nvSpPr>
          <p:cNvPr id="5" name="Rectangle 4"/>
          <p:cNvSpPr/>
          <p:nvPr/>
        </p:nvSpPr>
        <p:spPr>
          <a:xfrm>
            <a:off x="3886200" y="1418035"/>
            <a:ext cx="7786688" cy="4900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http://upload.wikimedia.org/wikipedia/commons/thumb/1/16/Dualshock3_Layout.svg/1280px-Dualshock3_Layou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7" y="2143125"/>
            <a:ext cx="7643813" cy="34504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79044" y="5980093"/>
            <a:ext cx="5396093" cy="338554"/>
          </a:xfrm>
          <a:prstGeom prst="rect">
            <a:avLst/>
          </a:prstGeom>
          <a:noFill/>
        </p:spPr>
        <p:txBody>
          <a:bodyPr wrap="none" rtlCol="0">
            <a:spAutoFit/>
          </a:bodyPr>
          <a:lstStyle/>
          <a:p>
            <a:r>
              <a:rPr lang="en-US" sz="1600" b="1" dirty="0" smtClean="0"/>
              <a:t>*NOTE: The PS2 controller has an analog button instead of PS</a:t>
            </a:r>
            <a:endParaRPr lang="en-US" sz="1600" b="1" dirty="0"/>
          </a:p>
        </p:txBody>
      </p:sp>
      <p:pic>
        <p:nvPicPr>
          <p:cNvPr id="2" name="Slide8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691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050" y="485775"/>
            <a:ext cx="5286375" cy="3908762"/>
          </a:xfrm>
          <a:prstGeom prst="rect">
            <a:avLst/>
          </a:prstGeom>
          <a:noFill/>
        </p:spPr>
        <p:txBody>
          <a:bodyPr wrap="square" rtlCol="0">
            <a:spAutoFit/>
          </a:bodyPr>
          <a:lstStyle/>
          <a:p>
            <a:r>
              <a:rPr lang="en-US" sz="2000" b="1" dirty="0" smtClean="0">
                <a:solidFill>
                  <a:schemeClr val="bg1"/>
                </a:solidFill>
              </a:rPr>
              <a:t>Gameplay</a:t>
            </a:r>
          </a:p>
          <a:p>
            <a:pPr marL="285750" indent="-285750">
              <a:buFontTx/>
              <a:buChar char="-"/>
            </a:pPr>
            <a:r>
              <a:rPr lang="en-US" sz="1600" b="1" dirty="0" smtClean="0">
                <a:solidFill>
                  <a:schemeClr val="bg1"/>
                </a:solidFill>
              </a:rPr>
              <a:t>Eliminate enemies (and obstacles) with weapons</a:t>
            </a:r>
          </a:p>
          <a:p>
            <a:pPr marL="285750" indent="-285750">
              <a:buFontTx/>
              <a:buChar char="-"/>
            </a:pPr>
            <a:r>
              <a:rPr lang="en-US" sz="1600" b="1" dirty="0" smtClean="0">
                <a:solidFill>
                  <a:schemeClr val="bg1"/>
                </a:solidFill>
              </a:rPr>
              <a:t>Collect lots of bolts (to buy weapons and ammunition)</a:t>
            </a:r>
          </a:p>
          <a:p>
            <a:pPr marL="285750" indent="-285750">
              <a:buFontTx/>
              <a:buChar char="-"/>
            </a:pPr>
            <a:r>
              <a:rPr lang="en-US" sz="1600" b="1" dirty="0" smtClean="0">
                <a:solidFill>
                  <a:schemeClr val="bg1"/>
                </a:solidFill>
              </a:rPr>
              <a:t>Avoid losing all off your health (from enemies, explosive crates, falling off cliffs, etc. Collect nanotech crates)</a:t>
            </a:r>
          </a:p>
          <a:p>
            <a:pPr marL="285750" indent="-285750">
              <a:buFontTx/>
              <a:buChar char="-"/>
            </a:pPr>
            <a:r>
              <a:rPr lang="en-US" sz="1600" b="1" dirty="0" smtClean="0">
                <a:solidFill>
                  <a:schemeClr val="bg1"/>
                </a:solidFill>
              </a:rPr>
              <a:t>Solve puzzles with gadgets (and sometimes weapons)</a:t>
            </a:r>
          </a:p>
          <a:p>
            <a:pPr marL="285750" indent="-285750">
              <a:buFontTx/>
              <a:buChar char="-"/>
            </a:pPr>
            <a:r>
              <a:rPr lang="en-US" sz="1600" b="1" dirty="0" smtClean="0">
                <a:solidFill>
                  <a:schemeClr val="bg1"/>
                </a:solidFill>
              </a:rPr>
              <a:t>Collect ‘Info bots’ to explore through the story</a:t>
            </a:r>
          </a:p>
          <a:p>
            <a:pPr marL="285750" indent="-285750">
              <a:buFontTx/>
              <a:buChar char="-"/>
            </a:pPr>
            <a:r>
              <a:rPr lang="en-US" sz="1600" b="1" dirty="0" smtClean="0">
                <a:solidFill>
                  <a:schemeClr val="bg1"/>
                </a:solidFill>
              </a:rPr>
              <a:t>Explore each environment thoroughly (Gold bolts are hidden throughout along with skill points to unlock bonus content)</a:t>
            </a: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pPr marL="285750" indent="-285750">
              <a:buFontTx/>
              <a:buChar char="-"/>
            </a:pPr>
            <a:endParaRPr lang="en-US" sz="1600" b="1" dirty="0" smtClean="0">
              <a:solidFill>
                <a:schemeClr val="bg1"/>
              </a:solidFill>
            </a:endParaRPr>
          </a:p>
          <a:p>
            <a:endParaRPr lang="en-US" sz="2000" b="1" dirty="0">
              <a:solidFill>
                <a:schemeClr val="bg1"/>
              </a:solidFill>
            </a:endParaRPr>
          </a:p>
        </p:txBody>
      </p:sp>
      <p:pic>
        <p:nvPicPr>
          <p:cNvPr id="9218" name="Picture 2" descr="http://vignette2.wikia.nocookie.net/ratchet/images/8/89/Nanotech.png/revision/latest?cb=201005142253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5" y="485775"/>
            <a:ext cx="2219325" cy="22028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2375" y="485775"/>
            <a:ext cx="293862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4148316"/>
            <a:ext cx="272948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ovalis Waterwork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3619" y="3334901"/>
            <a:ext cx="3932648" cy="2969149"/>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Ratchet and Clank Trespass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7984" y="3433236"/>
            <a:ext cx="4392884" cy="277248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9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088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5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925</Words>
  <Application>Microsoft Office PowerPoint</Application>
  <PresentationFormat>Custom</PresentationFormat>
  <Paragraphs>133</Paragraphs>
  <Slides>15</Slides>
  <Notes>0</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Canton Public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 Express 8</dc:creator>
  <cp:lastModifiedBy>Andrew</cp:lastModifiedBy>
  <cp:revision>31</cp:revision>
  <dcterms:created xsi:type="dcterms:W3CDTF">2015-09-23T19:39:42Z</dcterms:created>
  <dcterms:modified xsi:type="dcterms:W3CDTF">2015-09-24T03:31:15Z</dcterms:modified>
</cp:coreProperties>
</file>