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5" r:id="rId9"/>
    <p:sldId id="264"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9" autoAdjust="0"/>
    <p:restoredTop sz="96201" autoAdjust="0"/>
  </p:normalViewPr>
  <p:slideViewPr>
    <p:cSldViewPr snapToGrid="0">
      <p:cViewPr>
        <p:scale>
          <a:sx n="87" d="100"/>
          <a:sy n="87" d="100"/>
        </p:scale>
        <p:origin x="40" y="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094ACD-71D8-4350-88ED-32B43968A67B}"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398957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94ACD-71D8-4350-88ED-32B43968A67B}"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17451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94ACD-71D8-4350-88ED-32B43968A67B}"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129783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94ACD-71D8-4350-88ED-32B43968A67B}"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131048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094ACD-71D8-4350-88ED-32B43968A67B}" type="datetimeFigureOut">
              <a:rPr lang="en-US" smtClean="0"/>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357628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094ACD-71D8-4350-88ED-32B43968A67B}" type="datetimeFigureOut">
              <a:rPr lang="en-US" smtClean="0"/>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226302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094ACD-71D8-4350-88ED-32B43968A67B}" type="datetimeFigureOut">
              <a:rPr lang="en-US" smtClean="0"/>
              <a:t>9/19/2015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422615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094ACD-71D8-4350-88ED-32B43968A67B}" type="datetimeFigureOut">
              <a:rPr lang="en-US" smtClean="0"/>
              <a:t>9/19/2015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315031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94ACD-71D8-4350-88ED-32B43968A67B}" type="datetimeFigureOut">
              <a:rPr lang="en-US" smtClean="0"/>
              <a:t>9/19/2015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112436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94ACD-71D8-4350-88ED-32B43968A67B}" type="datetimeFigureOut">
              <a:rPr lang="en-US" smtClean="0"/>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370630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94ACD-71D8-4350-88ED-32B43968A67B}" type="datetimeFigureOut">
              <a:rPr lang="en-US" smtClean="0"/>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46EF3-7E2F-4422-9CFC-812687C9204D}" type="slidenum">
              <a:rPr lang="en-US" smtClean="0"/>
              <a:t>‹#›</a:t>
            </a:fld>
            <a:endParaRPr lang="en-US"/>
          </a:p>
        </p:txBody>
      </p:sp>
    </p:spTree>
    <p:extLst>
      <p:ext uri="{BB962C8B-B14F-4D97-AF65-F5344CB8AC3E}">
        <p14:creationId xmlns:p14="http://schemas.microsoft.com/office/powerpoint/2010/main" val="385699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94ACD-71D8-4350-88ED-32B43968A67B}" type="datetimeFigureOut">
              <a:rPr lang="en-US" smtClean="0"/>
              <a:t>9/19/2015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46EF3-7E2F-4422-9CFC-812687C9204D}" type="slidenum">
              <a:rPr lang="en-US" smtClean="0"/>
              <a:t>‹#›</a:t>
            </a:fld>
            <a:endParaRPr lang="en-US"/>
          </a:p>
        </p:txBody>
      </p:sp>
    </p:spTree>
    <p:extLst>
      <p:ext uri="{BB962C8B-B14F-4D97-AF65-F5344CB8AC3E}">
        <p14:creationId xmlns:p14="http://schemas.microsoft.com/office/powerpoint/2010/main" val="356193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CgOVbk1pT0" TargetMode="External"/><Relationship Id="rId2" Type="http://schemas.openxmlformats.org/officeDocument/2006/relationships/hyperlink" Target="https://www.youtube.com/watch?v=cPNGqg_LdX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640.photobucket.com/albums/uu125/lotuz07boy/Etc/wewywp_03_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20410" y="0"/>
            <a:ext cx="6120384" cy="2387600"/>
          </a:xfrm>
        </p:spPr>
        <p:txBody>
          <a:bodyPr>
            <a:normAutofit fontScale="90000"/>
          </a:bodyPr>
          <a:lstStyle/>
          <a:p>
            <a:r>
              <a:rPr lang="en-US" dirty="0" smtClean="0">
                <a:solidFill>
                  <a:schemeClr val="accent4"/>
                </a:solidFill>
                <a:latin typeface="Algerian" panose="04020705040A02060702" pitchFamily="82" charset="0"/>
              </a:rPr>
              <a:t>The World Ends with You (Game Evaluation)</a:t>
            </a:r>
            <a:endParaRPr lang="en-US" dirty="0">
              <a:solidFill>
                <a:schemeClr val="accent4"/>
              </a:solidFill>
              <a:latin typeface="Algerian" panose="04020705040A02060702" pitchFamily="82" charset="0"/>
            </a:endParaRPr>
          </a:p>
        </p:txBody>
      </p:sp>
      <p:sp>
        <p:nvSpPr>
          <p:cNvPr id="3" name="Subtitle 2"/>
          <p:cNvSpPr>
            <a:spLocks noGrp="1"/>
          </p:cNvSpPr>
          <p:nvPr>
            <p:ph type="subTitle" idx="1"/>
          </p:nvPr>
        </p:nvSpPr>
        <p:spPr>
          <a:xfrm>
            <a:off x="7871155" y="4304299"/>
            <a:ext cx="2657856" cy="1655762"/>
          </a:xfrm>
        </p:spPr>
        <p:txBody>
          <a:bodyPr>
            <a:normAutofit lnSpcReduction="10000"/>
          </a:bodyPr>
          <a:lstStyle/>
          <a:p>
            <a:r>
              <a:rPr lang="en-US" dirty="0" smtClean="0">
                <a:solidFill>
                  <a:schemeClr val="bg1"/>
                </a:solidFill>
              </a:rPr>
              <a:t>Drew Allen</a:t>
            </a:r>
          </a:p>
          <a:p>
            <a:r>
              <a:rPr lang="en-US" dirty="0" smtClean="0">
                <a:solidFill>
                  <a:schemeClr val="bg1"/>
                </a:solidFill>
              </a:rPr>
              <a:t> CIS 487 Prof. Maxim</a:t>
            </a:r>
          </a:p>
          <a:p>
            <a:r>
              <a:rPr lang="en-US" dirty="0" smtClean="0">
                <a:solidFill>
                  <a:schemeClr val="bg1"/>
                </a:solidFill>
              </a:rPr>
              <a:t>9/23/15 </a:t>
            </a:r>
            <a:endParaRPr lang="en-US" dirty="0">
              <a:solidFill>
                <a:schemeClr val="bg1"/>
              </a:solidFill>
            </a:endParaRPr>
          </a:p>
        </p:txBody>
      </p:sp>
    </p:spTree>
    <p:extLst>
      <p:ext uri="{BB962C8B-B14F-4D97-AF65-F5344CB8AC3E}">
        <p14:creationId xmlns:p14="http://schemas.microsoft.com/office/powerpoint/2010/main" val="40539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64122" y="0"/>
            <a:ext cx="5427878" cy="4342302"/>
          </a:xfrm>
          <a:prstGeom prst="rect">
            <a:avLst/>
          </a:prstGeom>
        </p:spPr>
      </p:pic>
      <p:sp>
        <p:nvSpPr>
          <p:cNvPr id="2" name="Title 1"/>
          <p:cNvSpPr>
            <a:spLocks noGrp="1"/>
          </p:cNvSpPr>
          <p:nvPr>
            <p:ph type="title"/>
          </p:nvPr>
        </p:nvSpPr>
        <p:spPr>
          <a:xfrm>
            <a:off x="0" y="0"/>
            <a:ext cx="4257446" cy="1325563"/>
          </a:xfrm>
        </p:spPr>
        <p:txBody>
          <a:bodyPr/>
          <a:lstStyle/>
          <a:p>
            <a:r>
              <a:rPr lang="en-US" dirty="0" smtClean="0"/>
              <a:t>Overall Summary</a:t>
            </a:r>
            <a:endParaRPr lang="en-US" dirty="0"/>
          </a:p>
        </p:txBody>
      </p:sp>
      <p:sp>
        <p:nvSpPr>
          <p:cNvPr id="3" name="Content Placeholder 2"/>
          <p:cNvSpPr>
            <a:spLocks noGrp="1"/>
          </p:cNvSpPr>
          <p:nvPr>
            <p:ph idx="1"/>
          </p:nvPr>
        </p:nvSpPr>
        <p:spPr>
          <a:xfrm>
            <a:off x="0" y="1543507"/>
            <a:ext cx="10515600" cy="5314493"/>
          </a:xfrm>
        </p:spPr>
        <p:txBody>
          <a:bodyPr>
            <a:normAutofit lnSpcReduction="10000"/>
          </a:bodyPr>
          <a:lstStyle/>
          <a:p>
            <a:r>
              <a:rPr lang="en-US" smtClean="0"/>
              <a:t>Strengths: Game design is unique to each character and their personality, atmosphere of the game was fitting </a:t>
            </a:r>
          </a:p>
          <a:p>
            <a:pPr marL="0" indent="0">
              <a:buNone/>
            </a:pPr>
            <a:r>
              <a:rPr lang="en-US" smtClean="0"/>
              <a:t>to the plot.</a:t>
            </a:r>
          </a:p>
          <a:p>
            <a:r>
              <a:rPr lang="en-US" smtClean="0"/>
              <a:t>Weaknesses: Battle system was challenging and hard to grasp </a:t>
            </a:r>
          </a:p>
          <a:p>
            <a:pPr marL="0" indent="0">
              <a:buNone/>
            </a:pPr>
            <a:r>
              <a:rPr lang="en-US" smtClean="0"/>
              <a:t>on DS, cooperative gaming wasn’t heavily influenced and upgrading weapons was difficult to do but wasn’t exactly terrible.</a:t>
            </a:r>
          </a:p>
          <a:p>
            <a:r>
              <a:rPr lang="en-US" smtClean="0"/>
              <a:t>I would say it’s worth the purchase on either platform (a bit cheaper on the DS compared to original price) and you get to see how it varies from some of their Square Enix games both game mechanics wise, style and feel of the game.</a:t>
            </a:r>
          </a:p>
          <a:p>
            <a:r>
              <a:rPr lang="en-US" smtClean="0"/>
              <a:t>The improvements were made more on the mobile devices but it was the dual battle play where switching between them was better designed and some fluidity among it and game controlling.</a:t>
            </a:r>
            <a:endParaRPr lang="en-US" dirty="0"/>
          </a:p>
        </p:txBody>
      </p:sp>
    </p:spTree>
    <p:extLst>
      <p:ext uri="{BB962C8B-B14F-4D97-AF65-F5344CB8AC3E}">
        <p14:creationId xmlns:p14="http://schemas.microsoft.com/office/powerpoint/2010/main" val="2241961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20026" y="2653223"/>
            <a:ext cx="4671974" cy="4204777"/>
          </a:xfrm>
          <a:prstGeom prst="rect">
            <a:avLst/>
          </a:prstGeom>
        </p:spPr>
      </p:pic>
      <p:sp>
        <p:nvSpPr>
          <p:cNvPr id="2" name="Title 1"/>
          <p:cNvSpPr>
            <a:spLocks noGrp="1"/>
          </p:cNvSpPr>
          <p:nvPr>
            <p:ph type="title"/>
          </p:nvPr>
        </p:nvSpPr>
        <p:spPr>
          <a:xfrm>
            <a:off x="0" y="0"/>
            <a:ext cx="2516429" cy="1325563"/>
          </a:xfrm>
        </p:spPr>
        <p:txBody>
          <a:bodyPr/>
          <a:lstStyle/>
          <a:p>
            <a:r>
              <a:rPr lang="en-US" dirty="0" smtClean="0"/>
              <a:t>Basic Info</a:t>
            </a:r>
            <a:endParaRPr lang="en-US" dirty="0"/>
          </a:p>
        </p:txBody>
      </p:sp>
      <p:sp>
        <p:nvSpPr>
          <p:cNvPr id="3" name="Content Placeholder 2"/>
          <p:cNvSpPr>
            <a:spLocks noGrp="1"/>
          </p:cNvSpPr>
          <p:nvPr>
            <p:ph idx="1"/>
          </p:nvPr>
        </p:nvSpPr>
        <p:spPr>
          <a:xfrm>
            <a:off x="-2438" y="1240409"/>
            <a:ext cx="10515600" cy="4351338"/>
          </a:xfrm>
        </p:spPr>
        <p:txBody>
          <a:bodyPr/>
          <a:lstStyle/>
          <a:p>
            <a:r>
              <a:rPr lang="en-US" dirty="0" smtClean="0"/>
              <a:t>The World Ends with You</a:t>
            </a:r>
          </a:p>
          <a:p>
            <a:r>
              <a:rPr lang="en-US" dirty="0" smtClean="0"/>
              <a:t> Created by: Square </a:t>
            </a:r>
            <a:r>
              <a:rPr lang="en-US" dirty="0" err="1" smtClean="0"/>
              <a:t>Enix</a:t>
            </a:r>
            <a:r>
              <a:rPr lang="en-US" dirty="0"/>
              <a:t> </a:t>
            </a:r>
            <a:r>
              <a:rPr lang="en-US" dirty="0" smtClean="0"/>
              <a:t>&amp; Jupiter </a:t>
            </a:r>
          </a:p>
          <a:p>
            <a:r>
              <a:rPr lang="en-US" dirty="0" smtClean="0"/>
              <a:t>Pricing: $24.99 (Nintendo DS) or $17.99 (iOS/Android)</a:t>
            </a:r>
          </a:p>
          <a:p>
            <a:r>
              <a:rPr lang="en-US" dirty="0" smtClean="0"/>
              <a:t>Genre: Action, adventure, Fantasy, Role-playing</a:t>
            </a:r>
          </a:p>
          <a:p>
            <a:r>
              <a:rPr lang="en-US" dirty="0" smtClean="0"/>
              <a:t>Minimum Hardware Requirements: Nintendo 3DS</a:t>
            </a:r>
          </a:p>
          <a:p>
            <a:r>
              <a:rPr lang="en-US" dirty="0"/>
              <a:t>Actual Hardware </a:t>
            </a:r>
            <a:r>
              <a:rPr lang="en-US" dirty="0" smtClean="0"/>
              <a:t>Requirements: Nintendo 3DS</a:t>
            </a:r>
          </a:p>
        </p:txBody>
      </p:sp>
    </p:spTree>
    <p:extLst>
      <p:ext uri="{BB962C8B-B14F-4D97-AF65-F5344CB8AC3E}">
        <p14:creationId xmlns:p14="http://schemas.microsoft.com/office/powerpoint/2010/main" val="1293324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 y="-1"/>
            <a:ext cx="12187239" cy="6858001"/>
          </a:xfrm>
          <a:prstGeom prst="rect">
            <a:avLst/>
          </a:prstGeom>
        </p:spPr>
      </p:pic>
      <p:sp>
        <p:nvSpPr>
          <p:cNvPr id="2" name="Title 1"/>
          <p:cNvSpPr>
            <a:spLocks noGrp="1"/>
          </p:cNvSpPr>
          <p:nvPr>
            <p:ph type="title"/>
          </p:nvPr>
        </p:nvSpPr>
        <p:spPr>
          <a:xfrm>
            <a:off x="0" y="0"/>
            <a:ext cx="3250997" cy="1325563"/>
          </a:xfrm>
        </p:spPr>
        <p:txBody>
          <a:bodyPr/>
          <a:lstStyle/>
          <a:p>
            <a:r>
              <a:rPr lang="en-US" dirty="0" smtClean="0">
                <a:solidFill>
                  <a:schemeClr val="bg1"/>
                </a:solidFill>
              </a:rPr>
              <a:t>Game Review</a:t>
            </a:r>
            <a:endParaRPr lang="en-US" dirty="0">
              <a:solidFill>
                <a:schemeClr val="bg1"/>
              </a:solidFill>
            </a:endParaRPr>
          </a:p>
        </p:txBody>
      </p:sp>
      <p:sp>
        <p:nvSpPr>
          <p:cNvPr id="3" name="Content Placeholder 2"/>
          <p:cNvSpPr>
            <a:spLocks noGrp="1"/>
          </p:cNvSpPr>
          <p:nvPr>
            <p:ph idx="1"/>
          </p:nvPr>
        </p:nvSpPr>
        <p:spPr>
          <a:xfrm>
            <a:off x="-65837" y="1240410"/>
            <a:ext cx="10515600" cy="4351338"/>
          </a:xfrm>
          <a:ln>
            <a:noFill/>
          </a:ln>
        </p:spPr>
        <p:txBody>
          <a:bodyPr>
            <a:normAutofit lnSpcReduction="10000"/>
          </a:bodyPr>
          <a:lstStyle/>
          <a:p>
            <a:r>
              <a:rPr lang="en-US" dirty="0" smtClean="0">
                <a:solidFill>
                  <a:schemeClr val="bg1"/>
                </a:solidFill>
              </a:rPr>
              <a:t>The reason this game is fun is the dual-play style that challenges</a:t>
            </a:r>
            <a:endParaRPr lang="en-US" dirty="0">
              <a:solidFill>
                <a:schemeClr val="bg1"/>
              </a:solidFill>
            </a:endParaRPr>
          </a:p>
          <a:p>
            <a:pPr marL="0" indent="0">
              <a:buNone/>
            </a:pPr>
            <a:r>
              <a:rPr lang="en-US" dirty="0" smtClean="0">
                <a:solidFill>
                  <a:schemeClr val="bg1"/>
                </a:solidFill>
              </a:rPr>
              <a:t>the player to play with two set of characters at the same</a:t>
            </a:r>
            <a:endParaRPr lang="en-US" dirty="0">
              <a:solidFill>
                <a:schemeClr val="bg1"/>
              </a:solidFill>
            </a:endParaRPr>
          </a:p>
          <a:p>
            <a:pPr marL="0" indent="0">
              <a:buNone/>
            </a:pPr>
            <a:r>
              <a:rPr lang="en-US" dirty="0" smtClean="0">
                <a:solidFill>
                  <a:schemeClr val="bg1"/>
                </a:solidFill>
              </a:rPr>
              <a:t>time while fighting the same monsters.</a:t>
            </a:r>
          </a:p>
          <a:p>
            <a:r>
              <a:rPr lang="en-US" dirty="0" smtClean="0">
                <a:solidFill>
                  <a:schemeClr val="bg1"/>
                </a:solidFill>
              </a:rPr>
              <a:t>The bad of the game where the difficulty to get certain items/</a:t>
            </a:r>
          </a:p>
          <a:p>
            <a:pPr marL="0" indent="0">
              <a:buNone/>
            </a:pPr>
            <a:r>
              <a:rPr lang="en-US" dirty="0">
                <a:solidFill>
                  <a:schemeClr val="bg1"/>
                </a:solidFill>
              </a:rPr>
              <a:t>w</a:t>
            </a:r>
            <a:r>
              <a:rPr lang="en-US" dirty="0" smtClean="0">
                <a:solidFill>
                  <a:schemeClr val="bg1"/>
                </a:solidFill>
              </a:rPr>
              <a:t>eapons (called Pins) and finding rare monsters to get</a:t>
            </a:r>
          </a:p>
          <a:p>
            <a:pPr marL="0" indent="0">
              <a:buNone/>
            </a:pPr>
            <a:r>
              <a:rPr lang="en-US" dirty="0">
                <a:solidFill>
                  <a:schemeClr val="bg1"/>
                </a:solidFill>
              </a:rPr>
              <a:t>m</a:t>
            </a:r>
            <a:r>
              <a:rPr lang="en-US" dirty="0" smtClean="0">
                <a:solidFill>
                  <a:schemeClr val="bg1"/>
                </a:solidFill>
              </a:rPr>
              <a:t>aterials to upgrade as well as the cooperative functions.</a:t>
            </a:r>
          </a:p>
          <a:p>
            <a:r>
              <a:rPr lang="en-US" dirty="0" smtClean="0">
                <a:solidFill>
                  <a:schemeClr val="bg1"/>
                </a:solidFill>
              </a:rPr>
              <a:t>The </a:t>
            </a:r>
            <a:r>
              <a:rPr lang="en-US" dirty="0" smtClean="0">
                <a:ln w="12700">
                  <a:noFill/>
                </a:ln>
                <a:solidFill>
                  <a:schemeClr val="bg1"/>
                </a:solidFill>
              </a:rPr>
              <a:t>comparison of the game to </a:t>
            </a:r>
            <a:r>
              <a:rPr lang="en-US" dirty="0" smtClean="0">
                <a:solidFill>
                  <a:schemeClr val="bg1"/>
                </a:solidFill>
              </a:rPr>
              <a:t>other JRPGs are the design of</a:t>
            </a:r>
          </a:p>
          <a:p>
            <a:pPr marL="0" indent="0">
              <a:buNone/>
            </a:pPr>
            <a:r>
              <a:rPr lang="en-US" dirty="0" smtClean="0">
                <a:solidFill>
                  <a:schemeClr val="bg1"/>
                </a:solidFill>
              </a:rPr>
              <a:t>the </a:t>
            </a:r>
            <a:r>
              <a:rPr lang="en-US" dirty="0" smtClean="0">
                <a:ln w="12700">
                  <a:noFill/>
                </a:ln>
                <a:solidFill>
                  <a:schemeClr val="bg1"/>
                </a:solidFill>
              </a:rPr>
              <a:t>main protagonist by being something</a:t>
            </a:r>
            <a:r>
              <a:rPr lang="en-US" dirty="0" smtClean="0">
                <a:ln w="12700">
                  <a:solidFill>
                    <a:srgbClr val="FF0000"/>
                  </a:solidFill>
                </a:ln>
                <a:solidFill>
                  <a:schemeClr val="bg1"/>
                </a:solidFill>
              </a:rPr>
              <a:t> </a:t>
            </a:r>
            <a:r>
              <a:rPr lang="en-US" dirty="0" smtClean="0">
                <a:ln w="12700">
                  <a:noFill/>
                </a:ln>
                <a:solidFill>
                  <a:schemeClr val="bg1"/>
                </a:solidFill>
              </a:rPr>
              <a:t>outrageous and</a:t>
            </a:r>
          </a:p>
          <a:p>
            <a:pPr marL="0" indent="0">
              <a:buNone/>
            </a:pPr>
            <a:r>
              <a:rPr lang="en-US" dirty="0">
                <a:ln w="12700">
                  <a:noFill/>
                </a:ln>
                <a:solidFill>
                  <a:schemeClr val="bg1"/>
                </a:solidFill>
              </a:rPr>
              <a:t>c</a:t>
            </a:r>
            <a:r>
              <a:rPr lang="en-US" dirty="0" smtClean="0">
                <a:ln w="12700">
                  <a:noFill/>
                </a:ln>
                <a:solidFill>
                  <a:schemeClr val="bg1"/>
                </a:solidFill>
              </a:rPr>
              <a:t>omplex.</a:t>
            </a:r>
            <a:endParaRPr lang="en-US" dirty="0" smtClean="0">
              <a:ln w="12700">
                <a:solidFill>
                  <a:srgbClr val="FF0000"/>
                </a:solidFill>
              </a:ln>
              <a:solidFill>
                <a:schemeClr val="bg1"/>
              </a:solidFill>
            </a:endParaRPr>
          </a:p>
        </p:txBody>
      </p:sp>
    </p:spTree>
    <p:extLst>
      <p:ext uri="{BB962C8B-B14F-4D97-AF65-F5344CB8AC3E}">
        <p14:creationId xmlns:p14="http://schemas.microsoft.com/office/powerpoint/2010/main" val="2229878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 y="-1"/>
            <a:ext cx="12187239" cy="6858001"/>
          </a:xfrm>
          <a:prstGeom prst="rect">
            <a:avLst/>
          </a:prstGeom>
        </p:spPr>
      </p:pic>
      <p:sp>
        <p:nvSpPr>
          <p:cNvPr id="2" name="Title 1"/>
          <p:cNvSpPr>
            <a:spLocks noGrp="1"/>
          </p:cNvSpPr>
          <p:nvPr>
            <p:ph type="title"/>
          </p:nvPr>
        </p:nvSpPr>
        <p:spPr>
          <a:xfrm>
            <a:off x="0" y="0"/>
            <a:ext cx="4871923" cy="1325563"/>
          </a:xfrm>
        </p:spPr>
        <p:txBody>
          <a:bodyPr/>
          <a:lstStyle/>
          <a:p>
            <a:r>
              <a:rPr lang="en-US" dirty="0" smtClean="0">
                <a:solidFill>
                  <a:schemeClr val="bg1"/>
                </a:solidFill>
              </a:rPr>
              <a:t>Game Review cont’d</a:t>
            </a:r>
            <a:endParaRPr lang="en-US" dirty="0">
              <a:solidFill>
                <a:schemeClr val="bg1"/>
              </a:solidFill>
            </a:endParaRPr>
          </a:p>
        </p:txBody>
      </p:sp>
      <p:sp>
        <p:nvSpPr>
          <p:cNvPr id="3" name="Content Placeholder 2"/>
          <p:cNvSpPr>
            <a:spLocks noGrp="1"/>
          </p:cNvSpPr>
          <p:nvPr>
            <p:ph idx="1"/>
          </p:nvPr>
        </p:nvSpPr>
        <p:spPr>
          <a:xfrm>
            <a:off x="55474" y="1325563"/>
            <a:ext cx="10515600" cy="4351338"/>
          </a:xfrm>
        </p:spPr>
        <p:txBody>
          <a:bodyPr>
            <a:normAutofit fontScale="77500" lnSpcReduction="20000"/>
          </a:bodyPr>
          <a:lstStyle/>
          <a:p>
            <a:r>
              <a:rPr lang="en-US" dirty="0" smtClean="0">
                <a:solidFill>
                  <a:schemeClr val="bg1"/>
                </a:solidFill>
              </a:rPr>
              <a:t>I believe it’s better than some assortment of Square</a:t>
            </a:r>
            <a:r>
              <a:rPr lang="en-US" dirty="0">
                <a:solidFill>
                  <a:schemeClr val="bg1"/>
                </a:solidFill>
              </a:rPr>
              <a:t> </a:t>
            </a:r>
            <a:r>
              <a:rPr lang="en-US" dirty="0" err="1" smtClean="0">
                <a:solidFill>
                  <a:schemeClr val="bg1"/>
                </a:solidFill>
              </a:rPr>
              <a:t>Enix</a:t>
            </a:r>
            <a:r>
              <a:rPr lang="en-US" dirty="0">
                <a:solidFill>
                  <a:schemeClr val="bg1"/>
                </a:solidFill>
              </a:rPr>
              <a:t> </a:t>
            </a:r>
            <a:r>
              <a:rPr lang="en-US" dirty="0" smtClean="0">
                <a:solidFill>
                  <a:schemeClr val="bg1"/>
                </a:solidFill>
              </a:rPr>
              <a:t>games </a:t>
            </a:r>
          </a:p>
          <a:p>
            <a:pPr marL="0" indent="0">
              <a:buNone/>
            </a:pPr>
            <a:r>
              <a:rPr lang="en-US" dirty="0" smtClean="0">
                <a:solidFill>
                  <a:schemeClr val="bg1"/>
                </a:solidFill>
              </a:rPr>
              <a:t>because it deals with actual realistic matters like fashion and </a:t>
            </a:r>
          </a:p>
          <a:p>
            <a:pPr marL="0" indent="0">
              <a:buNone/>
            </a:pPr>
            <a:r>
              <a:rPr lang="en-US" dirty="0" smtClean="0">
                <a:solidFill>
                  <a:schemeClr val="bg1"/>
                </a:solidFill>
              </a:rPr>
              <a:t>recognizable, famous area like Shibuya and </a:t>
            </a:r>
            <a:r>
              <a:rPr lang="en-US" dirty="0" err="1" smtClean="0">
                <a:solidFill>
                  <a:schemeClr val="bg1"/>
                </a:solidFill>
              </a:rPr>
              <a:t>Akirahabara</a:t>
            </a:r>
            <a:r>
              <a:rPr lang="en-US" dirty="0" smtClean="0">
                <a:solidFill>
                  <a:schemeClr val="bg1"/>
                </a:solidFill>
              </a:rPr>
              <a:t> which effects </a:t>
            </a:r>
          </a:p>
          <a:p>
            <a:pPr marL="0" indent="0">
              <a:buNone/>
            </a:pPr>
            <a:r>
              <a:rPr lang="en-US" dirty="0" smtClean="0">
                <a:solidFill>
                  <a:schemeClr val="bg1"/>
                </a:solidFill>
              </a:rPr>
              <a:t>the nature of the shops you go to and the ways people dress just by </a:t>
            </a:r>
          </a:p>
          <a:p>
            <a:pPr marL="0" indent="0">
              <a:buNone/>
            </a:pPr>
            <a:r>
              <a:rPr lang="en-US" dirty="0" smtClean="0">
                <a:solidFill>
                  <a:schemeClr val="bg1"/>
                </a:solidFill>
              </a:rPr>
              <a:t>battling and wearing their clothing.</a:t>
            </a:r>
          </a:p>
          <a:p>
            <a:r>
              <a:rPr lang="en-US" dirty="0" smtClean="0">
                <a:solidFill>
                  <a:schemeClr val="bg1"/>
                </a:solidFill>
              </a:rPr>
              <a:t>I believe the appropriate audience for this game would be </a:t>
            </a:r>
            <a:r>
              <a:rPr lang="en-US" dirty="0" smtClean="0">
                <a:ln w="12700">
                  <a:noFill/>
                </a:ln>
                <a:solidFill>
                  <a:schemeClr val="bg1"/>
                </a:solidFill>
              </a:rPr>
              <a:t>ages</a:t>
            </a:r>
          </a:p>
          <a:p>
            <a:pPr marL="0" indent="0">
              <a:buNone/>
            </a:pPr>
            <a:r>
              <a:rPr lang="en-US" dirty="0" smtClean="0">
                <a:solidFill>
                  <a:schemeClr val="bg1"/>
                </a:solidFill>
              </a:rPr>
              <a:t>12+ </a:t>
            </a:r>
            <a:r>
              <a:rPr lang="en-US" dirty="0" smtClean="0">
                <a:ln w="12700">
                  <a:noFill/>
                </a:ln>
                <a:solidFill>
                  <a:schemeClr val="bg1"/>
                </a:solidFill>
              </a:rPr>
              <a:t>because of the concept of death</a:t>
            </a:r>
            <a:r>
              <a:rPr lang="en-US" dirty="0" smtClean="0">
                <a:solidFill>
                  <a:schemeClr val="bg1"/>
                </a:solidFill>
              </a:rPr>
              <a:t> and how things need to be</a:t>
            </a:r>
          </a:p>
          <a:p>
            <a:pPr marL="0" indent="0">
              <a:buNone/>
            </a:pPr>
            <a:r>
              <a:rPr lang="en-US" dirty="0">
                <a:solidFill>
                  <a:schemeClr val="bg1"/>
                </a:solidFill>
              </a:rPr>
              <a:t>r</a:t>
            </a:r>
            <a:r>
              <a:rPr lang="en-US" dirty="0" smtClean="0">
                <a:solidFill>
                  <a:schemeClr val="bg1"/>
                </a:solidFill>
              </a:rPr>
              <a:t>ead in </a:t>
            </a:r>
            <a:r>
              <a:rPr lang="en-US" dirty="0" smtClean="0">
                <a:ln w="12700">
                  <a:noFill/>
                </a:ln>
                <a:solidFill>
                  <a:schemeClr val="bg1"/>
                </a:solidFill>
              </a:rPr>
              <a:t>order to fulfill </a:t>
            </a:r>
            <a:r>
              <a:rPr lang="en-US" dirty="0" smtClean="0">
                <a:ln w="12700">
                  <a:noFill/>
                </a:ln>
                <a:solidFill>
                  <a:schemeClr val="bg1"/>
                </a:solidFill>
              </a:rPr>
              <a:t>your mission </a:t>
            </a:r>
            <a:r>
              <a:rPr lang="en-US" dirty="0" smtClean="0">
                <a:solidFill>
                  <a:schemeClr val="bg1"/>
                </a:solidFill>
              </a:rPr>
              <a:t>objectives and juggle the</a:t>
            </a:r>
          </a:p>
          <a:p>
            <a:pPr marL="0" indent="0">
              <a:buNone/>
            </a:pPr>
            <a:r>
              <a:rPr lang="en-US" dirty="0" smtClean="0">
                <a:solidFill>
                  <a:schemeClr val="bg1"/>
                </a:solidFill>
              </a:rPr>
              <a:t>two </a:t>
            </a:r>
            <a:r>
              <a:rPr lang="en-US" dirty="0" smtClean="0">
                <a:ln w="12700">
                  <a:noFill/>
                </a:ln>
                <a:solidFill>
                  <a:schemeClr val="bg1"/>
                </a:solidFill>
              </a:rPr>
              <a:t>characters together</a:t>
            </a:r>
            <a:r>
              <a:rPr lang="en-US" dirty="0" smtClean="0">
                <a:solidFill>
                  <a:schemeClr val="bg1"/>
                </a:solidFill>
              </a:rPr>
              <a:t>.</a:t>
            </a:r>
          </a:p>
          <a:p>
            <a:pPr marL="0" indent="0">
              <a:buNone/>
            </a:pPr>
            <a:r>
              <a:rPr lang="en-US" dirty="0" smtClean="0">
                <a:solidFill>
                  <a:schemeClr val="bg1"/>
                </a:solidFill>
              </a:rPr>
              <a:t>Some </a:t>
            </a:r>
            <a:r>
              <a:rPr lang="en-US" dirty="0" smtClean="0">
                <a:ln w="12700">
                  <a:noFill/>
                </a:ln>
                <a:solidFill>
                  <a:schemeClr val="bg1"/>
                </a:solidFill>
              </a:rPr>
              <a:t>design flaws would definitely be the</a:t>
            </a:r>
            <a:r>
              <a:rPr lang="en-US" dirty="0" smtClean="0">
                <a:solidFill>
                  <a:schemeClr val="bg1"/>
                </a:solidFill>
              </a:rPr>
              <a:t> various battle styles and</a:t>
            </a:r>
            <a:endParaRPr lang="en-US" dirty="0">
              <a:solidFill>
                <a:schemeClr val="bg1"/>
              </a:solidFill>
            </a:endParaRPr>
          </a:p>
          <a:p>
            <a:pPr marL="0" indent="0">
              <a:buNone/>
            </a:pPr>
            <a:r>
              <a:rPr lang="en-US" dirty="0" smtClean="0">
                <a:ln w="12700">
                  <a:noFill/>
                </a:ln>
                <a:solidFill>
                  <a:schemeClr val="bg1"/>
                </a:solidFill>
              </a:rPr>
              <a:t>learning their playstyles on a handheld device</a:t>
            </a:r>
            <a:r>
              <a:rPr lang="en-US" dirty="0" smtClean="0">
                <a:solidFill>
                  <a:schemeClr val="bg1"/>
                </a:solidFill>
              </a:rPr>
              <a:t>, the way to “evolve”</a:t>
            </a:r>
          </a:p>
          <a:p>
            <a:pPr marL="0" indent="0">
              <a:buNone/>
            </a:pPr>
            <a:r>
              <a:rPr lang="en-US" dirty="0">
                <a:solidFill>
                  <a:schemeClr val="bg1"/>
                </a:solidFill>
              </a:rPr>
              <a:t>p</a:t>
            </a:r>
            <a:r>
              <a:rPr lang="en-US" dirty="0" smtClean="0">
                <a:solidFill>
                  <a:schemeClr val="bg1"/>
                </a:solidFill>
              </a:rPr>
              <a:t>ins </a:t>
            </a:r>
            <a:r>
              <a:rPr lang="en-US" dirty="0" smtClean="0">
                <a:ln w="12700">
                  <a:noFill/>
                </a:ln>
                <a:solidFill>
                  <a:schemeClr val="bg1"/>
                </a:solidFill>
              </a:rPr>
              <a:t>in the game and cooperative playing </a:t>
            </a:r>
            <a:r>
              <a:rPr lang="en-US" dirty="0" smtClean="0">
                <a:solidFill>
                  <a:schemeClr val="bg1"/>
                </a:solidFill>
              </a:rPr>
              <a:t>with other users.</a:t>
            </a:r>
          </a:p>
        </p:txBody>
      </p:sp>
    </p:spTree>
    <p:extLst>
      <p:ext uri="{BB962C8B-B14F-4D97-AF65-F5344CB8AC3E}">
        <p14:creationId xmlns:p14="http://schemas.microsoft.com/office/powerpoint/2010/main" val="3254184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445"/>
            <a:ext cx="10515600" cy="1325563"/>
          </a:xfrm>
        </p:spPr>
        <p:txBody>
          <a:bodyPr/>
          <a:lstStyle/>
          <a:p>
            <a:r>
              <a:rPr lang="en-US" dirty="0" smtClean="0"/>
              <a:t>Game Summary </a:t>
            </a:r>
            <a:endParaRPr lang="en-US" dirty="0"/>
          </a:p>
        </p:txBody>
      </p:sp>
      <p:sp>
        <p:nvSpPr>
          <p:cNvPr id="3" name="Content Placeholder 2"/>
          <p:cNvSpPr>
            <a:spLocks noGrp="1"/>
          </p:cNvSpPr>
          <p:nvPr>
            <p:ph idx="1"/>
          </p:nvPr>
        </p:nvSpPr>
        <p:spPr>
          <a:xfrm>
            <a:off x="0" y="915913"/>
            <a:ext cx="10515600" cy="5945746"/>
          </a:xfrm>
        </p:spPr>
        <p:txBody>
          <a:bodyPr/>
          <a:lstStyle/>
          <a:p>
            <a:r>
              <a:rPr lang="en-US" dirty="0" smtClean="0"/>
              <a:t>Overview: “You have 7 days to live. Fail to oblige and face execution.”</a:t>
            </a:r>
          </a:p>
          <a:p>
            <a:r>
              <a:rPr lang="en-US" dirty="0" smtClean="0"/>
              <a:t>The premise of the game is that you are forced into a death game where you risk your “life” in order to gain it back with various </a:t>
            </a:r>
            <a:r>
              <a:rPr lang="en-US" dirty="0" smtClean="0"/>
              <a:t>tasks </a:t>
            </a:r>
            <a:r>
              <a:rPr lang="en-US" dirty="0" smtClean="0"/>
              <a:t>from a Game Master and you have a week to complete it or be wiped from existence.</a:t>
            </a:r>
          </a:p>
          <a:p>
            <a:r>
              <a:rPr lang="en-US" dirty="0" smtClean="0"/>
              <a:t>You have to work with another “Player” and form a pact in order to fight against these monsters called “Noise” that are only visible to you but can affect both the real world and the underground world created for the game to be in effect.</a:t>
            </a:r>
          </a:p>
          <a:p>
            <a:r>
              <a:rPr lang="en-US" dirty="0" smtClean="0"/>
              <a:t>The installation is by having the cartridge game for the Nintendo 3DS or have about .8 GB of memory to play on the iOS/Android.</a:t>
            </a:r>
          </a:p>
          <a:p>
            <a:r>
              <a:rPr lang="en-US" dirty="0" smtClean="0"/>
              <a:t>The UI is either on the phone or the handheld device with a stylus to use the touch functionality on the bottom screen.</a:t>
            </a:r>
          </a:p>
        </p:txBody>
      </p:sp>
    </p:spTree>
    <p:extLst>
      <p:ext uri="{BB962C8B-B14F-4D97-AF65-F5344CB8AC3E}">
        <p14:creationId xmlns:p14="http://schemas.microsoft.com/office/powerpoint/2010/main" val="404246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445"/>
            <a:ext cx="10515600" cy="1325563"/>
          </a:xfrm>
        </p:spPr>
        <p:txBody>
          <a:bodyPr/>
          <a:lstStyle/>
          <a:p>
            <a:r>
              <a:rPr lang="en-US" dirty="0" smtClean="0"/>
              <a:t>Game Summary Cont’d</a:t>
            </a:r>
            <a:endParaRPr lang="en-US" dirty="0"/>
          </a:p>
        </p:txBody>
      </p:sp>
      <p:sp>
        <p:nvSpPr>
          <p:cNvPr id="3" name="Content Placeholder 2"/>
          <p:cNvSpPr>
            <a:spLocks noGrp="1"/>
          </p:cNvSpPr>
          <p:nvPr>
            <p:ph idx="1"/>
          </p:nvPr>
        </p:nvSpPr>
        <p:spPr>
          <a:xfrm>
            <a:off x="0" y="915913"/>
            <a:ext cx="10515600" cy="5945746"/>
          </a:xfrm>
        </p:spPr>
        <p:txBody>
          <a:bodyPr>
            <a:normAutofit lnSpcReduction="10000"/>
          </a:bodyPr>
          <a:lstStyle/>
          <a:p>
            <a:r>
              <a:rPr lang="en-US" dirty="0" smtClean="0"/>
              <a:t>Gameplay: Using two characters to fend off monsters by executing different movements on the DS or phone and putting in directional inputs on the DS and switching between characters on the phone.</a:t>
            </a:r>
          </a:p>
          <a:p>
            <a:r>
              <a:rPr lang="en-US" dirty="0" smtClean="0"/>
              <a:t>The game kept track of the scoring by how quickly the battles go with a ranking of letters from S-F (S is superb and F is failure and every letter in-between).</a:t>
            </a:r>
          </a:p>
          <a:p>
            <a:r>
              <a:rPr lang="en-US" dirty="0" smtClean="0"/>
              <a:t>Some special features included were mini-games, special missions/end-game content, changing difficulty anytime in the game, replaying any day/week, and completion of the pin list.</a:t>
            </a:r>
          </a:p>
          <a:p>
            <a:r>
              <a:rPr lang="en-US" dirty="0" smtClean="0"/>
              <a:t>There was a manual for the DS but not sure about the mobile devices.</a:t>
            </a:r>
          </a:p>
          <a:p>
            <a:r>
              <a:rPr lang="en-US" smtClean="0"/>
              <a:t>The only bug I could find listed online was for the iOS/Android for when they did an update and couldn’t play on the old files so it was the way that the code was written where it couldn’t read them properly.</a:t>
            </a:r>
            <a:endParaRPr lang="en-US" dirty="0" smtClean="0"/>
          </a:p>
        </p:txBody>
      </p:sp>
    </p:spTree>
    <p:extLst>
      <p:ext uri="{BB962C8B-B14F-4D97-AF65-F5344CB8AC3E}">
        <p14:creationId xmlns:p14="http://schemas.microsoft.com/office/powerpoint/2010/main" val="205993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198608" y="0"/>
            <a:ext cx="1993392" cy="1325563"/>
          </a:xfrm>
        </p:spPr>
        <p:txBody>
          <a:bodyPr/>
          <a:lstStyle/>
          <a:p>
            <a:pPr algn="r"/>
            <a:r>
              <a:rPr lang="en-US" dirty="0" smtClean="0">
                <a:solidFill>
                  <a:schemeClr val="accent4"/>
                </a:solidFill>
              </a:rPr>
              <a:t>Artwork</a:t>
            </a:r>
            <a:endParaRPr lang="en-US" dirty="0">
              <a:solidFill>
                <a:schemeClr val="accent4"/>
              </a:solidFill>
            </a:endParaRPr>
          </a:p>
        </p:txBody>
      </p:sp>
    </p:spTree>
    <p:extLst>
      <p:ext uri="{BB962C8B-B14F-4D97-AF65-F5344CB8AC3E}">
        <p14:creationId xmlns:p14="http://schemas.microsoft.com/office/powerpoint/2010/main" val="3063411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162756" y="0"/>
            <a:ext cx="4029244" cy="6858000"/>
          </a:xfrm>
          <a:prstGeom prst="rect">
            <a:avLst/>
          </a:prstGeom>
        </p:spPr>
      </p:pic>
      <p:pic>
        <p:nvPicPr>
          <p:cNvPr id="5" name="Picture 4"/>
          <p:cNvPicPr>
            <a:picLocks noChangeAspect="1"/>
          </p:cNvPicPr>
          <p:nvPr/>
        </p:nvPicPr>
        <p:blipFill>
          <a:blip r:embed="rId3"/>
          <a:stretch>
            <a:fillRect/>
          </a:stretch>
        </p:blipFill>
        <p:spPr>
          <a:xfrm>
            <a:off x="3803904" y="0"/>
            <a:ext cx="4358852" cy="6858000"/>
          </a:xfrm>
          <a:prstGeom prst="rect">
            <a:avLst/>
          </a:prstGeom>
        </p:spPr>
      </p:pic>
      <p:pic>
        <p:nvPicPr>
          <p:cNvPr id="3" name="Picture 2"/>
          <p:cNvPicPr>
            <a:picLocks noChangeAspect="1"/>
          </p:cNvPicPr>
          <p:nvPr/>
        </p:nvPicPr>
        <p:blipFill>
          <a:blip r:embed="rId4"/>
          <a:stretch>
            <a:fillRect/>
          </a:stretch>
        </p:blipFill>
        <p:spPr>
          <a:xfrm>
            <a:off x="0" y="-1"/>
            <a:ext cx="3803904" cy="6858001"/>
          </a:xfrm>
          <a:prstGeom prst="rect">
            <a:avLst/>
          </a:prstGeom>
        </p:spPr>
      </p:pic>
      <p:sp>
        <p:nvSpPr>
          <p:cNvPr id="2" name="Title 1"/>
          <p:cNvSpPr>
            <a:spLocks noGrp="1"/>
          </p:cNvSpPr>
          <p:nvPr>
            <p:ph type="title"/>
          </p:nvPr>
        </p:nvSpPr>
        <p:spPr>
          <a:xfrm>
            <a:off x="10198608" y="0"/>
            <a:ext cx="1993392" cy="1325563"/>
          </a:xfrm>
        </p:spPr>
        <p:txBody>
          <a:bodyPr/>
          <a:lstStyle/>
          <a:p>
            <a:pPr algn="r"/>
            <a:r>
              <a:rPr lang="en-US" dirty="0" smtClean="0">
                <a:solidFill>
                  <a:schemeClr val="accent4"/>
                </a:solidFill>
              </a:rPr>
              <a:t>Artwork</a:t>
            </a:r>
            <a:endParaRPr lang="en-US" dirty="0">
              <a:solidFill>
                <a:schemeClr val="accent4"/>
              </a:solidFill>
            </a:endParaRPr>
          </a:p>
        </p:txBody>
      </p:sp>
    </p:spTree>
    <p:extLst>
      <p:ext uri="{BB962C8B-B14F-4D97-AF65-F5344CB8AC3E}">
        <p14:creationId xmlns:p14="http://schemas.microsoft.com/office/powerpoint/2010/main" val="2018908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6678" y="0"/>
            <a:ext cx="4935322" cy="1325563"/>
          </a:xfrm>
        </p:spPr>
        <p:txBody>
          <a:bodyPr/>
          <a:lstStyle/>
          <a:p>
            <a:pPr algn="r"/>
            <a:r>
              <a:rPr lang="en-US" dirty="0" smtClean="0"/>
              <a:t>Soundtrack &amp; Trailer</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www.youtube.com/watch?v=cPNGqg_LdXw</a:t>
            </a:r>
            <a:endParaRPr lang="en-US" dirty="0" smtClean="0"/>
          </a:p>
          <a:p>
            <a:endParaRPr lang="en-US" dirty="0"/>
          </a:p>
          <a:p>
            <a:r>
              <a:rPr lang="en-US" dirty="0">
                <a:hlinkClick r:id="rId3"/>
              </a:rPr>
              <a:t>https://</a:t>
            </a:r>
            <a:r>
              <a:rPr lang="en-US" dirty="0" smtClean="0">
                <a:hlinkClick r:id="rId3"/>
              </a:rPr>
              <a:t>www.youtube.com/watch?v=UCgOVbk1pT0</a:t>
            </a:r>
            <a:r>
              <a:rPr lang="en-US" dirty="0" smtClean="0"/>
              <a:t> (Example to show go to “imprinting” or 42:03)</a:t>
            </a:r>
            <a:endParaRPr lang="en-US" dirty="0"/>
          </a:p>
        </p:txBody>
      </p:sp>
    </p:spTree>
    <p:extLst>
      <p:ext uri="{BB962C8B-B14F-4D97-AF65-F5344CB8AC3E}">
        <p14:creationId xmlns:p14="http://schemas.microsoft.com/office/powerpoint/2010/main" val="2927423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4767</TotalTime>
  <Words>770</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Algerian</vt:lpstr>
      <vt:lpstr>Arial</vt:lpstr>
      <vt:lpstr>Calibri</vt:lpstr>
      <vt:lpstr>Calibri Light</vt:lpstr>
      <vt:lpstr>Office Theme</vt:lpstr>
      <vt:lpstr>The World Ends with You (Game Evaluation)</vt:lpstr>
      <vt:lpstr>Basic Info</vt:lpstr>
      <vt:lpstr>Game Review</vt:lpstr>
      <vt:lpstr>Game Review cont’d</vt:lpstr>
      <vt:lpstr>Game Summary </vt:lpstr>
      <vt:lpstr>Game Summary Cont’d</vt:lpstr>
      <vt:lpstr>Artwork</vt:lpstr>
      <vt:lpstr>Artwork</vt:lpstr>
      <vt:lpstr>Soundtrack &amp; Trailer</vt:lpstr>
      <vt:lpstr>Overall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Ends with You(Game Evaluation)</dc:title>
  <dc:creator>Drew Allen</dc:creator>
  <cp:lastModifiedBy>Drew Allen</cp:lastModifiedBy>
  <cp:revision>30</cp:revision>
  <dcterms:created xsi:type="dcterms:W3CDTF">2015-09-11T19:37:34Z</dcterms:created>
  <dcterms:modified xsi:type="dcterms:W3CDTF">2015-09-23T00:37:01Z</dcterms:modified>
</cp:coreProperties>
</file>