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60" r:id="rId5"/>
    <p:sldId id="267" r:id="rId6"/>
    <p:sldId id="272" r:id="rId7"/>
    <p:sldId id="258" r:id="rId8"/>
    <p:sldId id="261" r:id="rId9"/>
    <p:sldId id="273" r:id="rId10"/>
    <p:sldId id="263" r:id="rId11"/>
    <p:sldId id="262" r:id="rId12"/>
    <p:sldId id="264" r:id="rId13"/>
    <p:sldId id="265" r:id="rId14"/>
    <p:sldId id="268" r:id="rId15"/>
    <p:sldId id="269" r:id="rId16"/>
    <p:sldId id="274" r:id="rId17"/>
    <p:sldId id="275" r:id="rId18"/>
    <p:sldId id="270"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0" autoAdjust="0"/>
    <p:restoredTop sz="94660"/>
  </p:normalViewPr>
  <p:slideViewPr>
    <p:cSldViewPr>
      <p:cViewPr varScale="1">
        <p:scale>
          <a:sx n="103" d="100"/>
          <a:sy n="103" d="100"/>
        </p:scale>
        <p:origin x="22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507405F-560B-4E19-B878-EC3660CD57B3}" type="datetimeFigureOut">
              <a:rPr lang="en-US" smtClean="0"/>
              <a:t>9/24/2014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7D4BB60-E76F-44B7-AA76-905F4CF7008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07405F-560B-4E19-B878-EC3660CD57B3}" type="datetimeFigureOut">
              <a:rPr lang="en-US" smtClean="0"/>
              <a:t>9/24/2014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D4BB60-E76F-44B7-AA76-905F4CF700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07405F-560B-4E19-B878-EC3660CD57B3}" type="datetimeFigureOut">
              <a:rPr lang="en-US" smtClean="0"/>
              <a:t>9/24/2014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D4BB60-E76F-44B7-AA76-905F4CF700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07405F-560B-4E19-B878-EC3660CD57B3}" type="datetimeFigureOut">
              <a:rPr lang="en-US" smtClean="0"/>
              <a:t>9/24/2014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D4BB60-E76F-44B7-AA76-905F4CF7008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507405F-560B-4E19-B878-EC3660CD57B3}" type="datetimeFigureOut">
              <a:rPr lang="en-US" smtClean="0"/>
              <a:t>9/24/2014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D4BB60-E76F-44B7-AA76-905F4CF7008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507405F-560B-4E19-B878-EC3660CD57B3}" type="datetimeFigureOut">
              <a:rPr lang="en-US" smtClean="0"/>
              <a:t>9/24/2014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D4BB60-E76F-44B7-AA76-905F4CF7008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507405F-560B-4E19-B878-EC3660CD57B3}" type="datetimeFigureOut">
              <a:rPr lang="en-US" smtClean="0"/>
              <a:t>9/24/2014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7D4BB60-E76F-44B7-AA76-905F4CF7008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507405F-560B-4E19-B878-EC3660CD57B3}" type="datetimeFigureOut">
              <a:rPr lang="en-US" smtClean="0"/>
              <a:t>9/24/2014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7D4BB60-E76F-44B7-AA76-905F4CF7008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507405F-560B-4E19-B878-EC3660CD57B3}" type="datetimeFigureOut">
              <a:rPr lang="en-US" smtClean="0"/>
              <a:t>9/24/2014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7D4BB60-E76F-44B7-AA76-905F4CF700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507405F-560B-4E19-B878-EC3660CD57B3}" type="datetimeFigureOut">
              <a:rPr lang="en-US" smtClean="0"/>
              <a:t>9/24/2014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7D4BB60-E76F-44B7-AA76-905F4CF7008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507405F-560B-4E19-B878-EC3660CD57B3}" type="datetimeFigureOut">
              <a:rPr lang="en-US" smtClean="0"/>
              <a:t>9/24/2014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7D4BB60-E76F-44B7-AA76-905F4CF7008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507405F-560B-4E19-B878-EC3660CD57B3}" type="datetimeFigureOut">
              <a:rPr lang="en-US" smtClean="0"/>
              <a:t>9/24/2014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7D4BB60-E76F-44B7-AA76-905F4CF700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arkstation.com/wp-content/uploads/2014/09/Dungeon-Defenders-Wall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0530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486400" y="3886200"/>
            <a:ext cx="3962400" cy="2133600"/>
          </a:xfrm>
        </p:spPr>
        <p:txBody>
          <a:bodyPr>
            <a:normAutofit/>
          </a:bodyPr>
          <a:lstStyle/>
          <a:p>
            <a:pPr algn="ctr"/>
            <a:r>
              <a:rPr lang="en-US" dirty="0" smtClean="0">
                <a:solidFill>
                  <a:schemeClr val="bg1"/>
                </a:solidFill>
              </a:rPr>
              <a:t>Game Review</a:t>
            </a:r>
          </a:p>
          <a:p>
            <a:pPr algn="ctr"/>
            <a:r>
              <a:rPr lang="en-US" dirty="0" smtClean="0">
                <a:solidFill>
                  <a:schemeClr val="bg1"/>
                </a:solidFill>
              </a:rPr>
              <a:t>By: Brandon Whyte</a:t>
            </a:r>
            <a:endParaRPr lang="en-US" dirty="0">
              <a:solidFill>
                <a:schemeClr val="bg1"/>
              </a:solidFill>
            </a:endParaRPr>
          </a:p>
        </p:txBody>
      </p:sp>
    </p:spTree>
    <p:extLst>
      <p:ext uri="{BB962C8B-B14F-4D97-AF65-F5344CB8AC3E}">
        <p14:creationId xmlns:p14="http://schemas.microsoft.com/office/powerpoint/2010/main" val="1093024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Artwork: Character Appearance</a:t>
            </a:r>
            <a:endParaRPr lang="en-US" dirty="0"/>
          </a:p>
        </p:txBody>
      </p:sp>
      <p:pic>
        <p:nvPicPr>
          <p:cNvPr id="5122" name="Picture 2" descr="http://2.bp.blogspot.com/-boVBtEqf1nM/UksEl7UCnlI/AAAAAAAACn8/5EQb0mn_czw/s1600/huntr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5" y="1219200"/>
            <a:ext cx="3103485" cy="5638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onrpgblog.com/wp-content/uploads/2012/02/charl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434" y="3886200"/>
            <a:ext cx="600056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cdn2.gamefront.com/wp-content/uploads/2011/08/dungeon-defender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435" y="1219200"/>
            <a:ext cx="6000564"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160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Autofit/>
          </a:bodyPr>
          <a:lstStyle/>
          <a:p>
            <a:pPr algn="ctr"/>
            <a:r>
              <a:rPr lang="en-US" sz="3200" dirty="0" smtClean="0"/>
              <a:t>Artwork: Individualized Appearances</a:t>
            </a:r>
            <a:endParaRPr lang="en-US" sz="3200" dirty="0"/>
          </a:p>
        </p:txBody>
      </p:sp>
      <p:pic>
        <p:nvPicPr>
          <p:cNvPr id="2050" name="Picture 2" descr="http://4logpc.com/wp-content/uploads/2012/03/E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000"/>
            <a:ext cx="9143999"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229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Autofit/>
          </a:bodyPr>
          <a:lstStyle/>
          <a:p>
            <a:r>
              <a:rPr lang="en-US" sz="3200" dirty="0" smtClean="0"/>
              <a:t>Artwork: Individualized Appearances</a:t>
            </a:r>
            <a:endParaRPr lang="en-US" sz="3200" dirty="0"/>
          </a:p>
        </p:txBody>
      </p:sp>
      <p:pic>
        <p:nvPicPr>
          <p:cNvPr id="6146" name="Picture 2" descr="http://img1.wikia.nocookie.net/__cb20111124030001/dundef/images/e/e4/Pilgrim_Apprent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765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Autofit/>
          </a:bodyPr>
          <a:lstStyle/>
          <a:p>
            <a:r>
              <a:rPr lang="en-US" sz="3200" dirty="0"/>
              <a:t>Artwork: Individualized Appearances</a:t>
            </a:r>
          </a:p>
        </p:txBody>
      </p:sp>
      <p:pic>
        <p:nvPicPr>
          <p:cNvPr id="7170" name="Picture 2" descr="http://www.dadsgamingaddiction.com/wp-content/uploads/2012/03/2012-03-18_00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05" y="1066800"/>
            <a:ext cx="9261711" cy="581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044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fontScale="85000" lnSpcReduction="20000"/>
          </a:bodyPr>
          <a:lstStyle/>
          <a:p>
            <a:r>
              <a:rPr lang="en-US" dirty="0" smtClean="0"/>
              <a:t>What was fun about the game?</a:t>
            </a:r>
          </a:p>
          <a:p>
            <a:pPr lvl="1"/>
            <a:r>
              <a:rPr lang="en-US" dirty="0" smtClean="0"/>
              <a:t>Combination of enjoyable aspects of TD, RPG, and ARPG genres, geared towards cooperative play.</a:t>
            </a:r>
          </a:p>
          <a:p>
            <a:pPr lvl="1"/>
            <a:r>
              <a:rPr lang="en-US" dirty="0" smtClean="0"/>
              <a:t>Fun art style for levels, characters, gear, and skills.</a:t>
            </a:r>
          </a:p>
          <a:p>
            <a:pPr lvl="1"/>
            <a:r>
              <a:rPr lang="en-US" dirty="0" smtClean="0"/>
              <a:t>Upgradeable, collectable and tradable gear.</a:t>
            </a:r>
          </a:p>
          <a:p>
            <a:pPr lvl="1"/>
            <a:r>
              <a:rPr lang="en-US" dirty="0" smtClean="0"/>
              <a:t>Pet system.</a:t>
            </a:r>
          </a:p>
          <a:p>
            <a:pPr lvl="1"/>
            <a:r>
              <a:rPr lang="en-US" dirty="0" smtClean="0"/>
              <a:t>Alternative game modes, including </a:t>
            </a:r>
          </a:p>
          <a:p>
            <a:pPr marL="393192" lvl="1" indent="0">
              <a:buNone/>
            </a:pPr>
            <a:r>
              <a:rPr lang="en-US" dirty="0"/>
              <a:t> </a:t>
            </a:r>
            <a:r>
              <a:rPr lang="en-US" dirty="0" smtClean="0"/>
              <a:t>  Endless, Survival, </a:t>
            </a:r>
            <a:r>
              <a:rPr lang="en-US" dirty="0" err="1" smtClean="0"/>
              <a:t>PvP</a:t>
            </a:r>
            <a:r>
              <a:rPr lang="en-US" dirty="0" smtClean="0"/>
              <a:t>, Challenges, </a:t>
            </a:r>
          </a:p>
          <a:p>
            <a:pPr marL="393192" lvl="1" indent="0">
              <a:buNone/>
            </a:pPr>
            <a:r>
              <a:rPr lang="en-US" dirty="0"/>
              <a:t> </a:t>
            </a:r>
            <a:r>
              <a:rPr lang="en-US" dirty="0" smtClean="0"/>
              <a:t>  Seasonal Events, and more!</a:t>
            </a:r>
          </a:p>
          <a:p>
            <a:pPr lvl="1"/>
            <a:r>
              <a:rPr lang="en-US" dirty="0" smtClean="0"/>
              <a:t>Wide variety of strategies; Can utilize</a:t>
            </a:r>
          </a:p>
          <a:p>
            <a:pPr marL="393192" lvl="1" indent="0">
              <a:buNone/>
            </a:pPr>
            <a:r>
              <a:rPr lang="en-US" dirty="0"/>
              <a:t> </a:t>
            </a:r>
            <a:r>
              <a:rPr lang="en-US" dirty="0" smtClean="0"/>
              <a:t>  towers and combat abilities of </a:t>
            </a:r>
          </a:p>
          <a:p>
            <a:pPr marL="393192" lvl="1" indent="0">
              <a:buNone/>
            </a:pPr>
            <a:r>
              <a:rPr lang="en-US" dirty="0"/>
              <a:t> </a:t>
            </a:r>
            <a:r>
              <a:rPr lang="en-US" dirty="0" smtClean="0"/>
              <a:t>  different classes in both solo and </a:t>
            </a:r>
          </a:p>
          <a:p>
            <a:pPr marL="393192" lvl="1" indent="0">
              <a:buNone/>
            </a:pPr>
            <a:r>
              <a:rPr lang="en-US" dirty="0"/>
              <a:t> </a:t>
            </a:r>
            <a:r>
              <a:rPr lang="en-US" dirty="0" smtClean="0"/>
              <a:t>  cooperative play.</a:t>
            </a:r>
          </a:p>
          <a:p>
            <a:pPr lvl="1"/>
            <a:r>
              <a:rPr lang="en-US" dirty="0" smtClean="0"/>
              <a:t>Meaningful decisions; Stat points, </a:t>
            </a:r>
          </a:p>
          <a:p>
            <a:pPr marL="393192" lvl="1" indent="0">
              <a:buNone/>
            </a:pPr>
            <a:r>
              <a:rPr lang="en-US" dirty="0"/>
              <a:t> </a:t>
            </a:r>
            <a:r>
              <a:rPr lang="en-US" dirty="0" smtClean="0"/>
              <a:t>  types of gear, etc. all reflect on the</a:t>
            </a:r>
          </a:p>
          <a:p>
            <a:pPr marL="393192" lvl="1" indent="0">
              <a:buNone/>
            </a:pPr>
            <a:r>
              <a:rPr lang="en-US" dirty="0"/>
              <a:t> </a:t>
            </a:r>
            <a:r>
              <a:rPr lang="en-US" dirty="0" smtClean="0"/>
              <a:t>  way your character plays.</a:t>
            </a:r>
          </a:p>
          <a:p>
            <a:pPr lvl="1"/>
            <a:endParaRPr lang="en-US" dirty="0" smtClean="0"/>
          </a:p>
          <a:p>
            <a:pPr lvl="1"/>
            <a:endParaRPr lang="en-US" dirty="0" smtClean="0"/>
          </a:p>
          <a:p>
            <a:endParaRPr lang="en-US" dirty="0"/>
          </a:p>
        </p:txBody>
      </p:sp>
      <p:sp>
        <p:nvSpPr>
          <p:cNvPr id="3" name="Title 2"/>
          <p:cNvSpPr>
            <a:spLocks noGrp="1"/>
          </p:cNvSpPr>
          <p:nvPr>
            <p:ph type="title"/>
          </p:nvPr>
        </p:nvSpPr>
        <p:spPr/>
        <p:txBody>
          <a:bodyPr/>
          <a:lstStyle/>
          <a:p>
            <a:pPr algn="ctr"/>
            <a:r>
              <a:rPr lang="en-US" dirty="0" smtClean="0"/>
              <a:t>Game Review – What was fun?</a:t>
            </a:r>
            <a:endParaRPr lang="en-US" dirty="0"/>
          </a:p>
        </p:txBody>
      </p:sp>
      <p:pic>
        <p:nvPicPr>
          <p:cNvPr id="4098" name="Picture 2" descr="http://img4.wikia.nocookie.net/__cb20120326052630/dundef/images/e/ec/Halloweenspooktacularca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667000"/>
            <a:ext cx="3807278" cy="4305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701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458200" cy="4767072"/>
          </a:xfrm>
        </p:spPr>
        <p:txBody>
          <a:bodyPr>
            <a:normAutofit lnSpcReduction="10000"/>
          </a:bodyPr>
          <a:lstStyle/>
          <a:p>
            <a:r>
              <a:rPr lang="en-US" dirty="0"/>
              <a:t>What wasn’t fun about the game</a:t>
            </a:r>
            <a:r>
              <a:rPr lang="en-US" dirty="0" smtClean="0"/>
              <a:t>?</a:t>
            </a:r>
          </a:p>
          <a:p>
            <a:pPr lvl="1"/>
            <a:r>
              <a:rPr lang="en-US" sz="2400" b="1" dirty="0" smtClean="0"/>
              <a:t>Losing!!!</a:t>
            </a:r>
            <a:r>
              <a:rPr lang="en-US" dirty="0" smtClean="0"/>
              <a:t> Having to restart a level often means repeating the early waves utilizing the same strategy to try and win with something different at the end.</a:t>
            </a:r>
          </a:p>
          <a:p>
            <a:pPr lvl="1"/>
            <a:r>
              <a:rPr lang="en-US" dirty="0" smtClean="0"/>
              <a:t>Guess and test: When first encountering a level, some paths that monsters take aren’t always clear.  Though most of the times it is easily </a:t>
            </a:r>
          </a:p>
          <a:p>
            <a:pPr marL="393192" lvl="1" indent="0">
              <a:buNone/>
            </a:pPr>
            <a:r>
              <a:rPr lang="en-US" dirty="0"/>
              <a:t> </a:t>
            </a:r>
            <a:r>
              <a:rPr lang="en-US" dirty="0" smtClean="0"/>
              <a:t> deduced, it only takes one </a:t>
            </a:r>
          </a:p>
          <a:p>
            <a:pPr marL="393192" lvl="1" indent="0">
              <a:buNone/>
            </a:pPr>
            <a:r>
              <a:rPr lang="en-US" dirty="0"/>
              <a:t> </a:t>
            </a:r>
            <a:r>
              <a:rPr lang="en-US" dirty="0" smtClean="0"/>
              <a:t> group of monsters to destroy</a:t>
            </a:r>
          </a:p>
          <a:p>
            <a:pPr marL="393192" lvl="1" indent="0">
              <a:buNone/>
            </a:pPr>
            <a:r>
              <a:rPr lang="en-US" dirty="0"/>
              <a:t> </a:t>
            </a:r>
            <a:r>
              <a:rPr lang="en-US" dirty="0" smtClean="0"/>
              <a:t> a crystal.</a:t>
            </a:r>
          </a:p>
          <a:p>
            <a:pPr lvl="1"/>
            <a:r>
              <a:rPr lang="en-US" dirty="0" smtClean="0"/>
              <a:t>Focus seemed to switch to </a:t>
            </a:r>
          </a:p>
          <a:p>
            <a:pPr marL="393192" lvl="1" indent="0">
              <a:buNone/>
            </a:pPr>
            <a:r>
              <a:rPr lang="en-US" dirty="0"/>
              <a:t> </a:t>
            </a:r>
            <a:r>
              <a:rPr lang="en-US" dirty="0" smtClean="0"/>
              <a:t> additional DLC (for profit) </a:t>
            </a:r>
          </a:p>
          <a:p>
            <a:pPr marL="393192" lvl="1" indent="0">
              <a:buNone/>
            </a:pPr>
            <a:r>
              <a:rPr lang="en-US" dirty="0" smtClean="0"/>
              <a:t>  after first while.</a:t>
            </a:r>
            <a:endParaRPr lang="en-US" dirty="0"/>
          </a:p>
          <a:p>
            <a:endParaRPr lang="en-US" dirty="0"/>
          </a:p>
        </p:txBody>
      </p:sp>
      <p:sp>
        <p:nvSpPr>
          <p:cNvPr id="3" name="Title 2"/>
          <p:cNvSpPr>
            <a:spLocks noGrp="1"/>
          </p:cNvSpPr>
          <p:nvPr>
            <p:ph type="title"/>
          </p:nvPr>
        </p:nvSpPr>
        <p:spPr/>
        <p:txBody>
          <a:bodyPr>
            <a:normAutofit fontScale="90000"/>
          </a:bodyPr>
          <a:lstStyle/>
          <a:p>
            <a:pPr algn="ctr"/>
            <a:r>
              <a:rPr lang="en-US" dirty="0" smtClean="0"/>
              <a:t>Game Review – What wasn’t fun?</a:t>
            </a:r>
            <a:endParaRPr lang="en-US" dirty="0"/>
          </a:p>
        </p:txBody>
      </p:sp>
      <p:pic>
        <p:nvPicPr>
          <p:cNvPr id="6146" name="Picture 2" descr="http://www.maycontainspoilers.co.uk/wp-content/uploads/sites/5/2011/10/Player-Dea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524250"/>
            <a:ext cx="39624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162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does it compare to games in the same genre?</a:t>
            </a:r>
          </a:p>
          <a:p>
            <a:pPr lvl="1"/>
            <a:r>
              <a:rPr lang="en-US" dirty="0" smtClean="0"/>
              <a:t>DD took a classic, mazing style Tower Defense and brought in enjoyable elements from other genres, creating a familiar yet unique and enjoyable experience. (A.K.A. it’s better)</a:t>
            </a:r>
          </a:p>
          <a:p>
            <a:pPr lvl="1"/>
            <a:r>
              <a:rPr lang="en-US" dirty="0" smtClean="0"/>
              <a:t>By adding the additional elements, the variety of player goals, particularly in the end game, were greatly increased.</a:t>
            </a:r>
          </a:p>
          <a:p>
            <a:pPr lvl="1"/>
            <a:r>
              <a:rPr lang="en-US" dirty="0" smtClean="0"/>
              <a:t>Cooperative mode was a huge plus, and is something that is not always present in TD games.</a:t>
            </a:r>
            <a:endParaRPr lang="en-US" dirty="0"/>
          </a:p>
        </p:txBody>
      </p:sp>
      <p:sp>
        <p:nvSpPr>
          <p:cNvPr id="3" name="Title 2"/>
          <p:cNvSpPr>
            <a:spLocks noGrp="1"/>
          </p:cNvSpPr>
          <p:nvPr>
            <p:ph type="title"/>
          </p:nvPr>
        </p:nvSpPr>
        <p:spPr/>
        <p:txBody>
          <a:bodyPr>
            <a:normAutofit fontScale="90000"/>
          </a:bodyPr>
          <a:lstStyle/>
          <a:p>
            <a:pPr algn="ctr"/>
            <a:r>
              <a:rPr lang="en-US" dirty="0" smtClean="0"/>
              <a:t>Game Review – Genre Comparison</a:t>
            </a:r>
            <a:endParaRPr lang="en-US" dirty="0"/>
          </a:p>
        </p:txBody>
      </p:sp>
    </p:spTree>
    <p:extLst>
      <p:ext uri="{BB962C8B-B14F-4D97-AF65-F5344CB8AC3E}">
        <p14:creationId xmlns:p14="http://schemas.microsoft.com/office/powerpoint/2010/main" val="3402889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fontScale="77500" lnSpcReduction="20000"/>
          </a:bodyPr>
          <a:lstStyle/>
          <a:p>
            <a:r>
              <a:rPr lang="en-US" dirty="0" smtClean="0"/>
              <a:t>Target Audience - Options for advanced tactics and builds make it appealing to more “Hardcore” gamers, while simple UI and graphics style keep it approachable to more casual and/or younger gamers.</a:t>
            </a:r>
          </a:p>
          <a:p>
            <a:endParaRPr lang="en-US" dirty="0" smtClean="0"/>
          </a:p>
          <a:p>
            <a:r>
              <a:rPr lang="en-US" dirty="0" smtClean="0"/>
              <a:t>Design Flaws – Although there were many different design issues (First major game of a small studio), two of note would be:</a:t>
            </a:r>
          </a:p>
          <a:p>
            <a:pPr lvl="1"/>
            <a:r>
              <a:rPr lang="en-US" dirty="0" smtClean="0"/>
              <a:t>Game Balance: While some people enjoyed being able to utilize multiple characters, others argued that a game which has competitive aspects (scores with leaderboards, </a:t>
            </a:r>
            <a:r>
              <a:rPr lang="en-US" dirty="0" err="1" smtClean="0"/>
              <a:t>PvP</a:t>
            </a:r>
            <a:r>
              <a:rPr lang="en-US" dirty="0" smtClean="0"/>
              <a:t>, etc.) shouldn’t require multiple characters to achieve an “optimum” result.</a:t>
            </a:r>
          </a:p>
          <a:p>
            <a:pPr lvl="1"/>
            <a:r>
              <a:rPr lang="en-US" dirty="0" smtClean="0"/>
              <a:t>The game was designed so that further content could be added (at a cost to the user).  This presented not only a potentially frustrating experience of being “nickeled and dimed”, but also left gaps in the original release in both terms of gameplay and content.</a:t>
            </a:r>
          </a:p>
          <a:p>
            <a:endParaRPr lang="en-US" dirty="0"/>
          </a:p>
        </p:txBody>
      </p:sp>
      <p:sp>
        <p:nvSpPr>
          <p:cNvPr id="3" name="Title 2"/>
          <p:cNvSpPr>
            <a:spLocks noGrp="1"/>
          </p:cNvSpPr>
          <p:nvPr>
            <p:ph type="title"/>
          </p:nvPr>
        </p:nvSpPr>
        <p:spPr/>
        <p:txBody>
          <a:bodyPr>
            <a:normAutofit fontScale="90000"/>
          </a:bodyPr>
          <a:lstStyle/>
          <a:p>
            <a:pPr algn="ctr"/>
            <a:r>
              <a:rPr lang="en-US" dirty="0" smtClean="0"/>
              <a:t>Game Review – Target Audience and Design Flaws</a:t>
            </a:r>
            <a:endParaRPr lang="en-US" dirty="0"/>
          </a:p>
        </p:txBody>
      </p:sp>
    </p:spTree>
    <p:extLst>
      <p:ext uri="{BB962C8B-B14F-4D97-AF65-F5344CB8AC3E}">
        <p14:creationId xmlns:p14="http://schemas.microsoft.com/office/powerpoint/2010/main" val="2983375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Overall Strengths:</a:t>
            </a:r>
          </a:p>
          <a:p>
            <a:pPr lvl="1"/>
            <a:r>
              <a:rPr lang="en-US" dirty="0" smtClean="0"/>
              <a:t>Unique gameplay elements.</a:t>
            </a:r>
          </a:p>
          <a:p>
            <a:pPr lvl="1"/>
            <a:r>
              <a:rPr lang="en-US" dirty="0" smtClean="0"/>
              <a:t>Cooperative aspect available.</a:t>
            </a:r>
          </a:p>
          <a:p>
            <a:pPr lvl="1"/>
            <a:r>
              <a:rPr lang="en-US" dirty="0" smtClean="0"/>
              <a:t>Stylistic, fun art style.</a:t>
            </a:r>
          </a:p>
          <a:p>
            <a:pPr lvl="1"/>
            <a:r>
              <a:rPr lang="en-US" dirty="0" smtClean="0"/>
              <a:t>Unique boss encounters.</a:t>
            </a:r>
          </a:p>
          <a:p>
            <a:pPr lvl="1"/>
            <a:r>
              <a:rPr lang="en-US" dirty="0" smtClean="0"/>
              <a:t>Variety of age, style, and </a:t>
            </a:r>
          </a:p>
          <a:p>
            <a:pPr marL="393192" lvl="1" indent="0">
              <a:buNone/>
            </a:pPr>
            <a:r>
              <a:rPr lang="en-US" dirty="0"/>
              <a:t> </a:t>
            </a:r>
            <a:r>
              <a:rPr lang="en-US" dirty="0" smtClean="0"/>
              <a:t>  seriousness of player appeal.</a:t>
            </a:r>
          </a:p>
          <a:p>
            <a:pPr lvl="1"/>
            <a:r>
              <a:rPr lang="en-US" dirty="0" smtClean="0"/>
              <a:t>Variety of end-game goals, with </a:t>
            </a:r>
          </a:p>
          <a:p>
            <a:pPr marL="393192" lvl="1" indent="0">
              <a:buNone/>
            </a:pPr>
            <a:r>
              <a:rPr lang="en-US" dirty="0"/>
              <a:t> </a:t>
            </a:r>
            <a:r>
              <a:rPr lang="en-US" dirty="0" smtClean="0"/>
              <a:t>  players deciding which they want </a:t>
            </a:r>
          </a:p>
          <a:p>
            <a:pPr marL="393192" lvl="1" indent="0">
              <a:buNone/>
            </a:pPr>
            <a:r>
              <a:rPr lang="en-US" dirty="0"/>
              <a:t> </a:t>
            </a:r>
            <a:r>
              <a:rPr lang="en-US" dirty="0" smtClean="0"/>
              <a:t>  to aim for.</a:t>
            </a:r>
            <a:endParaRPr lang="en-US" dirty="0"/>
          </a:p>
          <a:p>
            <a:r>
              <a:rPr lang="en-US" dirty="0" smtClean="0"/>
              <a:t>Overall Weaknesses:</a:t>
            </a:r>
          </a:p>
          <a:p>
            <a:pPr lvl="1"/>
            <a:r>
              <a:rPr lang="en-US" dirty="0" smtClean="0"/>
              <a:t>Design and implementation issues, scaling from minor to major.</a:t>
            </a:r>
          </a:p>
          <a:p>
            <a:pPr lvl="1"/>
            <a:r>
              <a:rPr lang="en-US" dirty="0" smtClean="0"/>
              <a:t>Gameplay is hard to define; much easier understood from experience than word of mouth.</a:t>
            </a:r>
          </a:p>
          <a:p>
            <a:pPr lvl="1"/>
            <a:endParaRPr lang="en-US" dirty="0" smtClean="0"/>
          </a:p>
          <a:p>
            <a:pPr lvl="1"/>
            <a:endParaRPr lang="en-US" dirty="0" smtClean="0"/>
          </a:p>
        </p:txBody>
      </p:sp>
      <p:sp>
        <p:nvSpPr>
          <p:cNvPr id="3" name="Title 2"/>
          <p:cNvSpPr>
            <a:spLocks noGrp="1"/>
          </p:cNvSpPr>
          <p:nvPr>
            <p:ph type="title"/>
          </p:nvPr>
        </p:nvSpPr>
        <p:spPr>
          <a:xfrm>
            <a:off x="533400" y="228600"/>
            <a:ext cx="8229600" cy="1143000"/>
          </a:xfrm>
        </p:spPr>
        <p:txBody>
          <a:bodyPr>
            <a:normAutofit fontScale="90000"/>
          </a:bodyPr>
          <a:lstStyle/>
          <a:p>
            <a:pPr algn="ctr"/>
            <a:r>
              <a:rPr lang="en-US" dirty="0" smtClean="0"/>
              <a:t>Summary – Overall Strengths and Weakness</a:t>
            </a:r>
            <a:endParaRPr lang="en-US" dirty="0"/>
          </a:p>
        </p:txBody>
      </p:sp>
      <p:pic>
        <p:nvPicPr>
          <p:cNvPr id="7170" name="Picture 2" descr="http://www.dadsgamingaddiction.com/wp-content/uploads/2012/05/summoner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295400"/>
            <a:ext cx="3657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81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Improvements?</a:t>
            </a:r>
          </a:p>
          <a:p>
            <a:pPr lvl="1"/>
            <a:r>
              <a:rPr lang="en-US" dirty="0" smtClean="0"/>
              <a:t>Though many options, several things that make for more enjoyable gameplay:</a:t>
            </a:r>
          </a:p>
          <a:p>
            <a:pPr lvl="2"/>
            <a:r>
              <a:rPr lang="en-US" dirty="0" smtClean="0"/>
              <a:t>Player strategy more interactive with each other.</a:t>
            </a:r>
          </a:p>
          <a:p>
            <a:pPr lvl="2"/>
            <a:r>
              <a:rPr lang="en-US" dirty="0" smtClean="0"/>
              <a:t>Interactions available with environments instead of just player added things such as towers.</a:t>
            </a:r>
          </a:p>
          <a:p>
            <a:pPr lvl="2"/>
            <a:r>
              <a:rPr lang="en-US" dirty="0" smtClean="0"/>
              <a:t>Additional testing before releasing patches and updates to prevent bugs/exploits from going live.</a:t>
            </a:r>
          </a:p>
          <a:p>
            <a:r>
              <a:rPr lang="en-US" dirty="0" smtClean="0"/>
              <a:t>Is it worth buying?</a:t>
            </a:r>
          </a:p>
          <a:p>
            <a:pPr lvl="1"/>
            <a:r>
              <a:rPr lang="en-US" sz="2000" dirty="0" smtClean="0"/>
              <a:t>From an hours played and entertainment derived perspective, the game offers far more than a good chunk of AAA titles. At fifteen bucks </a:t>
            </a:r>
            <a:r>
              <a:rPr lang="en-US" sz="2000" i="1" dirty="0" smtClean="0"/>
              <a:t>max</a:t>
            </a:r>
            <a:r>
              <a:rPr lang="en-US" sz="2000" dirty="0" smtClean="0"/>
              <a:t>, absolutely.</a:t>
            </a:r>
          </a:p>
          <a:p>
            <a:pPr lvl="1"/>
            <a:endParaRPr lang="en-US" dirty="0"/>
          </a:p>
        </p:txBody>
      </p:sp>
      <p:sp>
        <p:nvSpPr>
          <p:cNvPr id="3" name="Title 2"/>
          <p:cNvSpPr>
            <a:spLocks noGrp="1"/>
          </p:cNvSpPr>
          <p:nvPr>
            <p:ph type="title"/>
          </p:nvPr>
        </p:nvSpPr>
        <p:spPr/>
        <p:txBody>
          <a:bodyPr/>
          <a:lstStyle/>
          <a:p>
            <a:pPr algn="ctr"/>
            <a:r>
              <a:rPr lang="en-US" dirty="0" smtClean="0"/>
              <a:t>Final Thoughts</a:t>
            </a:r>
            <a:endParaRPr lang="en-US" dirty="0"/>
          </a:p>
        </p:txBody>
      </p:sp>
    </p:spTree>
    <p:extLst>
      <p:ext uri="{BB962C8B-B14F-4D97-AF65-F5344CB8AC3E}">
        <p14:creationId xmlns:p14="http://schemas.microsoft.com/office/powerpoint/2010/main" val="2483491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a:bodyPr>
          <a:lstStyle/>
          <a:p>
            <a:r>
              <a:rPr lang="en-US" sz="2000" dirty="0" smtClean="0"/>
              <a:t>Title: Dungeon Defenders (DD)</a:t>
            </a:r>
          </a:p>
          <a:p>
            <a:r>
              <a:rPr lang="en-US" sz="2000" dirty="0" smtClean="0"/>
              <a:t>Developers: Trendy Entertainment</a:t>
            </a:r>
          </a:p>
          <a:p>
            <a:r>
              <a:rPr lang="en-US" sz="2000" dirty="0" smtClean="0"/>
              <a:t>Type/Genre of Game: If forced down to one, Tower Defense.  Heavy elements of </a:t>
            </a:r>
            <a:r>
              <a:rPr lang="en-US" sz="2000" dirty="0" err="1" smtClean="0"/>
              <a:t>rpg</a:t>
            </a:r>
            <a:r>
              <a:rPr lang="en-US" sz="2000" dirty="0" smtClean="0"/>
              <a:t>/</a:t>
            </a:r>
            <a:r>
              <a:rPr lang="en-US" sz="2000" dirty="0" err="1" smtClean="0"/>
              <a:t>arpg</a:t>
            </a:r>
            <a:r>
              <a:rPr lang="en-US" sz="2000" dirty="0" smtClean="0"/>
              <a:t> present.</a:t>
            </a:r>
          </a:p>
          <a:p>
            <a:r>
              <a:rPr lang="en-US" sz="2000" dirty="0" smtClean="0"/>
              <a:t>Price:  Dungeon Defenders Eternity (Original DD + all DLC + DD2 aspects being added) full price $14.99, but on steam sale for $5.99.</a:t>
            </a:r>
          </a:p>
          <a:p>
            <a:r>
              <a:rPr lang="en-US" sz="2000" dirty="0" smtClean="0"/>
              <a:t>Required Specs: 1 GHz dual core, 1GB RAM, Windows XP or later, 256MB GPU, 2 GB HDD available, 128kbit/s connection.</a:t>
            </a:r>
          </a:p>
          <a:p>
            <a:r>
              <a:rPr lang="en-US" sz="2000" dirty="0" smtClean="0"/>
              <a:t>Recommended Specs:  With the graphics turned down, game runs surprisingly well on low-end machines.  There are, however, pixel </a:t>
            </a:r>
            <a:r>
              <a:rPr lang="en-US" sz="2000" dirty="0" err="1" smtClean="0"/>
              <a:t>shader</a:t>
            </a:r>
            <a:r>
              <a:rPr lang="en-US" sz="2000" dirty="0" smtClean="0"/>
              <a:t> </a:t>
            </a:r>
            <a:r>
              <a:rPr lang="en-US" sz="2000" dirty="0" err="1" smtClean="0"/>
              <a:t>compatability</a:t>
            </a:r>
            <a:r>
              <a:rPr lang="en-US" sz="2000" dirty="0" smtClean="0"/>
              <a:t> issues that may be encountered with older graphics cards.</a:t>
            </a:r>
          </a:p>
          <a:p>
            <a:r>
              <a:rPr lang="en-US" sz="2000" dirty="0" smtClean="0"/>
              <a:t>Installation: Steam Download.</a:t>
            </a:r>
            <a:endParaRPr lang="en-US" sz="2000" dirty="0"/>
          </a:p>
        </p:txBody>
      </p:sp>
      <p:sp>
        <p:nvSpPr>
          <p:cNvPr id="3" name="Title 2"/>
          <p:cNvSpPr>
            <a:spLocks noGrp="1"/>
          </p:cNvSpPr>
          <p:nvPr>
            <p:ph type="title"/>
          </p:nvPr>
        </p:nvSpPr>
        <p:spPr/>
        <p:txBody>
          <a:bodyPr/>
          <a:lstStyle/>
          <a:p>
            <a:pPr algn="ctr"/>
            <a:r>
              <a:rPr lang="en-US" dirty="0" smtClean="0"/>
              <a:t>Dungeon Defenders: What is it?</a:t>
            </a:r>
            <a:endParaRPr lang="en-US" dirty="0"/>
          </a:p>
        </p:txBody>
      </p:sp>
    </p:spTree>
    <p:extLst>
      <p:ext uri="{BB962C8B-B14F-4D97-AF65-F5344CB8AC3E}">
        <p14:creationId xmlns:p14="http://schemas.microsoft.com/office/powerpoint/2010/main" val="3415604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pPr algn="ctr"/>
            <a:r>
              <a:rPr lang="en-US" dirty="0" smtClean="0"/>
              <a:t>Questions/Comments?</a:t>
            </a:r>
            <a:endParaRPr lang="en-US" dirty="0"/>
          </a:p>
        </p:txBody>
      </p:sp>
      <p:pic>
        <p:nvPicPr>
          <p:cNvPr id="5122" name="Picture 2" descr="http://www.onrpgblog.com/wp-content/uploads/2011/10/DungeonDefenderscou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 y="1219200"/>
            <a:ext cx="9178834"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673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fontScale="85000" lnSpcReduction="20000"/>
          </a:bodyPr>
          <a:lstStyle/>
          <a:p>
            <a:r>
              <a:rPr lang="en-US" dirty="0" smtClean="0"/>
              <a:t>Quick Overview: Goal is to protect “</a:t>
            </a:r>
            <a:r>
              <a:rPr lang="en-US" dirty="0" err="1" smtClean="0"/>
              <a:t>Eternia</a:t>
            </a:r>
            <a:r>
              <a:rPr lang="en-US" dirty="0" smtClean="0"/>
              <a:t> Crystals”, immobile objects, on various levels.  This can be accomplished using towers or heroes, likely some combination between the two.</a:t>
            </a:r>
          </a:p>
          <a:p>
            <a:endParaRPr lang="en-US" dirty="0" smtClean="0"/>
          </a:p>
          <a:p>
            <a:r>
              <a:rPr lang="en-US" dirty="0" smtClean="0"/>
              <a:t>Story Line:  With the heroes of the realm called away on a long journey, an accident occurs that causes</a:t>
            </a:r>
          </a:p>
          <a:p>
            <a:pPr marL="109728" indent="0">
              <a:buNone/>
            </a:pPr>
            <a:r>
              <a:rPr lang="en-US" dirty="0" smtClean="0"/>
              <a:t>dark forces to seek to unleash</a:t>
            </a:r>
          </a:p>
          <a:p>
            <a:pPr marL="109728" indent="0">
              <a:buNone/>
            </a:pPr>
            <a:r>
              <a:rPr lang="en-US" dirty="0" smtClean="0"/>
              <a:t>an ancient evil sealed in the </a:t>
            </a:r>
          </a:p>
          <a:p>
            <a:pPr marL="109728" indent="0">
              <a:buNone/>
            </a:pPr>
            <a:r>
              <a:rPr lang="en-US" dirty="0" smtClean="0"/>
              <a:t>“</a:t>
            </a:r>
            <a:r>
              <a:rPr lang="en-US" dirty="0" err="1" smtClean="0"/>
              <a:t>Eternia</a:t>
            </a:r>
            <a:r>
              <a:rPr lang="en-US" dirty="0" smtClean="0"/>
              <a:t> Crystals”.  Only the </a:t>
            </a:r>
          </a:p>
          <a:p>
            <a:pPr marL="109728" indent="0">
              <a:buNone/>
            </a:pPr>
            <a:r>
              <a:rPr lang="en-US" dirty="0" smtClean="0"/>
              <a:t>heroes’ protégées can put a </a:t>
            </a:r>
          </a:p>
          <a:p>
            <a:pPr marL="109728" indent="0">
              <a:buNone/>
            </a:pPr>
            <a:r>
              <a:rPr lang="en-US" dirty="0" smtClean="0"/>
              <a:t>stop to the onslaught of </a:t>
            </a:r>
          </a:p>
          <a:p>
            <a:pPr marL="109728" indent="0">
              <a:buNone/>
            </a:pPr>
            <a:r>
              <a:rPr lang="en-US" dirty="0" smtClean="0"/>
              <a:t>darkness that threatens to</a:t>
            </a:r>
          </a:p>
          <a:p>
            <a:pPr marL="109728" indent="0">
              <a:buNone/>
            </a:pPr>
            <a:r>
              <a:rPr lang="en-US" dirty="0" smtClean="0"/>
              <a:t>free great evil!!</a:t>
            </a:r>
          </a:p>
          <a:p>
            <a:pPr marL="109728" indent="0">
              <a:buNone/>
            </a:pPr>
            <a:endParaRPr lang="en-US" dirty="0"/>
          </a:p>
        </p:txBody>
      </p:sp>
      <p:sp>
        <p:nvSpPr>
          <p:cNvPr id="3" name="Title 2"/>
          <p:cNvSpPr>
            <a:spLocks noGrp="1"/>
          </p:cNvSpPr>
          <p:nvPr>
            <p:ph type="title"/>
          </p:nvPr>
        </p:nvSpPr>
        <p:spPr/>
        <p:txBody>
          <a:bodyPr>
            <a:noAutofit/>
          </a:bodyPr>
          <a:lstStyle/>
          <a:p>
            <a:r>
              <a:rPr lang="en-US" sz="3200" dirty="0" smtClean="0"/>
              <a:t>Dungeon Defenders: Game Summary</a:t>
            </a:r>
            <a:endParaRPr lang="en-US" sz="3200" dirty="0"/>
          </a:p>
        </p:txBody>
      </p:sp>
      <p:pic>
        <p:nvPicPr>
          <p:cNvPr id="2050" name="Picture 2" descr="http://i.ytimg.com/vi/slO1jNKbnMA/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657600"/>
            <a:ext cx="4191000" cy="32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864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62500" lnSpcReduction="20000"/>
          </a:bodyPr>
          <a:lstStyle/>
          <a:p>
            <a:r>
              <a:rPr lang="en-US" dirty="0"/>
              <a:t>Player Role:  Player takes on the role of one of the heroes’ apprentices, and works to make the castle safe. </a:t>
            </a:r>
            <a:endParaRPr lang="en-US" dirty="0" smtClean="0"/>
          </a:p>
          <a:p>
            <a:pPr marL="109728" indent="0">
              <a:buNone/>
            </a:pPr>
            <a:r>
              <a:rPr lang="en-US" dirty="0" smtClean="0"/>
              <a:t> </a:t>
            </a:r>
          </a:p>
          <a:p>
            <a:r>
              <a:rPr lang="en-US" dirty="0" smtClean="0"/>
              <a:t>Game Play:  Each level opens with an </a:t>
            </a:r>
            <a:r>
              <a:rPr lang="en-US" dirty="0" err="1" smtClean="0"/>
              <a:t>Eternia</a:t>
            </a:r>
            <a:r>
              <a:rPr lang="en-US" dirty="0" smtClean="0"/>
              <a:t> Crystal (or several), as well as various mob spawning locations, placed across the map.  Game play is divided into two phases, Build and Combat.  During the build phase, players build, upgrade, and repair towers.  During the Combat Phase, players take advantage of their defenses, and use skills and attacks to attempt to keep the waves of various monsters away from the crystals.  Gear, levels, pets, currency and stats gained are persistent between levels, allowing for progressive character development.  Play may be offline or online, solo or cooperative (up to 4 players).  Each player may alternate between all of their characters during any Build Phase.</a:t>
            </a:r>
          </a:p>
          <a:p>
            <a:endParaRPr lang="en-US" dirty="0"/>
          </a:p>
          <a:p>
            <a:r>
              <a:rPr lang="en-US" dirty="0" smtClean="0"/>
              <a:t>Scoring: Scoring is a formula based on a variety of factors, including difficulty, wave number, clear time, and a variety of other “bonuses” that can change across missions. Scoring is reflected on community visible leaderboards.</a:t>
            </a:r>
          </a:p>
          <a:p>
            <a:endParaRPr lang="en-US" dirty="0"/>
          </a:p>
          <a:p>
            <a:r>
              <a:rPr lang="en-US" dirty="0" smtClean="0"/>
              <a:t>Manual:  All manuals and guides are available online, including both official and fan-created. </a:t>
            </a:r>
            <a:endParaRPr lang="en-US" dirty="0"/>
          </a:p>
        </p:txBody>
      </p:sp>
      <p:sp>
        <p:nvSpPr>
          <p:cNvPr id="3" name="Title 2"/>
          <p:cNvSpPr>
            <a:spLocks noGrp="1"/>
          </p:cNvSpPr>
          <p:nvPr>
            <p:ph type="title"/>
          </p:nvPr>
        </p:nvSpPr>
        <p:spPr/>
        <p:txBody>
          <a:bodyPr/>
          <a:lstStyle/>
          <a:p>
            <a:pPr algn="ctr"/>
            <a:r>
              <a:rPr lang="en-US" dirty="0" smtClean="0"/>
              <a:t>Game Summary Continued</a:t>
            </a:r>
            <a:endParaRPr lang="en-US" dirty="0"/>
          </a:p>
        </p:txBody>
      </p:sp>
    </p:spTree>
    <p:extLst>
      <p:ext uri="{BB962C8B-B14F-4D97-AF65-F5344CB8AC3E}">
        <p14:creationId xmlns:p14="http://schemas.microsoft.com/office/powerpoint/2010/main" val="3619127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pPr algn="ctr"/>
            <a:r>
              <a:rPr lang="en-US" dirty="0" smtClean="0"/>
              <a:t>Level Layout Examples</a:t>
            </a:r>
            <a:endParaRPr lang="en-US" dirty="0"/>
          </a:p>
        </p:txBody>
      </p:sp>
      <p:pic>
        <p:nvPicPr>
          <p:cNvPr id="4102" name="Picture 6" descr="http://www.xblafans.com/wp-content/uploads/2011/10/lvl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45720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dadsgamingaddiction.com/wp-content/uploads/2011/11/2011-11-25_000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46482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921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fontScale="62500" lnSpcReduction="20000"/>
          </a:bodyPr>
          <a:lstStyle/>
          <a:p>
            <a:r>
              <a:rPr lang="en-US" dirty="0" smtClean="0"/>
              <a:t>Sound and music: Very reflective of the art style, the music attempts to reflect various aspects of the game (Start of monster waves, Victory, Boss battles, etc.) while maintaining a light-hearted attitude.  </a:t>
            </a:r>
          </a:p>
          <a:p>
            <a:endParaRPr lang="en-US" dirty="0"/>
          </a:p>
          <a:p>
            <a:r>
              <a:rPr lang="en-US" dirty="0" smtClean="0"/>
              <a:t>Special Features:  Although the majority of the attractiveness of DD lies in the variety of gameplay features, special features include skins, event levels, </a:t>
            </a:r>
            <a:r>
              <a:rPr lang="en-US" dirty="0" err="1" smtClean="0"/>
              <a:t>PvP</a:t>
            </a:r>
            <a:r>
              <a:rPr lang="en-US" dirty="0"/>
              <a:t> </a:t>
            </a:r>
            <a:r>
              <a:rPr lang="en-US" dirty="0" smtClean="0"/>
              <a:t>events, and more.</a:t>
            </a:r>
          </a:p>
          <a:p>
            <a:endParaRPr lang="en-US" dirty="0"/>
          </a:p>
          <a:p>
            <a:r>
              <a:rPr lang="en-US" dirty="0" smtClean="0"/>
              <a:t>Bugs: Being developed by a smaller studio, there were a wide variety of bugs and glitches, ranging from minor graphics glitches to gameplay bugs and exploits.  </a:t>
            </a:r>
            <a:endParaRPr lang="en-US" dirty="0"/>
          </a:p>
          <a:p>
            <a:endParaRPr lang="en-US" dirty="0" smtClean="0"/>
          </a:p>
          <a:p>
            <a:r>
              <a:rPr lang="en-US" dirty="0" smtClean="0"/>
              <a:t>A few examples of issues:</a:t>
            </a:r>
          </a:p>
          <a:p>
            <a:pPr marL="109728" indent="0">
              <a:buNone/>
            </a:pPr>
            <a:r>
              <a:rPr lang="en-US" dirty="0" smtClean="0"/>
              <a:t>	The ability to upgrade gear multiple times for single cost with extremely rapid clicking.</a:t>
            </a:r>
          </a:p>
          <a:p>
            <a:pPr marL="109728" indent="0">
              <a:buNone/>
            </a:pPr>
            <a:endParaRPr lang="en-US" dirty="0" smtClean="0"/>
          </a:p>
          <a:p>
            <a:pPr marL="109728" indent="0">
              <a:buNone/>
            </a:pPr>
            <a:r>
              <a:rPr lang="en-US" dirty="0" smtClean="0"/>
              <a:t>	Currency exploits (buy a level 1 weapon, if all upgrades go into a single stat, the level 30 upgrade makes the weapon worth many times what you spent on it, at which point you can sell it to an </a:t>
            </a:r>
            <a:r>
              <a:rPr lang="en-US" dirty="0" err="1" smtClean="0"/>
              <a:t>npc</a:t>
            </a:r>
            <a:r>
              <a:rPr lang="en-US" dirty="0" smtClean="0"/>
              <a:t>, buy a level 1 weapon, rinse and repeat.)</a:t>
            </a:r>
            <a:endParaRPr lang="en-US" dirty="0"/>
          </a:p>
        </p:txBody>
      </p:sp>
      <p:sp>
        <p:nvSpPr>
          <p:cNvPr id="3" name="Title 2"/>
          <p:cNvSpPr>
            <a:spLocks noGrp="1"/>
          </p:cNvSpPr>
          <p:nvPr>
            <p:ph type="title"/>
          </p:nvPr>
        </p:nvSpPr>
        <p:spPr/>
        <p:txBody>
          <a:bodyPr/>
          <a:lstStyle/>
          <a:p>
            <a:pPr algn="ctr"/>
            <a:r>
              <a:rPr lang="en-US" dirty="0" smtClean="0"/>
              <a:t>Game Summary Continued</a:t>
            </a:r>
            <a:endParaRPr lang="en-US" dirty="0"/>
          </a:p>
        </p:txBody>
      </p:sp>
    </p:spTree>
    <p:extLst>
      <p:ext uri="{BB962C8B-B14F-4D97-AF65-F5344CB8AC3E}">
        <p14:creationId xmlns:p14="http://schemas.microsoft.com/office/powerpoint/2010/main" val="2554067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User Interface:  The camera defaults to an over-the-shoulder third person view that follows the avatar.  Health and </a:t>
            </a:r>
            <a:r>
              <a:rPr lang="en-US" dirty="0" err="1" smtClean="0"/>
              <a:t>Mana</a:t>
            </a:r>
            <a:r>
              <a:rPr lang="en-US" dirty="0" smtClean="0"/>
              <a:t> are displayed in the bottom left, along with other key binds (build tower, repair tower, skills, etc.) which can be changed, score, experience and level.  The top right corner displays Wave Number, the current phase (Build/Combat), Defense Units Used, and monsters remaining. </a:t>
            </a:r>
          </a:p>
          <a:p>
            <a:endParaRPr lang="en-US" dirty="0"/>
          </a:p>
          <a:p>
            <a:r>
              <a:rPr lang="en-US" dirty="0" smtClean="0"/>
              <a:t>Artwork:  One of the game’s more unique features, the game’s art style is a brightly-colored, cartoony style that also handles special effects and weapon appearances in flashy, stylish ways.  </a:t>
            </a:r>
            <a:endParaRPr lang="en-US" dirty="0"/>
          </a:p>
        </p:txBody>
      </p:sp>
      <p:sp>
        <p:nvSpPr>
          <p:cNvPr id="3" name="Title 2"/>
          <p:cNvSpPr>
            <a:spLocks noGrp="1"/>
          </p:cNvSpPr>
          <p:nvPr>
            <p:ph type="title"/>
          </p:nvPr>
        </p:nvSpPr>
        <p:spPr/>
        <p:txBody>
          <a:bodyPr>
            <a:normAutofit fontScale="90000"/>
          </a:bodyPr>
          <a:lstStyle/>
          <a:p>
            <a:r>
              <a:rPr lang="en-US" dirty="0" smtClean="0"/>
              <a:t>Game Summary: UI and Artwork</a:t>
            </a:r>
            <a:endParaRPr lang="en-US" dirty="0"/>
          </a:p>
        </p:txBody>
      </p:sp>
    </p:spTree>
    <p:extLst>
      <p:ext uri="{BB962C8B-B14F-4D97-AF65-F5344CB8AC3E}">
        <p14:creationId xmlns:p14="http://schemas.microsoft.com/office/powerpoint/2010/main" val="219337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457200" y="25400"/>
            <a:ext cx="8229600" cy="1143000"/>
          </a:xfrm>
        </p:spPr>
        <p:txBody>
          <a:bodyPr/>
          <a:lstStyle/>
          <a:p>
            <a:pPr algn="ctr"/>
            <a:r>
              <a:rPr lang="en-US" dirty="0" smtClean="0"/>
              <a:t>User Interface</a:t>
            </a:r>
            <a:endParaRPr lang="en-US" dirty="0"/>
          </a:p>
        </p:txBody>
      </p:sp>
      <p:pic>
        <p:nvPicPr>
          <p:cNvPr id="3074" name="Picture 2" descr="http://www.gamingdragons.com/images/game_img/screenshots/dungeonde/ss_d38d3f89eb45e5e7d7043510b0c31d88ad7634f4.1920x1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0334" y="1066799"/>
            <a:ext cx="2667000" cy="307777"/>
          </a:xfrm>
          <a:prstGeom prst="rect">
            <a:avLst/>
          </a:prstGeom>
          <a:noFill/>
          <a:ln>
            <a:solidFill>
              <a:schemeClr val="bg1"/>
            </a:solidFill>
          </a:ln>
        </p:spPr>
        <p:txBody>
          <a:bodyPr wrap="square" rtlCol="0">
            <a:spAutoFit/>
          </a:bodyPr>
          <a:lstStyle/>
          <a:p>
            <a:r>
              <a:rPr lang="en-US" sz="1400" dirty="0" smtClean="0">
                <a:solidFill>
                  <a:schemeClr val="bg1"/>
                </a:solidFill>
              </a:rPr>
              <a:t>Remaining monsters in wave</a:t>
            </a:r>
            <a:endParaRPr lang="en-US" sz="1400" dirty="0">
              <a:solidFill>
                <a:schemeClr val="bg1"/>
              </a:solidFill>
            </a:endParaRPr>
          </a:p>
        </p:txBody>
      </p:sp>
      <p:sp>
        <p:nvSpPr>
          <p:cNvPr id="6" name="TextBox 5"/>
          <p:cNvSpPr txBox="1"/>
          <p:nvPr/>
        </p:nvSpPr>
        <p:spPr>
          <a:xfrm>
            <a:off x="6002867" y="1522511"/>
            <a:ext cx="1422400" cy="307777"/>
          </a:xfrm>
          <a:prstGeom prst="rect">
            <a:avLst/>
          </a:prstGeom>
          <a:noFill/>
          <a:ln>
            <a:solidFill>
              <a:schemeClr val="bg1"/>
            </a:solidFill>
          </a:ln>
        </p:spPr>
        <p:txBody>
          <a:bodyPr wrap="square" rtlCol="0">
            <a:spAutoFit/>
          </a:bodyPr>
          <a:lstStyle/>
          <a:p>
            <a:r>
              <a:rPr lang="en-US" sz="1400" dirty="0" smtClean="0">
                <a:solidFill>
                  <a:schemeClr val="bg1"/>
                </a:solidFill>
              </a:rPr>
              <a:t>Wave Number</a:t>
            </a:r>
            <a:endParaRPr lang="en-US" sz="1400" dirty="0">
              <a:solidFill>
                <a:schemeClr val="bg1"/>
              </a:solidFill>
            </a:endParaRPr>
          </a:p>
        </p:txBody>
      </p:sp>
      <p:sp>
        <p:nvSpPr>
          <p:cNvPr id="7" name="TextBox 6"/>
          <p:cNvSpPr txBox="1"/>
          <p:nvPr/>
        </p:nvSpPr>
        <p:spPr>
          <a:xfrm>
            <a:off x="6553200" y="1904999"/>
            <a:ext cx="778933" cy="307777"/>
          </a:xfrm>
          <a:prstGeom prst="rect">
            <a:avLst/>
          </a:prstGeom>
          <a:noFill/>
          <a:ln>
            <a:solidFill>
              <a:schemeClr val="bg1"/>
            </a:solidFill>
          </a:ln>
        </p:spPr>
        <p:txBody>
          <a:bodyPr wrap="square" rtlCol="0">
            <a:spAutoFit/>
          </a:bodyPr>
          <a:lstStyle/>
          <a:p>
            <a:r>
              <a:rPr lang="en-US" sz="1400" dirty="0" smtClean="0">
                <a:solidFill>
                  <a:schemeClr val="bg1"/>
                </a:solidFill>
              </a:rPr>
              <a:t>Phase</a:t>
            </a:r>
            <a:endParaRPr lang="en-US" sz="1400" dirty="0">
              <a:solidFill>
                <a:schemeClr val="bg1"/>
              </a:solidFill>
            </a:endParaRPr>
          </a:p>
        </p:txBody>
      </p:sp>
      <p:cxnSp>
        <p:nvCxnSpPr>
          <p:cNvPr id="8" name="Straight Arrow Connector 7"/>
          <p:cNvCxnSpPr/>
          <p:nvPr/>
        </p:nvCxnSpPr>
        <p:spPr>
          <a:xfrm>
            <a:off x="3217334" y="1214734"/>
            <a:ext cx="1058333" cy="595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p:cNvCxnSpPr>
          <p:nvPr/>
        </p:nvCxnSpPr>
        <p:spPr>
          <a:xfrm flipV="1">
            <a:off x="7425267" y="1522511"/>
            <a:ext cx="575733" cy="15388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332133" y="1981943"/>
            <a:ext cx="575734" cy="7694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38800" y="2362200"/>
            <a:ext cx="2027766" cy="307777"/>
          </a:xfrm>
          <a:prstGeom prst="rect">
            <a:avLst/>
          </a:prstGeom>
          <a:noFill/>
          <a:ln>
            <a:solidFill>
              <a:schemeClr val="bg1"/>
            </a:solidFill>
          </a:ln>
        </p:spPr>
        <p:txBody>
          <a:bodyPr wrap="square" rtlCol="0">
            <a:spAutoFit/>
          </a:bodyPr>
          <a:lstStyle/>
          <a:p>
            <a:r>
              <a:rPr lang="en-US" sz="1400" dirty="0" smtClean="0">
                <a:solidFill>
                  <a:schemeClr val="bg1"/>
                </a:solidFill>
              </a:rPr>
              <a:t>Defensive Units Used</a:t>
            </a:r>
            <a:endParaRPr lang="en-US" sz="1400" dirty="0">
              <a:solidFill>
                <a:schemeClr val="bg1"/>
              </a:solidFill>
            </a:endParaRPr>
          </a:p>
        </p:txBody>
      </p:sp>
      <p:cxnSp>
        <p:nvCxnSpPr>
          <p:cNvPr id="15" name="Straight Arrow Connector 14"/>
          <p:cNvCxnSpPr/>
          <p:nvPr/>
        </p:nvCxnSpPr>
        <p:spPr>
          <a:xfrm flipH="1">
            <a:off x="4572000" y="6635865"/>
            <a:ext cx="67098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4343400"/>
            <a:ext cx="2438400" cy="307777"/>
          </a:xfrm>
          <a:prstGeom prst="rect">
            <a:avLst/>
          </a:prstGeom>
          <a:noFill/>
          <a:ln>
            <a:solidFill>
              <a:schemeClr val="bg1"/>
            </a:solidFill>
          </a:ln>
        </p:spPr>
        <p:txBody>
          <a:bodyPr wrap="square" rtlCol="0">
            <a:spAutoFit/>
          </a:bodyPr>
          <a:lstStyle/>
          <a:p>
            <a:r>
              <a:rPr lang="en-US" sz="1400" dirty="0" smtClean="0">
                <a:solidFill>
                  <a:schemeClr val="bg1"/>
                </a:solidFill>
              </a:rPr>
              <a:t>Health, </a:t>
            </a:r>
            <a:r>
              <a:rPr lang="en-US" sz="1400" dirty="0" err="1" smtClean="0">
                <a:solidFill>
                  <a:schemeClr val="bg1"/>
                </a:solidFill>
              </a:rPr>
              <a:t>Mana</a:t>
            </a:r>
            <a:r>
              <a:rPr lang="en-US" sz="1400" dirty="0" smtClean="0">
                <a:solidFill>
                  <a:schemeClr val="bg1"/>
                </a:solidFill>
              </a:rPr>
              <a:t>, Experience</a:t>
            </a:r>
            <a:endParaRPr lang="en-US" sz="1400" dirty="0">
              <a:solidFill>
                <a:schemeClr val="bg1"/>
              </a:solidFill>
            </a:endParaRPr>
          </a:p>
        </p:txBody>
      </p:sp>
      <p:sp>
        <p:nvSpPr>
          <p:cNvPr id="18" name="TextBox 17"/>
          <p:cNvSpPr txBox="1"/>
          <p:nvPr/>
        </p:nvSpPr>
        <p:spPr>
          <a:xfrm>
            <a:off x="1712383" y="5327229"/>
            <a:ext cx="876299" cy="307777"/>
          </a:xfrm>
          <a:prstGeom prst="rect">
            <a:avLst/>
          </a:prstGeom>
          <a:noFill/>
          <a:ln>
            <a:solidFill>
              <a:schemeClr val="bg1"/>
            </a:solidFill>
          </a:ln>
        </p:spPr>
        <p:txBody>
          <a:bodyPr wrap="square" rtlCol="0">
            <a:spAutoFit/>
          </a:bodyPr>
          <a:lstStyle/>
          <a:p>
            <a:r>
              <a:rPr lang="en-US" sz="1400" dirty="0" smtClean="0">
                <a:solidFill>
                  <a:schemeClr val="bg1"/>
                </a:solidFill>
              </a:rPr>
              <a:t>Hotkeys</a:t>
            </a:r>
            <a:endParaRPr lang="en-US" sz="1400" dirty="0">
              <a:solidFill>
                <a:schemeClr val="bg1"/>
              </a:solidFill>
            </a:endParaRPr>
          </a:p>
        </p:txBody>
      </p:sp>
      <p:sp>
        <p:nvSpPr>
          <p:cNvPr id="19" name="TextBox 18"/>
          <p:cNvSpPr txBox="1"/>
          <p:nvPr/>
        </p:nvSpPr>
        <p:spPr>
          <a:xfrm>
            <a:off x="3429000" y="5565577"/>
            <a:ext cx="1143000" cy="307777"/>
          </a:xfrm>
          <a:prstGeom prst="rect">
            <a:avLst/>
          </a:prstGeom>
          <a:noFill/>
          <a:ln>
            <a:solidFill>
              <a:schemeClr val="bg1"/>
            </a:solidFill>
          </a:ln>
        </p:spPr>
        <p:txBody>
          <a:bodyPr wrap="square" rtlCol="0">
            <a:spAutoFit/>
          </a:bodyPr>
          <a:lstStyle/>
          <a:p>
            <a:r>
              <a:rPr lang="en-US" sz="1400" dirty="0" smtClean="0">
                <a:solidFill>
                  <a:schemeClr val="bg1"/>
                </a:solidFill>
              </a:rPr>
              <a:t>Character</a:t>
            </a:r>
            <a:endParaRPr lang="en-US" sz="1400" dirty="0">
              <a:solidFill>
                <a:schemeClr val="bg1"/>
              </a:solidFill>
            </a:endParaRPr>
          </a:p>
        </p:txBody>
      </p:sp>
      <p:sp>
        <p:nvSpPr>
          <p:cNvPr id="20" name="TextBox 19"/>
          <p:cNvSpPr txBox="1"/>
          <p:nvPr/>
        </p:nvSpPr>
        <p:spPr>
          <a:xfrm>
            <a:off x="5236634" y="6477000"/>
            <a:ext cx="706965" cy="307777"/>
          </a:xfrm>
          <a:prstGeom prst="rect">
            <a:avLst/>
          </a:prstGeom>
          <a:noFill/>
          <a:ln>
            <a:solidFill>
              <a:schemeClr val="bg1"/>
            </a:solidFill>
          </a:ln>
        </p:spPr>
        <p:txBody>
          <a:bodyPr wrap="square" rtlCol="0">
            <a:spAutoFit/>
          </a:bodyPr>
          <a:lstStyle/>
          <a:p>
            <a:r>
              <a:rPr lang="en-US" sz="1400" dirty="0" smtClean="0">
                <a:solidFill>
                  <a:schemeClr val="bg1"/>
                </a:solidFill>
              </a:rPr>
              <a:t>Score</a:t>
            </a:r>
            <a:endParaRPr lang="en-US" sz="1400" dirty="0">
              <a:solidFill>
                <a:schemeClr val="bg1"/>
              </a:solidFill>
            </a:endParaRPr>
          </a:p>
        </p:txBody>
      </p:sp>
      <p:cxnSp>
        <p:nvCxnSpPr>
          <p:cNvPr id="22" name="Straight Arrow Connector 21"/>
          <p:cNvCxnSpPr/>
          <p:nvPr/>
        </p:nvCxnSpPr>
        <p:spPr>
          <a:xfrm>
            <a:off x="3956049" y="5873354"/>
            <a:ext cx="0" cy="37504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163232" y="5635006"/>
            <a:ext cx="275168" cy="32752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993900" y="5635006"/>
            <a:ext cx="156633" cy="35018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2"/>
          </p:cNvCxnSpPr>
          <p:nvPr/>
        </p:nvCxnSpPr>
        <p:spPr>
          <a:xfrm flipH="1">
            <a:off x="1600200" y="5635006"/>
            <a:ext cx="550333" cy="40793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8" idx="2"/>
          </p:cNvCxnSpPr>
          <p:nvPr/>
        </p:nvCxnSpPr>
        <p:spPr>
          <a:xfrm>
            <a:off x="2150533" y="5635006"/>
            <a:ext cx="745067" cy="32752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85800" y="4651177"/>
            <a:ext cx="455081" cy="60662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666566" y="2439144"/>
            <a:ext cx="334434" cy="7694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458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pPr algn="ctr"/>
            <a:r>
              <a:rPr lang="en-US" dirty="0" smtClean="0"/>
              <a:t>User Interface: Stats and Inventory</a:t>
            </a:r>
            <a:endParaRPr lang="en-US" dirty="0"/>
          </a:p>
        </p:txBody>
      </p:sp>
      <p:pic>
        <p:nvPicPr>
          <p:cNvPr id="3074" name="Picture 2" descr="http://i.minus.com/iNJvW60IdbO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7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9175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215</TotalTime>
  <Words>1387</Words>
  <Application>Microsoft Office PowerPoint</Application>
  <PresentationFormat>On-screen Show (4:3)</PresentationFormat>
  <Paragraphs>120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Lucida Sans Unicode</vt:lpstr>
      <vt:lpstr>Verdana</vt:lpstr>
      <vt:lpstr>Wingdings 2</vt:lpstr>
      <vt:lpstr>Wingdings 3</vt:lpstr>
      <vt:lpstr>Concourse</vt:lpstr>
      <vt:lpstr>PowerPoint Presentation</vt:lpstr>
      <vt:lpstr>Dungeon Defenders: What is it?</vt:lpstr>
      <vt:lpstr>Dungeon Defenders: Game Summary</vt:lpstr>
      <vt:lpstr>Game Summary Continued</vt:lpstr>
      <vt:lpstr>Level Layout Examples</vt:lpstr>
      <vt:lpstr>Game Summary Continued</vt:lpstr>
      <vt:lpstr>Game Summary: UI and Artwork</vt:lpstr>
      <vt:lpstr>User Interface</vt:lpstr>
      <vt:lpstr>User Interface: Stats and Inventory</vt:lpstr>
      <vt:lpstr>Artwork: Character Appearance</vt:lpstr>
      <vt:lpstr>Artwork: Individualized Appearances</vt:lpstr>
      <vt:lpstr>Artwork: Individualized Appearances</vt:lpstr>
      <vt:lpstr>Artwork: Individualized Appearances</vt:lpstr>
      <vt:lpstr>Game Review – What was fun?</vt:lpstr>
      <vt:lpstr>Game Review – What wasn’t fun?</vt:lpstr>
      <vt:lpstr>Game Review – Genre Comparison</vt:lpstr>
      <vt:lpstr>Game Review – Target Audience and Design Flaws</vt:lpstr>
      <vt:lpstr>Summary – Overall Strengths and Weakness</vt:lpstr>
      <vt:lpstr>Final Thoughts</vt:lpstr>
      <vt:lpstr>Questions/Comments?</vt:lpstr>
    </vt:vector>
  </TitlesOfParts>
  <Company>University of Michigan-Dearborn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CIS</dc:creator>
  <cp:lastModifiedBy>Whyte, Brandon</cp:lastModifiedBy>
  <cp:revision>27</cp:revision>
  <dcterms:created xsi:type="dcterms:W3CDTF">2014-09-23T20:36:46Z</dcterms:created>
  <dcterms:modified xsi:type="dcterms:W3CDTF">2014-09-24T21:35:08Z</dcterms:modified>
</cp:coreProperties>
</file>