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62" r:id="rId5"/>
    <p:sldId id="259" r:id="rId6"/>
    <p:sldId id="260" r:id="rId7"/>
    <p:sldId id="263" r:id="rId8"/>
    <p:sldId id="265" r:id="rId9"/>
    <p:sldId id="266" r:id="rId10"/>
    <p:sldId id="267" r:id="rId11"/>
    <p:sldId id="268" r:id="rId12"/>
    <p:sldId id="269" r:id="rId13"/>
    <p:sldId id="261" r:id="rId14"/>
    <p:sldId id="264" r:id="rId15"/>
    <p:sldId id="270" r:id="rId16"/>
    <p:sldId id="271" r:id="rId17"/>
    <p:sldId id="272" r:id="rId18"/>
    <p:sldId id="273" r:id="rId19"/>
    <p:sldId id="274"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9" d="100"/>
          <a:sy n="99" d="100"/>
        </p:scale>
        <p:origin x="-732" y="-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7421275E-23E3-45FA-9C8B-D0528C14043A}" type="datetimeFigureOut">
              <a:rPr lang="en-US" smtClean="0"/>
              <a:t>9/24/2014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314F0F-89B0-4BA3-87B9-9CE327AA9CD8}" type="slidenum">
              <a:rPr lang="en-US" smtClean="0"/>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21275E-23E3-45FA-9C8B-D0528C14043A}" type="datetimeFigureOut">
              <a:rPr lang="en-US" smtClean="0"/>
              <a:t>9/24/2014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314F0F-89B0-4BA3-87B9-9CE327AA9CD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21275E-23E3-45FA-9C8B-D0528C14043A}" type="datetimeFigureOut">
              <a:rPr lang="en-US" smtClean="0"/>
              <a:t>9/24/2014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314F0F-89B0-4BA3-87B9-9CE327AA9CD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7421275E-23E3-45FA-9C8B-D0528C14043A}" type="datetimeFigureOut">
              <a:rPr lang="en-US" smtClean="0"/>
              <a:t>9/24/2014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314F0F-89B0-4BA3-87B9-9CE327AA9CD8}" type="slidenum">
              <a:rPr lang="en-US" smtClean="0"/>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21275E-23E3-45FA-9C8B-D0528C14043A}" type="datetimeFigureOut">
              <a:rPr lang="en-US" smtClean="0"/>
              <a:t>9/24/2014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314F0F-89B0-4BA3-87B9-9CE327AA9CD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7421275E-23E3-45FA-9C8B-D0528C14043A}" type="datetimeFigureOut">
              <a:rPr lang="en-US" smtClean="0"/>
              <a:t>9/24/2014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314F0F-89B0-4BA3-87B9-9CE327AA9CD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7421275E-23E3-45FA-9C8B-D0528C14043A}" type="datetimeFigureOut">
              <a:rPr lang="en-US" smtClean="0"/>
              <a:t>9/24/2014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314F0F-89B0-4BA3-87B9-9CE327AA9CD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421275E-23E3-45FA-9C8B-D0528C14043A}" type="datetimeFigureOut">
              <a:rPr lang="en-US" smtClean="0"/>
              <a:t>9/24/2014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314F0F-89B0-4BA3-87B9-9CE327AA9CD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21275E-23E3-45FA-9C8B-D0528C14043A}" type="datetimeFigureOut">
              <a:rPr lang="en-US" smtClean="0"/>
              <a:t>9/24/2014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314F0F-89B0-4BA3-87B9-9CE327AA9CD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21275E-23E3-45FA-9C8B-D0528C14043A}" type="datetimeFigureOut">
              <a:rPr lang="en-US" smtClean="0"/>
              <a:t>9/24/2014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314F0F-89B0-4BA3-87B9-9CE327AA9CD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21275E-23E3-45FA-9C8B-D0528C14043A}" type="datetimeFigureOut">
              <a:rPr lang="en-US" smtClean="0"/>
              <a:t>9/24/2014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314F0F-89B0-4BA3-87B9-9CE327AA9CD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7421275E-23E3-45FA-9C8B-D0528C14043A}" type="datetimeFigureOut">
              <a:rPr lang="en-US" smtClean="0"/>
              <a:t>9/24/2014</a:t>
            </a:fld>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FD314F0F-89B0-4BA3-87B9-9CE327AA9CD8}"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4.xml"/><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676400"/>
            <a:ext cx="7162800" cy="1638300"/>
          </a:xfrm>
          <a:prstGeom prst="rect">
            <a:avLst/>
          </a:prstGeom>
        </p:spPr>
      </p:pic>
    </p:spTree>
    <p:extLst>
      <p:ext uri="{BB962C8B-B14F-4D97-AF65-F5344CB8AC3E}">
        <p14:creationId xmlns:p14="http://schemas.microsoft.com/office/powerpoint/2010/main" val="25135907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563562"/>
          </a:xfrm>
        </p:spPr>
        <p:txBody>
          <a:bodyPr/>
          <a:lstStyle/>
          <a:p>
            <a:pPr algn="ctr"/>
            <a:r>
              <a:rPr lang="en-US" dirty="0" smtClean="0"/>
              <a:t>User Interface: Combat</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914400"/>
            <a:ext cx="7391400" cy="4619625"/>
          </a:xfrm>
          <a:prstGeom prst="rect">
            <a:avLst/>
          </a:prstGeom>
        </p:spPr>
      </p:pic>
    </p:spTree>
    <p:extLst>
      <p:ext uri="{BB962C8B-B14F-4D97-AF65-F5344CB8AC3E}">
        <p14:creationId xmlns:p14="http://schemas.microsoft.com/office/powerpoint/2010/main" val="2635276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563562"/>
          </a:xfrm>
        </p:spPr>
        <p:txBody>
          <a:bodyPr/>
          <a:lstStyle/>
          <a:p>
            <a:pPr algn="ctr"/>
            <a:r>
              <a:rPr lang="en-US" dirty="0" smtClean="0"/>
              <a:t>User Interface: Combat</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842596"/>
            <a:ext cx="7939479" cy="4491404"/>
          </a:xfrm>
          <a:prstGeom prst="rect">
            <a:avLst/>
          </a:prstGeom>
        </p:spPr>
      </p:pic>
    </p:spTree>
    <p:extLst>
      <p:ext uri="{BB962C8B-B14F-4D97-AF65-F5344CB8AC3E}">
        <p14:creationId xmlns:p14="http://schemas.microsoft.com/office/powerpoint/2010/main" val="2799616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563562"/>
          </a:xfrm>
        </p:spPr>
        <p:txBody>
          <a:bodyPr/>
          <a:lstStyle/>
          <a:p>
            <a:pPr algn="ctr"/>
            <a:r>
              <a:rPr lang="en-US" dirty="0" smtClean="0"/>
              <a:t>User Interface: Conversations/Choices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890" y="990600"/>
            <a:ext cx="7452710" cy="4189892"/>
          </a:xfrm>
          <a:prstGeom prst="rect">
            <a:avLst/>
          </a:prstGeom>
        </p:spPr>
      </p:pic>
    </p:spTree>
    <p:extLst>
      <p:ext uri="{BB962C8B-B14F-4D97-AF65-F5344CB8AC3E}">
        <p14:creationId xmlns:p14="http://schemas.microsoft.com/office/powerpoint/2010/main" val="761326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0715"/>
            <a:ext cx="7924800" cy="563562"/>
          </a:xfrm>
        </p:spPr>
        <p:txBody>
          <a:bodyPr/>
          <a:lstStyle/>
          <a:p>
            <a:pPr algn="ctr"/>
            <a:r>
              <a:rPr lang="en-US" dirty="0" smtClean="0"/>
              <a:t>Special Features</a:t>
            </a:r>
            <a:endParaRPr lang="en-US" dirty="0"/>
          </a:p>
        </p:txBody>
      </p:sp>
      <p:sp>
        <p:nvSpPr>
          <p:cNvPr id="3" name="Content Placeholder 2"/>
          <p:cNvSpPr>
            <a:spLocks noGrp="1"/>
          </p:cNvSpPr>
          <p:nvPr>
            <p:ph sz="quarter" idx="13"/>
          </p:nvPr>
        </p:nvSpPr>
        <p:spPr>
          <a:xfrm>
            <a:off x="609600" y="533400"/>
            <a:ext cx="7924800" cy="5181600"/>
          </a:xfrm>
        </p:spPr>
        <p:txBody>
          <a:bodyPr>
            <a:normAutofit fontScale="85000" lnSpcReduction="10000"/>
          </a:bodyPr>
          <a:lstStyle/>
          <a:p>
            <a:r>
              <a:rPr lang="en-US" dirty="0" smtClean="0"/>
              <a:t>The Mass Effect trilogy allows for a character created in the first game to be played throughout all three installments.</a:t>
            </a:r>
          </a:p>
          <a:p>
            <a:pPr lvl="1"/>
            <a:r>
              <a:rPr lang="en-US" dirty="0" smtClean="0"/>
              <a:t>Choices made in the first two installments can carry over into the final chapter</a:t>
            </a:r>
          </a:p>
          <a:p>
            <a:pPr lvl="1"/>
            <a:r>
              <a:rPr lang="en-US" dirty="0" smtClean="0"/>
              <a:t>Essentially makes the trilogy into one long 100+ hour storyline.</a:t>
            </a:r>
          </a:p>
          <a:p>
            <a:pPr lvl="1"/>
            <a:r>
              <a:rPr lang="en-US" dirty="0" smtClean="0"/>
              <a:t>Each game can be played separately, however, and does not require data from earlier games to work</a:t>
            </a:r>
          </a:p>
          <a:p>
            <a:r>
              <a:rPr lang="en-US" dirty="0" err="1" smtClean="0"/>
              <a:t>Bioware’s</a:t>
            </a:r>
            <a:r>
              <a:rPr lang="en-US" dirty="0" smtClean="0"/>
              <a:t> innovative conversation wheel allows for the player to make conversation choices</a:t>
            </a:r>
          </a:p>
          <a:p>
            <a:r>
              <a:rPr lang="en-US" dirty="0" smtClean="0"/>
              <a:t>The Paragon (Heroic)/Renegade (Hostile) systems allows a player to customize Shepard’s personality and story choices</a:t>
            </a:r>
          </a:p>
          <a:p>
            <a:r>
              <a:rPr lang="en-US" dirty="0" smtClean="0"/>
              <a:t>Different Interrupts during conversations become available depending upon your Paragon or Renegade Status</a:t>
            </a:r>
          </a:p>
          <a:p>
            <a:r>
              <a:rPr lang="en-US" dirty="0" smtClean="0"/>
              <a:t>Multiplayer mode available</a:t>
            </a:r>
          </a:p>
          <a:p>
            <a:pPr lvl="1"/>
            <a:r>
              <a:rPr lang="en-US" dirty="0" smtClean="0"/>
              <a:t>Team-based multiplayer mode against Reaper (computer) or human opponents</a:t>
            </a:r>
          </a:p>
          <a:p>
            <a:pPr lvl="1"/>
            <a:r>
              <a:rPr lang="en-US" dirty="0" smtClean="0"/>
              <a:t>Requires an internet connection</a:t>
            </a:r>
          </a:p>
          <a:p>
            <a:r>
              <a:rPr lang="en-US" dirty="0" smtClean="0"/>
              <a:t>Certain characters in the game, including Shepard depending on his/her chosen class, has access to </a:t>
            </a:r>
            <a:r>
              <a:rPr lang="en-US" dirty="0" err="1" smtClean="0"/>
              <a:t>Biotics</a:t>
            </a:r>
            <a:endParaRPr lang="en-US" dirty="0" smtClean="0"/>
          </a:p>
          <a:p>
            <a:pPr lvl="1"/>
            <a:r>
              <a:rPr lang="en-US" dirty="0" err="1" smtClean="0"/>
              <a:t>Biotics</a:t>
            </a:r>
            <a:r>
              <a:rPr lang="en-US" dirty="0" smtClean="0"/>
              <a:t> are similar to Star Wars’ Force Powers</a:t>
            </a:r>
          </a:p>
          <a:p>
            <a:pPr lvl="1"/>
            <a:r>
              <a:rPr lang="en-US" dirty="0" smtClean="0"/>
              <a:t>Can be combined for interesting effects including levitating an enemy (Pull) and then slamming them into the ground or wall (Slam).</a:t>
            </a:r>
          </a:p>
          <a:p>
            <a:pPr lvl="1"/>
            <a:r>
              <a:rPr lang="en-US" dirty="0" smtClean="0"/>
              <a:t>Can Warp (damage) enemy armor and personal shields with </a:t>
            </a:r>
            <a:r>
              <a:rPr lang="en-US" dirty="0" err="1" smtClean="0"/>
              <a:t>Biotics</a:t>
            </a:r>
            <a:endParaRPr lang="en-US" dirty="0" smtClean="0"/>
          </a:p>
        </p:txBody>
      </p:sp>
    </p:spTree>
    <p:extLst>
      <p:ext uri="{BB962C8B-B14F-4D97-AF65-F5344CB8AC3E}">
        <p14:creationId xmlns:p14="http://schemas.microsoft.com/office/powerpoint/2010/main" val="4193392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487362"/>
          </a:xfrm>
        </p:spPr>
        <p:txBody>
          <a:bodyPr/>
          <a:lstStyle/>
          <a:p>
            <a:pPr algn="ctr"/>
            <a:r>
              <a:rPr lang="en-US" dirty="0" smtClean="0"/>
              <a:t>Known Bugs</a:t>
            </a:r>
            <a:endParaRPr lang="en-US" dirty="0"/>
          </a:p>
        </p:txBody>
      </p:sp>
      <p:sp>
        <p:nvSpPr>
          <p:cNvPr id="3" name="Content Placeholder 2"/>
          <p:cNvSpPr>
            <a:spLocks noGrp="1"/>
          </p:cNvSpPr>
          <p:nvPr>
            <p:ph sz="quarter" idx="13"/>
          </p:nvPr>
        </p:nvSpPr>
        <p:spPr>
          <a:xfrm>
            <a:off x="609600" y="762000"/>
            <a:ext cx="7924800" cy="4953000"/>
          </a:xfrm>
        </p:spPr>
        <p:txBody>
          <a:bodyPr>
            <a:normAutofit fontScale="85000" lnSpcReduction="10000"/>
          </a:bodyPr>
          <a:lstStyle/>
          <a:p>
            <a:r>
              <a:rPr lang="en-US" dirty="0" smtClean="0"/>
              <a:t>During a mission to the planet </a:t>
            </a:r>
            <a:r>
              <a:rPr lang="en-US" dirty="0" err="1" smtClean="0"/>
              <a:t>Tuchanka</a:t>
            </a:r>
            <a:r>
              <a:rPr lang="en-US" dirty="0" smtClean="0"/>
              <a:t> (the </a:t>
            </a:r>
            <a:r>
              <a:rPr lang="en-US" dirty="0" err="1" smtClean="0"/>
              <a:t>homeworld</a:t>
            </a:r>
            <a:r>
              <a:rPr lang="en-US" dirty="0" smtClean="0"/>
              <a:t> of the </a:t>
            </a:r>
            <a:r>
              <a:rPr lang="en-US" dirty="0" err="1" smtClean="0"/>
              <a:t>Krogan</a:t>
            </a:r>
            <a:r>
              <a:rPr lang="en-US" dirty="0" smtClean="0"/>
              <a:t>), it has been reported that despite having the proper save information available, a certain character still dies.  As of today, there is still no official fix.</a:t>
            </a:r>
          </a:p>
          <a:p>
            <a:r>
              <a:rPr lang="en-US" dirty="0" smtClean="0"/>
              <a:t>At times, on the main mission select screen, certain locations (star systems/nebulas) will flash as if they have missions to complete when they actually do not.</a:t>
            </a:r>
          </a:p>
          <a:p>
            <a:r>
              <a:rPr lang="en-US" dirty="0" smtClean="0"/>
              <a:t>During </a:t>
            </a:r>
            <a:r>
              <a:rPr lang="en-US" dirty="0" err="1" smtClean="0"/>
              <a:t>cutscenes</a:t>
            </a:r>
            <a:r>
              <a:rPr lang="en-US" dirty="0" smtClean="0"/>
              <a:t>, characters are not equipped with the same weapon that they had in the mission</a:t>
            </a:r>
          </a:p>
          <a:p>
            <a:pPr lvl="1"/>
            <a:r>
              <a:rPr lang="en-US" dirty="0" smtClean="0"/>
              <a:t>There are certain times during the game that this can lead to disastrous consequences because the game literally swapped Shepard’s weapon out for a different one.  So suddenly when you pick back up, you are pretty significantly de-powered.</a:t>
            </a:r>
          </a:p>
          <a:p>
            <a:r>
              <a:rPr lang="en-US" dirty="0" smtClean="0"/>
              <a:t>There are quite a few reports of strange body part clipping</a:t>
            </a:r>
          </a:p>
          <a:p>
            <a:pPr lvl="1"/>
            <a:r>
              <a:rPr lang="en-US" dirty="0"/>
              <a:t>Shepard’s head turns 180 degrees to follow something but his body does not, so his head looks like it is on backwards.</a:t>
            </a:r>
          </a:p>
          <a:p>
            <a:pPr lvl="1"/>
            <a:r>
              <a:rPr lang="en-US" dirty="0"/>
              <a:t>Arms sometimes bend to odd, impossible </a:t>
            </a:r>
            <a:r>
              <a:rPr lang="en-US" dirty="0" smtClean="0"/>
              <a:t>angles.</a:t>
            </a:r>
          </a:p>
          <a:p>
            <a:r>
              <a:rPr lang="en-US" dirty="0" smtClean="0"/>
              <a:t>The Shepard character looks like their head is following/looking at a character that should be on screen but that character is no where to be seen.  The missing character will then sometimes snap back into location, following the path that Shepard’s head was following, ending up where they should be.</a:t>
            </a:r>
          </a:p>
          <a:p>
            <a:r>
              <a:rPr lang="en-US" dirty="0" smtClean="0"/>
              <a:t>There is also an infinite fall location at the Citadel Presidium Commons, at the Café.</a:t>
            </a:r>
          </a:p>
          <a:p>
            <a:r>
              <a:rPr lang="en-US" dirty="0" smtClean="0"/>
              <a:t>Shepard can sometimes get stuck in the Normandy cockpit in a chair or under the floor after a dialogue with Joker (the pilot).  The only known fix is to restore your last save.</a:t>
            </a:r>
          </a:p>
        </p:txBody>
      </p:sp>
    </p:spTree>
    <p:extLst>
      <p:ext uri="{BB962C8B-B14F-4D97-AF65-F5344CB8AC3E}">
        <p14:creationId xmlns:p14="http://schemas.microsoft.com/office/powerpoint/2010/main" val="24886190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563562"/>
          </a:xfrm>
        </p:spPr>
        <p:txBody>
          <a:bodyPr/>
          <a:lstStyle/>
          <a:p>
            <a:pPr algn="ctr"/>
            <a:r>
              <a:rPr lang="en-US" dirty="0" smtClean="0"/>
              <a:t>Game review</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036" y="1066800"/>
            <a:ext cx="7663764" cy="4309297"/>
          </a:xfrm>
          <a:prstGeom prst="rect">
            <a:avLst/>
          </a:prstGeom>
        </p:spPr>
      </p:pic>
    </p:spTree>
    <p:extLst>
      <p:ext uri="{BB962C8B-B14F-4D97-AF65-F5344CB8AC3E}">
        <p14:creationId xmlns:p14="http://schemas.microsoft.com/office/powerpoint/2010/main" val="20446987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609600" y="990600"/>
            <a:ext cx="3733800" cy="4724400"/>
          </a:xfrm>
        </p:spPr>
        <p:txBody>
          <a:bodyPr>
            <a:normAutofit fontScale="85000" lnSpcReduction="20000"/>
          </a:bodyPr>
          <a:lstStyle/>
          <a:p>
            <a:pPr marL="0" indent="0">
              <a:buNone/>
            </a:pPr>
            <a:r>
              <a:rPr lang="en-US" sz="2800" dirty="0" smtClean="0"/>
              <a:t>The Good:</a:t>
            </a:r>
          </a:p>
          <a:p>
            <a:r>
              <a:rPr lang="en-US" dirty="0" smtClean="0"/>
              <a:t>If you are a story lover, the storyline stretches over three different games giving a great space-based RPG experience</a:t>
            </a:r>
          </a:p>
          <a:p>
            <a:r>
              <a:rPr lang="en-US" dirty="0" smtClean="0"/>
              <a:t>Combat is fast paced and well balanced through most of the game</a:t>
            </a:r>
          </a:p>
          <a:p>
            <a:r>
              <a:rPr lang="en-US" dirty="0" smtClean="0"/>
              <a:t>Excellent graphics and </a:t>
            </a:r>
            <a:r>
              <a:rPr lang="en-US" dirty="0" err="1" smtClean="0"/>
              <a:t>cutscenes</a:t>
            </a:r>
            <a:endParaRPr lang="en-US" dirty="0" smtClean="0"/>
          </a:p>
          <a:p>
            <a:r>
              <a:rPr lang="en-US" dirty="0" smtClean="0"/>
              <a:t>The ability to make Shepard YOUR Shepard gives you a connection to the characters and world and that is unparalleled</a:t>
            </a:r>
          </a:p>
          <a:p>
            <a:pPr lvl="1"/>
            <a:r>
              <a:rPr lang="en-US" dirty="0" smtClean="0"/>
              <a:t>Shepard is able to romance different NPCs in the game</a:t>
            </a:r>
          </a:p>
          <a:p>
            <a:pPr lvl="1"/>
            <a:r>
              <a:rPr lang="en-US" dirty="0" smtClean="0"/>
              <a:t>The Paragon/Renegade systems allows Shepard to react differently depending on how you played him/her</a:t>
            </a:r>
          </a:p>
          <a:p>
            <a:r>
              <a:rPr lang="en-US" dirty="0" smtClean="0"/>
              <a:t>Deep and well realized NPCs (non-player characters) give the universe a very ‘real’ feeling</a:t>
            </a:r>
          </a:p>
          <a:p>
            <a:r>
              <a:rPr lang="en-US" dirty="0" smtClean="0"/>
              <a:t>Extremely fun DLCs add some great content to the game</a:t>
            </a:r>
            <a:endParaRPr lang="en-US" dirty="0"/>
          </a:p>
        </p:txBody>
      </p:sp>
      <p:sp>
        <p:nvSpPr>
          <p:cNvPr id="3" name="Content Placeholder 2"/>
          <p:cNvSpPr>
            <a:spLocks noGrp="1"/>
          </p:cNvSpPr>
          <p:nvPr>
            <p:ph sz="quarter" idx="14"/>
          </p:nvPr>
        </p:nvSpPr>
        <p:spPr>
          <a:xfrm>
            <a:off x="4800600" y="990600"/>
            <a:ext cx="3733800" cy="3200400"/>
          </a:xfrm>
        </p:spPr>
        <p:txBody>
          <a:bodyPr>
            <a:normAutofit fontScale="77500" lnSpcReduction="20000"/>
          </a:bodyPr>
          <a:lstStyle/>
          <a:p>
            <a:pPr marL="0" indent="0">
              <a:buNone/>
            </a:pPr>
            <a:r>
              <a:rPr lang="en-US" sz="2400" dirty="0" smtClean="0"/>
              <a:t>The Bad:</a:t>
            </a:r>
            <a:endParaRPr lang="en-US" dirty="0" smtClean="0"/>
          </a:p>
          <a:p>
            <a:r>
              <a:rPr lang="en-US" dirty="0" smtClean="0"/>
              <a:t>The ending of the Mass Effect 3, and hence the trilogy, was SEVERELY lacking</a:t>
            </a:r>
          </a:p>
          <a:p>
            <a:pPr lvl="1"/>
            <a:r>
              <a:rPr lang="en-US" dirty="0" smtClean="0"/>
              <a:t>Was very poorly executed</a:t>
            </a:r>
          </a:p>
          <a:p>
            <a:pPr lvl="1"/>
            <a:r>
              <a:rPr lang="en-US" dirty="0" smtClean="0"/>
              <a:t>Didn’t make sense to most people that had played the entire trilogy</a:t>
            </a:r>
          </a:p>
          <a:p>
            <a:pPr lvl="1"/>
            <a:r>
              <a:rPr lang="en-US" dirty="0" smtClean="0"/>
              <a:t>Did not live up to expectations</a:t>
            </a:r>
          </a:p>
          <a:p>
            <a:pPr lvl="1"/>
            <a:r>
              <a:rPr lang="en-US" dirty="0" smtClean="0"/>
              <a:t>Did not do or have what </a:t>
            </a:r>
            <a:r>
              <a:rPr lang="en-US" dirty="0" err="1" smtClean="0"/>
              <a:t>Bioware</a:t>
            </a:r>
            <a:r>
              <a:rPr lang="en-US" dirty="0" smtClean="0"/>
              <a:t> had claimed</a:t>
            </a:r>
          </a:p>
          <a:p>
            <a:pPr lvl="1"/>
            <a:r>
              <a:rPr lang="en-US" dirty="0" err="1" smtClean="0"/>
              <a:t>Bioware</a:t>
            </a:r>
            <a:r>
              <a:rPr lang="en-US" dirty="0" smtClean="0"/>
              <a:t> did a DLC to try to help fix this issue, but most players are of the opinion that the ending is still poor.  It did not CHANGE the ending, just clarified some poorly explained plot points.</a:t>
            </a:r>
            <a:endParaRPr lang="en-US" dirty="0"/>
          </a:p>
          <a:p>
            <a:pPr lvl="1"/>
            <a:endParaRPr lang="en-US" dirty="0" smtClean="0"/>
          </a:p>
        </p:txBody>
      </p:sp>
      <p:sp>
        <p:nvSpPr>
          <p:cNvPr id="4" name="Title 3"/>
          <p:cNvSpPr>
            <a:spLocks noGrp="1"/>
          </p:cNvSpPr>
          <p:nvPr>
            <p:ph type="title"/>
          </p:nvPr>
        </p:nvSpPr>
        <p:spPr>
          <a:xfrm>
            <a:off x="609600" y="274638"/>
            <a:ext cx="7924800" cy="563562"/>
          </a:xfrm>
        </p:spPr>
        <p:txBody>
          <a:bodyPr/>
          <a:lstStyle/>
          <a:p>
            <a:pPr algn="ctr"/>
            <a:r>
              <a:rPr lang="en-US" dirty="0" smtClean="0"/>
              <a:t>Game Review: The Good and the bad</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200" y="4114800"/>
            <a:ext cx="3810000" cy="2463800"/>
          </a:xfrm>
          <a:prstGeom prst="rect">
            <a:avLst/>
          </a:prstGeom>
        </p:spPr>
      </p:pic>
    </p:spTree>
    <p:extLst>
      <p:ext uri="{BB962C8B-B14F-4D97-AF65-F5344CB8AC3E}">
        <p14:creationId xmlns:p14="http://schemas.microsoft.com/office/powerpoint/2010/main" val="3307743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563562"/>
          </a:xfrm>
        </p:spPr>
        <p:txBody>
          <a:bodyPr/>
          <a:lstStyle/>
          <a:p>
            <a:pPr algn="ctr"/>
            <a:r>
              <a:rPr lang="en-US" dirty="0" smtClean="0"/>
              <a:t>Game Review (Cont.)</a:t>
            </a:r>
            <a:endParaRPr lang="en-US" dirty="0"/>
          </a:p>
        </p:txBody>
      </p:sp>
      <p:sp>
        <p:nvSpPr>
          <p:cNvPr id="3" name="Content Placeholder 2"/>
          <p:cNvSpPr>
            <a:spLocks noGrp="1"/>
          </p:cNvSpPr>
          <p:nvPr>
            <p:ph sz="quarter" idx="13"/>
          </p:nvPr>
        </p:nvSpPr>
        <p:spPr>
          <a:xfrm>
            <a:off x="609600" y="1066800"/>
            <a:ext cx="7924800" cy="4648200"/>
          </a:xfrm>
        </p:spPr>
        <p:txBody>
          <a:bodyPr>
            <a:normAutofit fontScale="85000" lnSpcReduction="10000"/>
          </a:bodyPr>
          <a:lstStyle/>
          <a:p>
            <a:pPr marL="0" indent="0">
              <a:buNone/>
            </a:pPr>
            <a:r>
              <a:rPr lang="en-US" dirty="0" smtClean="0"/>
              <a:t>I really enjoyed this game.  I have rarely seen a space based RPG, let alone one that had this kind of depth.  </a:t>
            </a:r>
            <a:r>
              <a:rPr lang="en-US" dirty="0" err="1" smtClean="0"/>
              <a:t>Xenosaga</a:t>
            </a:r>
            <a:r>
              <a:rPr lang="en-US" dirty="0" smtClean="0"/>
              <a:t> could be considered one, and so could The Knights of the Old Republic (also by </a:t>
            </a:r>
            <a:r>
              <a:rPr lang="en-US" dirty="0" err="1" smtClean="0"/>
              <a:t>Bioware</a:t>
            </a:r>
            <a:r>
              <a:rPr lang="en-US" dirty="0"/>
              <a:t> </a:t>
            </a:r>
            <a:r>
              <a:rPr lang="en-US" dirty="0" smtClean="0"/>
              <a:t>and is a Star Wars based game).  These three games established a rich back story and mythology, had interesting gameplay, and really allowed you to make the main character yours.</a:t>
            </a:r>
          </a:p>
          <a:p>
            <a:pPr marL="0" indent="0">
              <a:buNone/>
            </a:pPr>
            <a:r>
              <a:rPr lang="en-US" dirty="0" smtClean="0"/>
              <a:t>The few things that make it better than similar games are:</a:t>
            </a:r>
          </a:p>
          <a:p>
            <a:pPr>
              <a:buFont typeface="+mj-lt"/>
              <a:buAutoNum type="arabicPeriod"/>
            </a:pPr>
            <a:r>
              <a:rPr lang="en-US" dirty="0" smtClean="0"/>
              <a:t>You can make Shepard your personal character, from the way he/she looks to how she interacts with the world.</a:t>
            </a:r>
          </a:p>
          <a:p>
            <a:pPr>
              <a:buFont typeface="+mj-lt"/>
              <a:buAutoNum type="arabicPeriod"/>
            </a:pPr>
            <a:r>
              <a:rPr lang="en-US" dirty="0" smtClean="0"/>
              <a:t>The world is extremely deep and well realized.  It feels like you are playing a movie that you are in control of, as far as the choices of the main character go.</a:t>
            </a:r>
          </a:p>
          <a:p>
            <a:pPr>
              <a:buFont typeface="+mj-lt"/>
              <a:buAutoNum type="arabicPeriod"/>
            </a:pPr>
            <a:r>
              <a:rPr lang="en-US" dirty="0" smtClean="0"/>
              <a:t>The graphics and </a:t>
            </a:r>
            <a:r>
              <a:rPr lang="en-US" dirty="0" err="1" smtClean="0"/>
              <a:t>cutscenes</a:t>
            </a:r>
            <a:r>
              <a:rPr lang="en-US" dirty="0" smtClean="0"/>
              <a:t> are quite good and well done.</a:t>
            </a:r>
          </a:p>
          <a:p>
            <a:pPr marL="0" indent="0">
              <a:buNone/>
            </a:pPr>
            <a:r>
              <a:rPr lang="en-US" dirty="0" smtClean="0"/>
              <a:t>As for the appropriate audience, I agree with the ‘M for Mature’ rating that the game was given.  The romances, if you cultivate them, do have a chance to culminate in a love making scene between Shepard and your chosen mate.  It should also be noted that in these romances, you can date a man if you are a man and a female can date a female.  Along with this reason, there is a lot of death and killing, as well as some fairly brutal acts that Shepard can commit (more likely if you follow the Renegade path).</a:t>
            </a:r>
          </a:p>
          <a:p>
            <a:pPr marL="0" indent="0">
              <a:buNone/>
            </a:pPr>
            <a:r>
              <a:rPr lang="en-US" dirty="0" smtClean="0"/>
              <a:t>Being as the game was fun, interactive, wasn’t impossible and it allowed for me to play how I wished, I really don’t see any major game design sins.  If I had to pick one, it would be that the writers should have talked more to keep the storyline, particularly the ending, more consistent.  In my </a:t>
            </a:r>
            <a:r>
              <a:rPr lang="en-US" dirty="0" err="1" smtClean="0"/>
              <a:t>playthrough</a:t>
            </a:r>
            <a:r>
              <a:rPr lang="en-US" dirty="0" smtClean="0"/>
              <a:t>, the entire reasoning behind the Reaper attack made zero sense because of something my Shepard had accomplished.</a:t>
            </a:r>
            <a:endParaRPr lang="en-US" dirty="0"/>
          </a:p>
        </p:txBody>
      </p:sp>
    </p:spTree>
    <p:extLst>
      <p:ext uri="{BB962C8B-B14F-4D97-AF65-F5344CB8AC3E}">
        <p14:creationId xmlns:p14="http://schemas.microsoft.com/office/powerpoint/2010/main" val="37732440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563562"/>
          </a:xfrm>
        </p:spPr>
        <p:txBody>
          <a:bodyPr/>
          <a:lstStyle/>
          <a:p>
            <a:pPr algn="ctr"/>
            <a:r>
              <a:rPr lang="en-US" dirty="0" smtClean="0"/>
              <a:t>Summary</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125" y="1219200"/>
            <a:ext cx="8413750" cy="3810000"/>
          </a:xfrm>
          <a:prstGeom prst="rect">
            <a:avLst/>
          </a:prstGeom>
        </p:spPr>
      </p:pic>
    </p:spTree>
    <p:extLst>
      <p:ext uri="{BB962C8B-B14F-4D97-AF65-F5344CB8AC3E}">
        <p14:creationId xmlns:p14="http://schemas.microsoft.com/office/powerpoint/2010/main" val="17922870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609600" y="914400"/>
            <a:ext cx="3733800" cy="4800600"/>
          </a:xfrm>
        </p:spPr>
        <p:txBody>
          <a:bodyPr>
            <a:normAutofit/>
          </a:bodyPr>
          <a:lstStyle/>
          <a:p>
            <a:pPr marL="0" indent="0">
              <a:buNone/>
            </a:pPr>
            <a:r>
              <a:rPr lang="en-US" dirty="0" smtClean="0"/>
              <a:t>All in all, this is one of the best games that I have ever played.  I have, personally, called it a nearly perfect game, with the exception of the ending.</a:t>
            </a:r>
          </a:p>
          <a:p>
            <a:pPr marL="0" indent="0">
              <a:buNone/>
            </a:pPr>
            <a:r>
              <a:rPr lang="en-US" dirty="0" smtClean="0"/>
              <a:t>Its strengths lie in the fact that it allows you to make the character you want and react to the situation how you want him/her to.  The storyline is fantastic.  The combat is fun, engaging, and well paced and balanced.  It doesn’t overshadow the other parts of the game.</a:t>
            </a:r>
          </a:p>
          <a:p>
            <a:pPr marL="0" indent="0">
              <a:buNone/>
            </a:pPr>
            <a:r>
              <a:rPr lang="en-US" dirty="0" smtClean="0"/>
              <a:t>Its main weakness, however, is also the story.  Because you have worked to make Shepard yours through 3 games, the ending feels flat and uninteresting.  It also feels rushed, disjointed, and it doesn’t make sense.</a:t>
            </a:r>
            <a:endParaRPr lang="en-US" dirty="0"/>
          </a:p>
        </p:txBody>
      </p:sp>
      <p:sp>
        <p:nvSpPr>
          <p:cNvPr id="3" name="Content Placeholder 2"/>
          <p:cNvSpPr>
            <a:spLocks noGrp="1"/>
          </p:cNvSpPr>
          <p:nvPr>
            <p:ph sz="quarter" idx="14"/>
          </p:nvPr>
        </p:nvSpPr>
        <p:spPr>
          <a:xfrm>
            <a:off x="4800600" y="914400"/>
            <a:ext cx="3733800" cy="4800600"/>
          </a:xfrm>
        </p:spPr>
        <p:txBody>
          <a:bodyPr/>
          <a:lstStyle/>
          <a:p>
            <a:pPr marL="0" indent="0">
              <a:buNone/>
            </a:pPr>
            <a:r>
              <a:rPr lang="en-US" dirty="0" smtClean="0"/>
              <a:t>I definitely think that this game is worth purchasing.  The entire Trilogy can be purchased, and that is how I recommend playing the game.</a:t>
            </a:r>
          </a:p>
          <a:p>
            <a:pPr marL="0" indent="0">
              <a:buNone/>
            </a:pPr>
            <a:r>
              <a:rPr lang="en-US" dirty="0" smtClean="0"/>
              <a:t>The only way that I could see substantial improvement coming to this game is in a rewrite of the ending.</a:t>
            </a:r>
            <a:endParaRPr lang="en-US" dirty="0"/>
          </a:p>
        </p:txBody>
      </p:sp>
      <p:sp>
        <p:nvSpPr>
          <p:cNvPr id="4" name="Title 3"/>
          <p:cNvSpPr>
            <a:spLocks noGrp="1"/>
          </p:cNvSpPr>
          <p:nvPr>
            <p:ph type="title"/>
          </p:nvPr>
        </p:nvSpPr>
        <p:spPr>
          <a:xfrm>
            <a:off x="609600" y="274638"/>
            <a:ext cx="7924800" cy="563562"/>
          </a:xfrm>
        </p:spPr>
        <p:txBody>
          <a:bodyPr/>
          <a:lstStyle/>
          <a:p>
            <a:pPr algn="ctr"/>
            <a:r>
              <a:rPr lang="en-US" dirty="0" smtClean="0"/>
              <a:t>Summary</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200" y="3276600"/>
            <a:ext cx="3533775" cy="1929553"/>
          </a:xfrm>
          <a:prstGeom prst="rect">
            <a:avLst/>
          </a:prstGeom>
        </p:spPr>
      </p:pic>
    </p:spTree>
    <p:extLst>
      <p:ext uri="{BB962C8B-B14F-4D97-AF65-F5344CB8AC3E}">
        <p14:creationId xmlns:p14="http://schemas.microsoft.com/office/powerpoint/2010/main" val="1269578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609600" y="914400"/>
            <a:ext cx="3733800" cy="4800600"/>
          </a:xfrm>
        </p:spPr>
        <p:txBody>
          <a:bodyPr/>
          <a:lstStyle/>
          <a:p>
            <a:r>
              <a:rPr lang="en-US" dirty="0" smtClean="0"/>
              <a:t>Game Title: Mass Effect 3</a:t>
            </a:r>
          </a:p>
          <a:p>
            <a:r>
              <a:rPr lang="en-US" dirty="0" smtClean="0"/>
              <a:t>Developer: </a:t>
            </a:r>
            <a:r>
              <a:rPr lang="en-US" dirty="0" err="1" smtClean="0"/>
              <a:t>Bioware</a:t>
            </a:r>
            <a:endParaRPr lang="en-US" dirty="0" smtClean="0"/>
          </a:p>
          <a:p>
            <a:r>
              <a:rPr lang="en-US" dirty="0" smtClean="0"/>
              <a:t>Publisher: Electronic Arts (EA)</a:t>
            </a:r>
          </a:p>
          <a:p>
            <a:r>
              <a:rPr lang="en-US" dirty="0" smtClean="0"/>
              <a:t>Directed By: Casey Hudson</a:t>
            </a:r>
          </a:p>
          <a:p>
            <a:r>
              <a:rPr lang="en-US" dirty="0" smtClean="0"/>
              <a:t>Written By: Marc Walters</a:t>
            </a:r>
          </a:p>
          <a:p>
            <a:r>
              <a:rPr lang="en-US" dirty="0" smtClean="0"/>
              <a:t>Music By: Clint Mansell</a:t>
            </a:r>
          </a:p>
          <a:p>
            <a:r>
              <a:rPr lang="en-US" dirty="0" smtClean="0"/>
              <a:t>Type of Game: Role Playing Game Action Shooter (RPG)</a:t>
            </a:r>
          </a:p>
          <a:p>
            <a:r>
              <a:rPr lang="en-US" dirty="0" smtClean="0"/>
              <a:t>Price:</a:t>
            </a:r>
          </a:p>
          <a:p>
            <a:pPr lvl="1"/>
            <a:r>
              <a:rPr lang="en-US" dirty="0"/>
              <a:t>Original: $59.99</a:t>
            </a:r>
          </a:p>
          <a:p>
            <a:pPr lvl="1"/>
            <a:r>
              <a:rPr lang="en-US" dirty="0"/>
              <a:t>Current: $</a:t>
            </a:r>
            <a:r>
              <a:rPr lang="en-US" dirty="0" smtClean="0"/>
              <a:t>19.99</a:t>
            </a:r>
          </a:p>
          <a:p>
            <a:r>
              <a:rPr lang="en-US" dirty="0" smtClean="0"/>
              <a:t>Can be played on the </a:t>
            </a:r>
            <a:r>
              <a:rPr lang="en-US" dirty="0" err="1" smtClean="0"/>
              <a:t>Playstation</a:t>
            </a:r>
            <a:r>
              <a:rPr lang="en-US" dirty="0" smtClean="0"/>
              <a:t> 3, Xbox 360, Wii or PC</a:t>
            </a:r>
            <a:endParaRPr lang="en-US" dirty="0"/>
          </a:p>
        </p:txBody>
      </p:sp>
      <p:sp>
        <p:nvSpPr>
          <p:cNvPr id="3" name="Content Placeholder 2"/>
          <p:cNvSpPr>
            <a:spLocks noGrp="1"/>
          </p:cNvSpPr>
          <p:nvPr>
            <p:ph sz="quarter" idx="14"/>
          </p:nvPr>
        </p:nvSpPr>
        <p:spPr>
          <a:xfrm>
            <a:off x="4800600" y="914400"/>
            <a:ext cx="3733800" cy="4800600"/>
          </a:xfrm>
        </p:spPr>
        <p:txBody>
          <a:bodyPr>
            <a:normAutofit fontScale="92500" lnSpcReduction="20000"/>
          </a:bodyPr>
          <a:lstStyle/>
          <a:p>
            <a:r>
              <a:rPr lang="en-US" dirty="0" smtClean="0"/>
              <a:t>Minimum Hardware Requirements:</a:t>
            </a:r>
          </a:p>
          <a:p>
            <a:pPr lvl="1"/>
            <a:r>
              <a:rPr lang="en-US" dirty="0" smtClean="0"/>
              <a:t>Pentium Dual Core E2160 1.80 GHz</a:t>
            </a:r>
          </a:p>
          <a:p>
            <a:pPr lvl="1"/>
            <a:r>
              <a:rPr lang="en-US" dirty="0" smtClean="0"/>
              <a:t>GeForce 405 or Equivalent</a:t>
            </a:r>
          </a:p>
          <a:p>
            <a:pPr lvl="1"/>
            <a:r>
              <a:rPr lang="en-US" dirty="0" smtClean="0"/>
              <a:t>RAM: 1 GB</a:t>
            </a:r>
          </a:p>
          <a:p>
            <a:pPr lvl="1"/>
            <a:r>
              <a:rPr lang="en-US" dirty="0" smtClean="0"/>
              <a:t>OS: Win XP 32</a:t>
            </a:r>
          </a:p>
          <a:p>
            <a:pPr lvl="1"/>
            <a:r>
              <a:rPr lang="en-US" dirty="0" smtClean="0"/>
              <a:t>Direct X: DX 9</a:t>
            </a:r>
          </a:p>
          <a:p>
            <a:pPr lvl="1"/>
            <a:r>
              <a:rPr lang="en-US" dirty="0" smtClean="0"/>
              <a:t>HDD Space: 15 GB</a:t>
            </a:r>
          </a:p>
          <a:p>
            <a:r>
              <a:rPr lang="en-US" dirty="0" smtClean="0"/>
              <a:t>Recommended Hardware Requirements:</a:t>
            </a:r>
          </a:p>
          <a:p>
            <a:pPr lvl="1"/>
            <a:r>
              <a:rPr lang="en-US" dirty="0" smtClean="0"/>
              <a:t>Pentium Core 2 Duo E6600 2.4 GHz</a:t>
            </a:r>
          </a:p>
          <a:p>
            <a:pPr lvl="1"/>
            <a:r>
              <a:rPr lang="en-US" dirty="0" smtClean="0"/>
              <a:t>GeForce 9800 GT or Equivalent</a:t>
            </a:r>
          </a:p>
          <a:p>
            <a:pPr lvl="1"/>
            <a:r>
              <a:rPr lang="en-US" dirty="0" smtClean="0"/>
              <a:t>RAM: 4 GB</a:t>
            </a:r>
          </a:p>
          <a:p>
            <a:pPr lvl="1"/>
            <a:r>
              <a:rPr lang="en-US" dirty="0" smtClean="0"/>
              <a:t>OS: Win XP 32</a:t>
            </a:r>
          </a:p>
          <a:p>
            <a:pPr lvl="1"/>
            <a:r>
              <a:rPr lang="en-US" dirty="0" smtClean="0"/>
              <a:t>Direct X: DX 9</a:t>
            </a:r>
          </a:p>
          <a:p>
            <a:pPr lvl="1"/>
            <a:r>
              <a:rPr lang="en-US" dirty="0" smtClean="0"/>
              <a:t>HDD Space: 15 GB</a:t>
            </a:r>
          </a:p>
        </p:txBody>
      </p:sp>
      <p:sp>
        <p:nvSpPr>
          <p:cNvPr id="4" name="Title 3"/>
          <p:cNvSpPr>
            <a:spLocks noGrp="1"/>
          </p:cNvSpPr>
          <p:nvPr>
            <p:ph type="title"/>
          </p:nvPr>
        </p:nvSpPr>
        <p:spPr>
          <a:xfrm>
            <a:off x="609600" y="274638"/>
            <a:ext cx="7924800" cy="487362"/>
          </a:xfrm>
        </p:spPr>
        <p:txBody>
          <a:bodyPr/>
          <a:lstStyle/>
          <a:p>
            <a:pPr algn="ctr"/>
            <a:r>
              <a:rPr lang="en-US" dirty="0" smtClean="0"/>
              <a:t>Basic Game Info.</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3800" y="6248400"/>
            <a:ext cx="1188720" cy="247650"/>
          </a:xfrm>
          <a:prstGeom prst="rect">
            <a:avLst/>
          </a:prstGeom>
        </p:spPr>
      </p:pic>
    </p:spTree>
    <p:extLst>
      <p:ext uri="{BB962C8B-B14F-4D97-AF65-F5344CB8AC3E}">
        <p14:creationId xmlns:p14="http://schemas.microsoft.com/office/powerpoint/2010/main" val="20334216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563562"/>
          </a:xfrm>
        </p:spPr>
        <p:txBody>
          <a:bodyPr/>
          <a:lstStyle/>
          <a:p>
            <a:pPr algn="ctr"/>
            <a:r>
              <a:rPr lang="en-US" dirty="0" smtClean="0"/>
              <a:t>Questions?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838200"/>
            <a:ext cx="7435092" cy="4749165"/>
          </a:xfrm>
          <a:prstGeom prst="rect">
            <a:avLst/>
          </a:prstGeom>
        </p:spPr>
      </p:pic>
    </p:spTree>
    <p:extLst>
      <p:ext uri="{BB962C8B-B14F-4D97-AF65-F5344CB8AC3E}">
        <p14:creationId xmlns:p14="http://schemas.microsoft.com/office/powerpoint/2010/main" val="2522357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563562"/>
          </a:xfrm>
        </p:spPr>
        <p:txBody>
          <a:bodyPr/>
          <a:lstStyle/>
          <a:p>
            <a:pPr algn="ctr"/>
            <a:r>
              <a:rPr lang="en-US" dirty="0" smtClean="0"/>
              <a:t>Game Summary</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868136"/>
            <a:ext cx="8153400" cy="4586288"/>
          </a:xfrm>
          <a:prstGeom prst="rect">
            <a:avLst/>
          </a:prstGeom>
        </p:spPr>
      </p:pic>
    </p:spTree>
    <p:extLst>
      <p:ext uri="{BB962C8B-B14F-4D97-AF65-F5344CB8AC3E}">
        <p14:creationId xmlns:p14="http://schemas.microsoft.com/office/powerpoint/2010/main" val="1208406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563562"/>
          </a:xfrm>
        </p:spPr>
        <p:txBody>
          <a:bodyPr/>
          <a:lstStyle/>
          <a:p>
            <a:pPr algn="ctr"/>
            <a:r>
              <a:rPr lang="en-US" dirty="0" smtClean="0"/>
              <a:t>Quick Overview</a:t>
            </a:r>
            <a:endParaRPr lang="en-US" dirty="0"/>
          </a:p>
        </p:txBody>
      </p:sp>
      <p:sp>
        <p:nvSpPr>
          <p:cNvPr id="3" name="Content Placeholder 2"/>
          <p:cNvSpPr>
            <a:spLocks noGrp="1"/>
          </p:cNvSpPr>
          <p:nvPr>
            <p:ph sz="quarter" idx="13"/>
          </p:nvPr>
        </p:nvSpPr>
        <p:spPr/>
        <p:txBody>
          <a:bodyPr/>
          <a:lstStyle/>
          <a:p>
            <a:r>
              <a:rPr lang="en-US" dirty="0" smtClean="0"/>
              <a:t>Third game in the Mass Effect Trilogy</a:t>
            </a:r>
          </a:p>
          <a:p>
            <a:r>
              <a:rPr lang="en-US" dirty="0" smtClean="0"/>
              <a:t>This game is a Sci-Fi RPG, taking place in the near future (about 150 years from now).</a:t>
            </a:r>
          </a:p>
          <a:p>
            <a:r>
              <a:rPr lang="en-US" dirty="0" smtClean="0"/>
              <a:t>The primary gameplay portion is implemented as a squad based third person (mostly) shooter.</a:t>
            </a:r>
          </a:p>
          <a:p>
            <a:r>
              <a:rPr lang="en-US" dirty="0" smtClean="0"/>
              <a:t>The player visits several locations including:</a:t>
            </a:r>
          </a:p>
          <a:p>
            <a:pPr lvl="1"/>
            <a:r>
              <a:rPr lang="en-US" dirty="0" smtClean="0"/>
              <a:t>Space Stations</a:t>
            </a:r>
          </a:p>
          <a:p>
            <a:pPr lvl="1"/>
            <a:r>
              <a:rPr lang="en-US" dirty="0" smtClean="0"/>
              <a:t>Alien Planets</a:t>
            </a:r>
          </a:p>
          <a:p>
            <a:pPr lvl="1"/>
            <a:r>
              <a:rPr lang="en-US" dirty="0" smtClean="0"/>
              <a:t>Mars</a:t>
            </a:r>
          </a:p>
          <a:p>
            <a:pPr lvl="1"/>
            <a:r>
              <a:rPr lang="en-US" dirty="0" smtClean="0"/>
              <a:t>Earth</a:t>
            </a:r>
          </a:p>
          <a:p>
            <a:r>
              <a:rPr lang="en-US" dirty="0" smtClean="0"/>
              <a:t>Primary mode of transport is a starship called the SSV Normandy</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0" y="2971800"/>
            <a:ext cx="2540000" cy="1428750"/>
          </a:xfrm>
          <a:prstGeom prst="rect">
            <a:avLst/>
          </a:prstGeom>
        </p:spPr>
      </p:pic>
    </p:spTree>
    <p:extLst>
      <p:ext uri="{BB962C8B-B14F-4D97-AF65-F5344CB8AC3E}">
        <p14:creationId xmlns:p14="http://schemas.microsoft.com/office/powerpoint/2010/main" val="2104776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563562"/>
          </a:xfrm>
        </p:spPr>
        <p:txBody>
          <a:bodyPr/>
          <a:lstStyle/>
          <a:p>
            <a:pPr algn="ctr"/>
            <a:r>
              <a:rPr lang="en-US" dirty="0" smtClean="0"/>
              <a:t>Main Storyline</a:t>
            </a:r>
            <a:endParaRPr lang="en-US" dirty="0"/>
          </a:p>
        </p:txBody>
      </p:sp>
      <p:sp>
        <p:nvSpPr>
          <p:cNvPr id="3" name="Content Placeholder 2"/>
          <p:cNvSpPr>
            <a:spLocks noGrp="1"/>
          </p:cNvSpPr>
          <p:nvPr>
            <p:ph sz="quarter" idx="13"/>
          </p:nvPr>
        </p:nvSpPr>
        <p:spPr>
          <a:xfrm>
            <a:off x="609600" y="838200"/>
            <a:ext cx="7924800" cy="4876800"/>
          </a:xfrm>
        </p:spPr>
        <p:txBody>
          <a:bodyPr/>
          <a:lstStyle/>
          <a:p>
            <a:pPr marL="0" indent="0">
              <a:buNone/>
            </a:pPr>
            <a:r>
              <a:rPr lang="en-US" dirty="0" smtClean="0"/>
              <a:t>The story of the game takes place in the future, in the 2180s.  Following the discovery of an alien repository on Mars, humanity discovers that Pluto’s moon, Charon, is in fact an ancient device capable of hurling correctly designed ships thousands of light years across space.  It is known to the races of the galaxy as a Mass Relay, powered by the Mass Effect.</a:t>
            </a:r>
          </a:p>
          <a:p>
            <a:pPr marL="0" indent="0">
              <a:buNone/>
            </a:pPr>
            <a:endParaRPr lang="en-US" dirty="0"/>
          </a:p>
          <a:p>
            <a:pPr marL="0" indent="0">
              <a:buNone/>
            </a:pPr>
            <a:r>
              <a:rPr lang="en-US" dirty="0" smtClean="0"/>
              <a:t>Mass Effect 3 tells the conclusion of the story that began in Mass Effect and continued into Mass Effect 2.  The Reapers (a race of machines with an extremely advanced Artificial Intelligence) have invaded the galaxy, intent on destroying all sufficiently advanced organic life.  This game tells the story of a squad of people, led by you playing its leader, Commander Shepard, who attempt to stop the Reapers from destroying the Earth by any means necessary.</a:t>
            </a:r>
          </a:p>
          <a:p>
            <a:pPr marL="0" indent="0">
              <a:buNone/>
            </a:pPr>
            <a:endParaRPr lang="en-US" dirty="0"/>
          </a:p>
          <a:p>
            <a:pPr marL="0" indent="0">
              <a:buNone/>
            </a:pPr>
            <a:r>
              <a:rPr lang="en-US" dirty="0" smtClean="0"/>
              <a:t>To even have a chance, your squad must unite the races of the galaxy into the largest fighting force ever seen.  You must gather resources and armies in order to build the only weapon that even stands a chance of stopping the Reapers… the Catalyst.</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951148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609600" y="838200"/>
            <a:ext cx="3733800" cy="5105400"/>
          </a:xfrm>
        </p:spPr>
        <p:txBody>
          <a:bodyPr>
            <a:normAutofit fontScale="85000" lnSpcReduction="20000"/>
          </a:bodyPr>
          <a:lstStyle/>
          <a:p>
            <a:pPr marL="0" indent="0">
              <a:buNone/>
            </a:pPr>
            <a:r>
              <a:rPr lang="en-US" dirty="0" smtClean="0"/>
              <a:t>As a player, you are Commander Shepard, a human commander in the Alliance Military.</a:t>
            </a:r>
          </a:p>
          <a:p>
            <a:r>
              <a:rPr lang="en-US" dirty="0" smtClean="0"/>
              <a:t>Can be either male or female</a:t>
            </a:r>
          </a:p>
          <a:p>
            <a:r>
              <a:rPr lang="en-US" dirty="0" smtClean="0"/>
              <a:t>Can choose from six different classes:</a:t>
            </a:r>
          </a:p>
          <a:p>
            <a:pPr lvl="1"/>
            <a:r>
              <a:rPr lang="en-US" dirty="0" smtClean="0"/>
              <a:t>Soldier</a:t>
            </a:r>
          </a:p>
          <a:p>
            <a:pPr lvl="1"/>
            <a:r>
              <a:rPr lang="en-US" dirty="0" smtClean="0"/>
              <a:t>Adept (Uses </a:t>
            </a:r>
            <a:r>
              <a:rPr lang="en-US" dirty="0" err="1" smtClean="0"/>
              <a:t>Biotics</a:t>
            </a:r>
            <a:r>
              <a:rPr lang="en-US" dirty="0" smtClean="0"/>
              <a:t>)</a:t>
            </a:r>
          </a:p>
          <a:p>
            <a:pPr lvl="1"/>
            <a:r>
              <a:rPr lang="en-US" dirty="0" smtClean="0"/>
              <a:t>Engineer</a:t>
            </a:r>
          </a:p>
          <a:p>
            <a:pPr lvl="1"/>
            <a:r>
              <a:rPr lang="en-US" dirty="0" err="1" smtClean="0"/>
              <a:t>Vangaurd</a:t>
            </a:r>
            <a:r>
              <a:rPr lang="en-US" dirty="0" smtClean="0"/>
              <a:t> (Soldier/Adept)</a:t>
            </a:r>
          </a:p>
          <a:p>
            <a:pPr lvl="1"/>
            <a:r>
              <a:rPr lang="en-US" dirty="0" smtClean="0"/>
              <a:t>Sentinel (Engineer/Adept)</a:t>
            </a:r>
          </a:p>
          <a:p>
            <a:pPr lvl="1"/>
            <a:r>
              <a:rPr lang="en-US" dirty="0" smtClean="0"/>
              <a:t>Infiltrator (Soldier/Engineer)</a:t>
            </a:r>
          </a:p>
          <a:p>
            <a:r>
              <a:rPr lang="en-US" dirty="0" smtClean="0"/>
              <a:t>If you created a character in Mass Effect 1, you may use the same character through all three games</a:t>
            </a:r>
          </a:p>
          <a:p>
            <a:r>
              <a:rPr lang="en-US" dirty="0" smtClean="0"/>
              <a:t>Your character is fully voiced acted by either Mark Meer (male </a:t>
            </a:r>
            <a:r>
              <a:rPr lang="en-US" dirty="0" err="1" smtClean="0"/>
              <a:t>Shep</a:t>
            </a:r>
            <a:r>
              <a:rPr lang="en-US" dirty="0" smtClean="0"/>
              <a:t>) or Jennifer Hale (female </a:t>
            </a:r>
            <a:r>
              <a:rPr lang="en-US" dirty="0" err="1" smtClean="0"/>
              <a:t>Shep</a:t>
            </a:r>
            <a:r>
              <a:rPr lang="en-US" dirty="0" smtClean="0"/>
              <a:t>)</a:t>
            </a:r>
          </a:p>
          <a:p>
            <a:r>
              <a:rPr lang="en-US" dirty="0" smtClean="0"/>
              <a:t>Your moral choices throughout the game allow you to be either a Paragon or a Renegade (think light vs. dark side of the Force)</a:t>
            </a:r>
          </a:p>
          <a:p>
            <a:r>
              <a:rPr lang="en-US" dirty="0" smtClean="0"/>
              <a:t>The player also has control over his/her </a:t>
            </a:r>
            <a:r>
              <a:rPr lang="en-US" dirty="0" err="1" smtClean="0"/>
              <a:t>squadmates</a:t>
            </a:r>
            <a:r>
              <a:rPr lang="en-US" dirty="0" smtClean="0"/>
              <a:t> in combat</a:t>
            </a:r>
            <a:endParaRPr lang="en-US" dirty="0"/>
          </a:p>
        </p:txBody>
      </p:sp>
      <p:sp>
        <p:nvSpPr>
          <p:cNvPr id="4" name="Title 3"/>
          <p:cNvSpPr>
            <a:spLocks noGrp="1"/>
          </p:cNvSpPr>
          <p:nvPr>
            <p:ph type="title"/>
          </p:nvPr>
        </p:nvSpPr>
        <p:spPr>
          <a:xfrm>
            <a:off x="609600" y="274638"/>
            <a:ext cx="7924800" cy="563562"/>
          </a:xfrm>
        </p:spPr>
        <p:txBody>
          <a:bodyPr/>
          <a:lstStyle/>
          <a:p>
            <a:pPr algn="ctr"/>
            <a:r>
              <a:rPr lang="en-US" dirty="0" smtClean="0"/>
              <a:t>Player’s Role</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9600" y="914400"/>
            <a:ext cx="1864785" cy="32766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0" y="3202782"/>
            <a:ext cx="2007952" cy="2433638"/>
          </a:xfrm>
          <a:prstGeom prst="rect">
            <a:avLst/>
          </a:prstGeom>
        </p:spPr>
      </p:pic>
    </p:spTree>
    <p:extLst>
      <p:ext uri="{BB962C8B-B14F-4D97-AF65-F5344CB8AC3E}">
        <p14:creationId xmlns:p14="http://schemas.microsoft.com/office/powerpoint/2010/main" val="4272257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609600" y="762000"/>
            <a:ext cx="3733800" cy="4953000"/>
          </a:xfrm>
        </p:spPr>
        <p:txBody>
          <a:bodyPr>
            <a:normAutofit fontScale="85000" lnSpcReduction="10000"/>
          </a:bodyPr>
          <a:lstStyle/>
          <a:p>
            <a:r>
              <a:rPr lang="en-US" dirty="0" smtClean="0"/>
              <a:t>Installation</a:t>
            </a:r>
          </a:p>
          <a:p>
            <a:pPr lvl="1"/>
            <a:r>
              <a:rPr lang="en-US" dirty="0" smtClean="0"/>
              <a:t>For the PC, around 15 Gigs of HD space is required.</a:t>
            </a:r>
          </a:p>
          <a:p>
            <a:pPr lvl="1"/>
            <a:r>
              <a:rPr lang="en-US" dirty="0" smtClean="0"/>
              <a:t>No CD required afterwards</a:t>
            </a:r>
          </a:p>
          <a:p>
            <a:pPr lvl="1"/>
            <a:r>
              <a:rPr lang="en-US" dirty="0" smtClean="0"/>
              <a:t>For consoles, some installation of game files is required</a:t>
            </a:r>
          </a:p>
          <a:p>
            <a:pPr lvl="1"/>
            <a:r>
              <a:rPr lang="en-US" dirty="0" smtClean="0"/>
              <a:t>All three setups have loading times</a:t>
            </a:r>
          </a:p>
          <a:p>
            <a:r>
              <a:rPr lang="en-US" dirty="0" smtClean="0"/>
              <a:t>Artwork</a:t>
            </a:r>
          </a:p>
          <a:p>
            <a:pPr lvl="1"/>
            <a:r>
              <a:rPr lang="en-US" dirty="0" smtClean="0"/>
              <a:t>Space based realism</a:t>
            </a:r>
          </a:p>
          <a:p>
            <a:pPr lvl="1"/>
            <a:r>
              <a:rPr lang="en-US" dirty="0" smtClean="0"/>
              <a:t>Artwork is beautiful</a:t>
            </a:r>
          </a:p>
          <a:p>
            <a:r>
              <a:rPr lang="en-US" dirty="0" smtClean="0"/>
              <a:t>Sound and Music</a:t>
            </a:r>
          </a:p>
          <a:p>
            <a:pPr lvl="1"/>
            <a:r>
              <a:rPr lang="en-US" dirty="0" smtClean="0"/>
              <a:t>The combat sounds are fantastic</a:t>
            </a:r>
          </a:p>
          <a:p>
            <a:pPr lvl="1"/>
            <a:r>
              <a:rPr lang="en-US" dirty="0" smtClean="0"/>
              <a:t>Enemy noises/screams are appropriately terrifying</a:t>
            </a:r>
          </a:p>
          <a:p>
            <a:pPr lvl="1"/>
            <a:r>
              <a:rPr lang="en-US" dirty="0" smtClean="0"/>
              <a:t>Reapers have their own unique sound</a:t>
            </a:r>
          </a:p>
          <a:p>
            <a:pPr lvl="1"/>
            <a:r>
              <a:rPr lang="en-US" dirty="0" smtClean="0"/>
              <a:t>Music of the game does an excellent job of setting the tone</a:t>
            </a:r>
            <a:endParaRPr lang="en-US" dirty="0"/>
          </a:p>
        </p:txBody>
      </p:sp>
      <p:sp>
        <p:nvSpPr>
          <p:cNvPr id="3" name="Content Placeholder 2"/>
          <p:cNvSpPr>
            <a:spLocks noGrp="1"/>
          </p:cNvSpPr>
          <p:nvPr>
            <p:ph sz="quarter" idx="14"/>
          </p:nvPr>
        </p:nvSpPr>
        <p:spPr>
          <a:xfrm>
            <a:off x="4800600" y="762000"/>
            <a:ext cx="3733800" cy="4953000"/>
          </a:xfrm>
        </p:spPr>
        <p:txBody>
          <a:bodyPr>
            <a:normAutofit fontScale="85000" lnSpcReduction="10000"/>
          </a:bodyPr>
          <a:lstStyle/>
          <a:p>
            <a:r>
              <a:rPr lang="en-US" dirty="0" smtClean="0"/>
              <a:t>Manual</a:t>
            </a:r>
          </a:p>
          <a:p>
            <a:pPr lvl="1"/>
            <a:r>
              <a:rPr lang="en-US" dirty="0" smtClean="0"/>
              <a:t>Online version of the manual</a:t>
            </a:r>
          </a:p>
          <a:p>
            <a:pPr lvl="1"/>
            <a:r>
              <a:rPr lang="en-US" dirty="0" smtClean="0"/>
              <a:t>On my copy, there was no manual in the box</a:t>
            </a:r>
          </a:p>
          <a:p>
            <a:pPr lvl="1"/>
            <a:r>
              <a:rPr lang="en-US" dirty="0" smtClean="0"/>
              <a:t>Tutorial in the game showed how to play and what to do</a:t>
            </a:r>
          </a:p>
          <a:p>
            <a:r>
              <a:rPr lang="en-US" dirty="0" smtClean="0"/>
              <a:t>Scoring</a:t>
            </a:r>
          </a:p>
          <a:p>
            <a:pPr lvl="1"/>
            <a:r>
              <a:rPr lang="en-US" dirty="0" smtClean="0"/>
              <a:t>Mostly done via XP (Experience Points)</a:t>
            </a:r>
          </a:p>
          <a:p>
            <a:pPr lvl="2"/>
            <a:r>
              <a:rPr lang="en-US" dirty="0" smtClean="0"/>
              <a:t>Gained by defeating enemies and completing objectives</a:t>
            </a:r>
          </a:p>
          <a:p>
            <a:pPr lvl="2"/>
            <a:r>
              <a:rPr lang="en-US" dirty="0" smtClean="0"/>
              <a:t>Basis for how roleplaying games work</a:t>
            </a:r>
          </a:p>
          <a:p>
            <a:pPr lvl="2"/>
            <a:r>
              <a:rPr lang="en-US" dirty="0" smtClean="0"/>
              <a:t>Allows the player to improve their character by </a:t>
            </a:r>
            <a:r>
              <a:rPr lang="en-US" dirty="0" err="1" smtClean="0"/>
              <a:t>chosing</a:t>
            </a:r>
            <a:r>
              <a:rPr lang="en-US" dirty="0" smtClean="0"/>
              <a:t> different skills and abilities that make the player character more formidable</a:t>
            </a:r>
          </a:p>
          <a:p>
            <a:pPr lvl="1"/>
            <a:r>
              <a:rPr lang="en-US" dirty="0" smtClean="0"/>
              <a:t>Also can gain Credits to buy and upgrade weapons and armor</a:t>
            </a:r>
          </a:p>
        </p:txBody>
      </p:sp>
      <p:sp>
        <p:nvSpPr>
          <p:cNvPr id="4" name="Title 3"/>
          <p:cNvSpPr>
            <a:spLocks noGrp="1"/>
          </p:cNvSpPr>
          <p:nvPr>
            <p:ph type="title"/>
          </p:nvPr>
        </p:nvSpPr>
        <p:spPr>
          <a:xfrm>
            <a:off x="609600" y="274638"/>
            <a:ext cx="7924800" cy="487362"/>
          </a:xfrm>
        </p:spPr>
        <p:txBody>
          <a:bodyPr/>
          <a:lstStyle/>
          <a:p>
            <a:pPr algn="ctr"/>
            <a:r>
              <a:rPr lang="en-US" dirty="0" smtClean="0"/>
              <a:t>Other information</a:t>
            </a:r>
            <a:endParaRPr lang="en-US" dirty="0"/>
          </a:p>
        </p:txBody>
      </p:sp>
    </p:spTree>
    <p:extLst>
      <p:ext uri="{BB962C8B-B14F-4D97-AF65-F5344CB8AC3E}">
        <p14:creationId xmlns:p14="http://schemas.microsoft.com/office/powerpoint/2010/main" val="3206336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609600" y="914400"/>
            <a:ext cx="3733800" cy="4800600"/>
          </a:xfrm>
        </p:spPr>
        <p:txBody>
          <a:bodyPr>
            <a:normAutofit fontScale="85000" lnSpcReduction="20000"/>
          </a:bodyPr>
          <a:lstStyle/>
          <a:p>
            <a:pPr marL="0" indent="0">
              <a:buNone/>
            </a:pPr>
            <a:r>
              <a:rPr lang="en-US" dirty="0" smtClean="0"/>
              <a:t>Gameplay in Mass Effect 3 has 3 unique categories:</a:t>
            </a:r>
          </a:p>
          <a:p>
            <a:pPr>
              <a:buFont typeface="+mj-lt"/>
              <a:buAutoNum type="arabicPeriod"/>
            </a:pPr>
            <a:r>
              <a:rPr lang="en-US" dirty="0" smtClean="0"/>
              <a:t>Exploration</a:t>
            </a:r>
          </a:p>
          <a:p>
            <a:pPr lvl="1"/>
            <a:r>
              <a:rPr lang="en-US" dirty="0" smtClean="0"/>
              <a:t>This can take place both in and out of Combat</a:t>
            </a:r>
          </a:p>
          <a:p>
            <a:pPr lvl="1"/>
            <a:r>
              <a:rPr lang="en-US" dirty="0" smtClean="0"/>
              <a:t>You move Shepard and the team around an area.  This is where a large part of the roleplaying (other than decisions making) comes in to play</a:t>
            </a:r>
          </a:p>
          <a:p>
            <a:pPr lvl="2"/>
            <a:r>
              <a:rPr lang="en-US" dirty="0" smtClean="0"/>
              <a:t>Discover missions</a:t>
            </a:r>
          </a:p>
          <a:p>
            <a:pPr lvl="2"/>
            <a:r>
              <a:rPr lang="en-US" dirty="0" smtClean="0"/>
              <a:t>Talk to NPCs</a:t>
            </a:r>
          </a:p>
          <a:p>
            <a:pPr>
              <a:buFont typeface="+mj-lt"/>
              <a:buAutoNum type="arabicPeriod"/>
            </a:pPr>
            <a:r>
              <a:rPr lang="en-US" dirty="0" smtClean="0"/>
              <a:t>Space Exploration</a:t>
            </a:r>
          </a:p>
          <a:p>
            <a:pPr lvl="1"/>
            <a:r>
              <a:rPr lang="en-US" dirty="0" smtClean="0"/>
              <a:t>Both System and Galaxy Exploration</a:t>
            </a:r>
          </a:p>
          <a:p>
            <a:pPr lvl="1"/>
            <a:r>
              <a:rPr lang="en-US" dirty="0" smtClean="0"/>
              <a:t>Discover resources</a:t>
            </a:r>
          </a:p>
          <a:p>
            <a:pPr lvl="1"/>
            <a:r>
              <a:rPr lang="en-US" dirty="0" smtClean="0"/>
              <a:t>Fly to planets to execute missions</a:t>
            </a:r>
          </a:p>
          <a:p>
            <a:pPr>
              <a:buFont typeface="+mj-lt"/>
              <a:buAutoNum type="arabicPeriod"/>
            </a:pPr>
            <a:r>
              <a:rPr lang="en-US" dirty="0" smtClean="0"/>
              <a:t>Combat</a:t>
            </a:r>
          </a:p>
          <a:p>
            <a:pPr lvl="1"/>
            <a:r>
              <a:rPr lang="en-US" dirty="0" smtClean="0"/>
              <a:t>Where most of the gameplay is for this game</a:t>
            </a:r>
          </a:p>
          <a:p>
            <a:pPr lvl="1"/>
            <a:r>
              <a:rPr lang="en-US" dirty="0" smtClean="0"/>
              <a:t>Will have an entire slide on this</a:t>
            </a:r>
          </a:p>
        </p:txBody>
      </p:sp>
      <p:sp>
        <p:nvSpPr>
          <p:cNvPr id="4" name="Title 3"/>
          <p:cNvSpPr>
            <a:spLocks noGrp="1"/>
          </p:cNvSpPr>
          <p:nvPr>
            <p:ph type="title"/>
          </p:nvPr>
        </p:nvSpPr>
        <p:spPr>
          <a:xfrm>
            <a:off x="609600" y="274638"/>
            <a:ext cx="7924800" cy="563562"/>
          </a:xfrm>
        </p:spPr>
        <p:txBody>
          <a:bodyPr/>
          <a:lstStyle/>
          <a:p>
            <a:pPr algn="ctr"/>
            <a:r>
              <a:rPr lang="en-US" dirty="0" smtClean="0"/>
              <a:t>gameplay</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67200" y="1752600"/>
            <a:ext cx="3733800" cy="210849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4931" y="3983018"/>
            <a:ext cx="2849137" cy="227670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4600" y="304800"/>
            <a:ext cx="2209800" cy="1381125"/>
          </a:xfrm>
          <a:prstGeom prst="rect">
            <a:avLst/>
          </a:prstGeom>
        </p:spPr>
      </p:pic>
    </p:spTree>
    <p:extLst>
      <p:ext uri="{BB962C8B-B14F-4D97-AF65-F5344CB8AC3E}">
        <p14:creationId xmlns:p14="http://schemas.microsoft.com/office/powerpoint/2010/main" val="2274906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800600" y="914400"/>
            <a:ext cx="3733800" cy="4800600"/>
          </a:xfrm>
        </p:spPr>
        <p:txBody>
          <a:bodyPr>
            <a:normAutofit fontScale="92500" lnSpcReduction="20000"/>
          </a:bodyPr>
          <a:lstStyle/>
          <a:p>
            <a:pPr marL="0" indent="0">
              <a:buNone/>
            </a:pPr>
            <a:r>
              <a:rPr lang="en-US" dirty="0" smtClean="0"/>
              <a:t>The combat and the User Interface for this game are very closely intertwined.  The biggest amount of gameplay takes place during combat.</a:t>
            </a:r>
          </a:p>
          <a:p>
            <a:pPr marL="0" indent="0">
              <a:buNone/>
            </a:pPr>
            <a:r>
              <a:rPr lang="en-US" dirty="0" smtClean="0"/>
              <a:t>In Mass Effect 3 3</a:t>
            </a:r>
            <a:r>
              <a:rPr lang="en-US" baseline="30000" dirty="0" smtClean="0"/>
              <a:t>rd</a:t>
            </a:r>
            <a:r>
              <a:rPr lang="en-US" dirty="0" smtClean="0"/>
              <a:t> Person Shooter combat is the default mode.</a:t>
            </a:r>
          </a:p>
          <a:p>
            <a:pPr marL="0" indent="0">
              <a:buNone/>
            </a:pPr>
            <a:r>
              <a:rPr lang="en-US" dirty="0" smtClean="0"/>
              <a:t>Combat is against the Reapers and their minions.  It takes place in many locations of the game including:</a:t>
            </a:r>
          </a:p>
          <a:p>
            <a:pPr lvl="1"/>
            <a:r>
              <a:rPr lang="en-US" dirty="0" smtClean="0"/>
              <a:t>Earth</a:t>
            </a:r>
          </a:p>
          <a:p>
            <a:pPr lvl="1"/>
            <a:r>
              <a:rPr lang="en-US" dirty="0" smtClean="0"/>
              <a:t>The Citadel</a:t>
            </a:r>
          </a:p>
          <a:p>
            <a:pPr lvl="1"/>
            <a:r>
              <a:rPr lang="en-US" dirty="0" smtClean="0"/>
              <a:t>Omega</a:t>
            </a:r>
          </a:p>
          <a:p>
            <a:pPr lvl="1"/>
            <a:r>
              <a:rPr lang="en-US" dirty="0" smtClean="0"/>
              <a:t>Eden Prime (where the 1</a:t>
            </a:r>
            <a:r>
              <a:rPr lang="en-US" baseline="30000" dirty="0" smtClean="0"/>
              <a:t>st</a:t>
            </a:r>
            <a:r>
              <a:rPr lang="en-US" dirty="0" smtClean="0"/>
              <a:t> game began)</a:t>
            </a:r>
          </a:p>
          <a:p>
            <a:pPr lvl="1"/>
            <a:r>
              <a:rPr lang="en-US" dirty="0" err="1" smtClean="0"/>
              <a:t>Tuchanka</a:t>
            </a:r>
            <a:r>
              <a:rPr lang="en-US" dirty="0" smtClean="0"/>
              <a:t> (the </a:t>
            </a:r>
            <a:r>
              <a:rPr lang="en-US" dirty="0" err="1" smtClean="0"/>
              <a:t>Krogan</a:t>
            </a:r>
            <a:r>
              <a:rPr lang="en-US" dirty="0" smtClean="0"/>
              <a:t> </a:t>
            </a:r>
            <a:r>
              <a:rPr lang="en-US" dirty="0" err="1" smtClean="0"/>
              <a:t>Homeworld</a:t>
            </a:r>
            <a:r>
              <a:rPr lang="en-US" dirty="0" smtClean="0"/>
              <a:t>)</a:t>
            </a:r>
          </a:p>
          <a:p>
            <a:pPr lvl="1"/>
            <a:r>
              <a:rPr lang="en-US" dirty="0" smtClean="0"/>
              <a:t>Rannoch (the </a:t>
            </a:r>
            <a:r>
              <a:rPr lang="en-US" dirty="0" err="1" smtClean="0"/>
              <a:t>Quarian</a:t>
            </a:r>
            <a:r>
              <a:rPr lang="en-US" dirty="0" smtClean="0"/>
              <a:t> </a:t>
            </a:r>
            <a:r>
              <a:rPr lang="en-US" dirty="0" err="1" smtClean="0"/>
              <a:t>Homeworld</a:t>
            </a:r>
            <a:r>
              <a:rPr lang="en-US" dirty="0" smtClean="0"/>
              <a:t>)</a:t>
            </a:r>
          </a:p>
          <a:p>
            <a:pPr lvl="1"/>
            <a:r>
              <a:rPr lang="en-US" dirty="0" smtClean="0"/>
              <a:t>And many more</a:t>
            </a:r>
            <a:endParaRPr lang="en-US" dirty="0"/>
          </a:p>
        </p:txBody>
      </p:sp>
      <p:sp>
        <p:nvSpPr>
          <p:cNvPr id="4" name="Title 3"/>
          <p:cNvSpPr>
            <a:spLocks noGrp="1"/>
          </p:cNvSpPr>
          <p:nvPr>
            <p:ph type="title"/>
          </p:nvPr>
        </p:nvSpPr>
        <p:spPr>
          <a:xfrm>
            <a:off x="609600" y="274638"/>
            <a:ext cx="7924800" cy="563562"/>
          </a:xfrm>
        </p:spPr>
        <p:txBody>
          <a:bodyPr/>
          <a:lstStyle/>
          <a:p>
            <a:pPr algn="ctr"/>
            <a:r>
              <a:rPr lang="en-US" dirty="0" smtClean="0"/>
              <a:t>Combat and User Interface</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 y="990600"/>
            <a:ext cx="2790579" cy="4387432"/>
          </a:xfrm>
          <a:prstGeom prst="rect">
            <a:avLst/>
          </a:prstGeom>
        </p:spPr>
      </p:pic>
    </p:spTree>
    <p:extLst>
      <p:ext uri="{BB962C8B-B14F-4D97-AF65-F5344CB8AC3E}">
        <p14:creationId xmlns:p14="http://schemas.microsoft.com/office/powerpoint/2010/main" val="1706366200"/>
      </p:ext>
    </p:extLst>
  </p:cSld>
  <p:clrMapOvr>
    <a:masterClrMapping/>
  </p:clrMapOvr>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978</TotalTime>
  <Words>2128</Words>
  <Application>Microsoft Office PowerPoint</Application>
  <PresentationFormat>On-screen Show (4:3)</PresentationFormat>
  <Paragraphs>169</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Horizon</vt:lpstr>
      <vt:lpstr>PowerPoint Presentation</vt:lpstr>
      <vt:lpstr>Basic Game Info.</vt:lpstr>
      <vt:lpstr>Game Summary</vt:lpstr>
      <vt:lpstr>Quick Overview</vt:lpstr>
      <vt:lpstr>Main Storyline</vt:lpstr>
      <vt:lpstr>Player’s Role</vt:lpstr>
      <vt:lpstr>Other information</vt:lpstr>
      <vt:lpstr>gameplay</vt:lpstr>
      <vt:lpstr>Combat and User Interface</vt:lpstr>
      <vt:lpstr>User Interface: Combat</vt:lpstr>
      <vt:lpstr>User Interface: Combat</vt:lpstr>
      <vt:lpstr>User Interface: Conversations/Choices</vt:lpstr>
      <vt:lpstr>Special Features</vt:lpstr>
      <vt:lpstr>Known Bugs</vt:lpstr>
      <vt:lpstr>Game review</vt:lpstr>
      <vt:lpstr>Game Review: The Good and the bad</vt:lpstr>
      <vt:lpstr>Game Review (Cont.)</vt:lpstr>
      <vt:lpstr>Summary</vt:lpstr>
      <vt:lpstr>Summary</vt:lpstr>
      <vt:lpstr>Questions?</vt:lpstr>
    </vt:vector>
  </TitlesOfParts>
  <Company>Ford Motor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Mass effect 3</dc:title>
  <dc:creator>Morgan, Richard (R.T.)</dc:creator>
  <cp:lastModifiedBy>Rich Morgan</cp:lastModifiedBy>
  <cp:revision>36</cp:revision>
  <dcterms:created xsi:type="dcterms:W3CDTF">2014-09-12T15:02:23Z</dcterms:created>
  <dcterms:modified xsi:type="dcterms:W3CDTF">2014-09-24T05:49:00Z</dcterms:modified>
</cp:coreProperties>
</file>