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2"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143C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9492AB-5EFC-457E-922C-1D8572350F36}"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6C152-C313-4042-A4A8-2E54915C269E}" type="slidenum">
              <a:rPr lang="en-US" smtClean="0"/>
              <a:t>‹#›</a:t>
            </a:fld>
            <a:endParaRPr lang="en-US"/>
          </a:p>
        </p:txBody>
      </p:sp>
    </p:spTree>
    <p:extLst>
      <p:ext uri="{BB962C8B-B14F-4D97-AF65-F5344CB8AC3E}">
        <p14:creationId xmlns:p14="http://schemas.microsoft.com/office/powerpoint/2010/main" val="2502627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9492AB-5EFC-457E-922C-1D8572350F36}"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6C152-C313-4042-A4A8-2E54915C269E}" type="slidenum">
              <a:rPr lang="en-US" smtClean="0"/>
              <a:t>‹#›</a:t>
            </a:fld>
            <a:endParaRPr lang="en-US"/>
          </a:p>
        </p:txBody>
      </p:sp>
    </p:spTree>
    <p:extLst>
      <p:ext uri="{BB962C8B-B14F-4D97-AF65-F5344CB8AC3E}">
        <p14:creationId xmlns:p14="http://schemas.microsoft.com/office/powerpoint/2010/main" val="1857933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9492AB-5EFC-457E-922C-1D8572350F36}"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6C152-C313-4042-A4A8-2E54915C269E}" type="slidenum">
              <a:rPr lang="en-US" smtClean="0"/>
              <a:t>‹#›</a:t>
            </a:fld>
            <a:endParaRPr lang="en-US"/>
          </a:p>
        </p:txBody>
      </p:sp>
    </p:spTree>
    <p:extLst>
      <p:ext uri="{BB962C8B-B14F-4D97-AF65-F5344CB8AC3E}">
        <p14:creationId xmlns:p14="http://schemas.microsoft.com/office/powerpoint/2010/main" val="1939972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9492AB-5EFC-457E-922C-1D8572350F36}"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6C152-C313-4042-A4A8-2E54915C269E}" type="slidenum">
              <a:rPr lang="en-US" smtClean="0"/>
              <a:t>‹#›</a:t>
            </a:fld>
            <a:endParaRPr lang="en-US"/>
          </a:p>
        </p:txBody>
      </p:sp>
    </p:spTree>
    <p:extLst>
      <p:ext uri="{BB962C8B-B14F-4D97-AF65-F5344CB8AC3E}">
        <p14:creationId xmlns:p14="http://schemas.microsoft.com/office/powerpoint/2010/main" val="3961995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9492AB-5EFC-457E-922C-1D8572350F36}"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6C152-C313-4042-A4A8-2E54915C269E}" type="slidenum">
              <a:rPr lang="en-US" smtClean="0"/>
              <a:t>‹#›</a:t>
            </a:fld>
            <a:endParaRPr lang="en-US"/>
          </a:p>
        </p:txBody>
      </p:sp>
    </p:spTree>
    <p:extLst>
      <p:ext uri="{BB962C8B-B14F-4D97-AF65-F5344CB8AC3E}">
        <p14:creationId xmlns:p14="http://schemas.microsoft.com/office/powerpoint/2010/main" val="3769278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9492AB-5EFC-457E-922C-1D8572350F36}"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6C152-C313-4042-A4A8-2E54915C269E}" type="slidenum">
              <a:rPr lang="en-US" smtClean="0"/>
              <a:t>‹#›</a:t>
            </a:fld>
            <a:endParaRPr lang="en-US"/>
          </a:p>
        </p:txBody>
      </p:sp>
    </p:spTree>
    <p:extLst>
      <p:ext uri="{BB962C8B-B14F-4D97-AF65-F5344CB8AC3E}">
        <p14:creationId xmlns:p14="http://schemas.microsoft.com/office/powerpoint/2010/main" val="2447211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9492AB-5EFC-457E-922C-1D8572350F36}" type="datetimeFigureOut">
              <a:rPr lang="en-US" smtClean="0"/>
              <a:t>9/17/2013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C6C152-C313-4042-A4A8-2E54915C269E}" type="slidenum">
              <a:rPr lang="en-US" smtClean="0"/>
              <a:t>‹#›</a:t>
            </a:fld>
            <a:endParaRPr lang="en-US"/>
          </a:p>
        </p:txBody>
      </p:sp>
    </p:spTree>
    <p:extLst>
      <p:ext uri="{BB962C8B-B14F-4D97-AF65-F5344CB8AC3E}">
        <p14:creationId xmlns:p14="http://schemas.microsoft.com/office/powerpoint/2010/main" val="768022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9492AB-5EFC-457E-922C-1D8572350F36}" type="datetimeFigureOut">
              <a:rPr lang="en-US" smtClean="0"/>
              <a:t>9/17/2013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C6C152-C313-4042-A4A8-2E54915C269E}" type="slidenum">
              <a:rPr lang="en-US" smtClean="0"/>
              <a:t>‹#›</a:t>
            </a:fld>
            <a:endParaRPr lang="en-US"/>
          </a:p>
        </p:txBody>
      </p:sp>
    </p:spTree>
    <p:extLst>
      <p:ext uri="{BB962C8B-B14F-4D97-AF65-F5344CB8AC3E}">
        <p14:creationId xmlns:p14="http://schemas.microsoft.com/office/powerpoint/2010/main" val="2574007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9492AB-5EFC-457E-922C-1D8572350F36}" type="datetimeFigureOut">
              <a:rPr lang="en-US" smtClean="0"/>
              <a:t>9/17/2013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C6C152-C313-4042-A4A8-2E54915C269E}" type="slidenum">
              <a:rPr lang="en-US" smtClean="0"/>
              <a:t>‹#›</a:t>
            </a:fld>
            <a:endParaRPr lang="en-US"/>
          </a:p>
        </p:txBody>
      </p:sp>
    </p:spTree>
    <p:extLst>
      <p:ext uri="{BB962C8B-B14F-4D97-AF65-F5344CB8AC3E}">
        <p14:creationId xmlns:p14="http://schemas.microsoft.com/office/powerpoint/2010/main" val="1962865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9492AB-5EFC-457E-922C-1D8572350F36}"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6C152-C313-4042-A4A8-2E54915C269E}" type="slidenum">
              <a:rPr lang="en-US" smtClean="0"/>
              <a:t>‹#›</a:t>
            </a:fld>
            <a:endParaRPr lang="en-US"/>
          </a:p>
        </p:txBody>
      </p:sp>
    </p:spTree>
    <p:extLst>
      <p:ext uri="{BB962C8B-B14F-4D97-AF65-F5344CB8AC3E}">
        <p14:creationId xmlns:p14="http://schemas.microsoft.com/office/powerpoint/2010/main" val="227907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9492AB-5EFC-457E-922C-1D8572350F36}"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6C152-C313-4042-A4A8-2E54915C269E}" type="slidenum">
              <a:rPr lang="en-US" smtClean="0"/>
              <a:t>‹#›</a:t>
            </a:fld>
            <a:endParaRPr lang="en-US"/>
          </a:p>
        </p:txBody>
      </p:sp>
    </p:spTree>
    <p:extLst>
      <p:ext uri="{BB962C8B-B14F-4D97-AF65-F5344CB8AC3E}">
        <p14:creationId xmlns:p14="http://schemas.microsoft.com/office/powerpoint/2010/main" val="3229833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30000">
              <a:srgbClr val="0000FF"/>
            </a:gs>
            <a:gs pos="64999">
              <a:schemeClr val="tx1"/>
            </a:gs>
            <a:gs pos="88000">
              <a:srgbClr val="FF0000"/>
            </a:gs>
            <a:gs pos="100000">
              <a:srgbClr val="FF8200"/>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9492AB-5EFC-457E-922C-1D8572350F36}" type="datetimeFigureOut">
              <a:rPr lang="en-US" smtClean="0"/>
              <a:t>9/17/2013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C6C152-C313-4042-A4A8-2E54915C269E}" type="slidenum">
              <a:rPr lang="en-US" smtClean="0"/>
              <a:t>‹#›</a:t>
            </a:fld>
            <a:endParaRPr lang="en-US"/>
          </a:p>
        </p:txBody>
      </p:sp>
    </p:spTree>
    <p:extLst>
      <p:ext uri="{BB962C8B-B14F-4D97-AF65-F5344CB8AC3E}">
        <p14:creationId xmlns:p14="http://schemas.microsoft.com/office/powerpoint/2010/main" val="4236511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Sonic_Adventure_2" TargetMode="External"/><Relationship Id="rId2" Type="http://schemas.openxmlformats.org/officeDocument/2006/relationships/hyperlink" Target="http://www.ign.com/games/sonic-adventure-2/gcn-16893" TargetMode="External"/><Relationship Id="rId1" Type="http://schemas.openxmlformats.org/officeDocument/2006/relationships/slideLayout" Target="../slideLayouts/slideLayout2.xml"/><Relationship Id="rId4" Type="http://schemas.openxmlformats.org/officeDocument/2006/relationships/hyperlink" Target="http://www.youtube.com/watch?v=1dE0KL_01O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solidFill>
                  <a:schemeClr val="bg1"/>
                </a:solidFill>
              </a:rPr>
              <a:t>Game Evaluation By: Mario </a:t>
            </a:r>
            <a:r>
              <a:rPr lang="en-US" dirty="0" err="1" smtClean="0">
                <a:solidFill>
                  <a:schemeClr val="bg1"/>
                </a:solidFill>
              </a:rPr>
              <a:t>Konja</a:t>
            </a:r>
            <a:endParaRPr lang="en-US" dirty="0">
              <a:solidFill>
                <a:schemeClr val="bg1"/>
              </a:solidFill>
            </a:endParaRPr>
          </a:p>
        </p:txBody>
      </p:sp>
      <p:pic>
        <p:nvPicPr>
          <p:cNvPr id="1026" name="Picture 2" descr="F:\Dropbox\School Stuff\GameDesign (CIS487)\Sonic+Adventure+2+Battl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225014"/>
            <a:ext cx="4133850" cy="2324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4128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Artwork</a:t>
            </a:r>
            <a:endParaRPr lang="en-US" dirty="0">
              <a:solidFill>
                <a:schemeClr val="bg1"/>
              </a:solidFill>
            </a:endParaRPr>
          </a:p>
        </p:txBody>
      </p:sp>
      <p:sp>
        <p:nvSpPr>
          <p:cNvPr id="3" name="Content Placeholder 2"/>
          <p:cNvSpPr>
            <a:spLocks noGrp="1"/>
          </p:cNvSpPr>
          <p:nvPr>
            <p:ph idx="1"/>
          </p:nvPr>
        </p:nvSpPr>
        <p:spPr>
          <a:xfrm>
            <a:off x="457200" y="1600201"/>
            <a:ext cx="8229600" cy="1676400"/>
          </a:xfrm>
        </p:spPr>
        <p:txBody>
          <a:bodyPr/>
          <a:lstStyle/>
          <a:p>
            <a:r>
              <a:rPr lang="en-US" dirty="0" smtClean="0">
                <a:solidFill>
                  <a:schemeClr val="bg1"/>
                </a:solidFill>
              </a:rPr>
              <a:t>For a game developed in 2001-2002 the artwork was fairly average, nothing flashy, but not bad to be noticeable.</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276600"/>
            <a:ext cx="3810000"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196590"/>
            <a:ext cx="4038600" cy="28270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1111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Sound and Music</a:t>
            </a: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bg1"/>
                </a:solidFill>
              </a:rPr>
              <a:t>The sounds in the game have an arcade feel to them.</a:t>
            </a:r>
          </a:p>
          <a:p>
            <a:r>
              <a:rPr lang="en-US" dirty="0" smtClean="0">
                <a:solidFill>
                  <a:schemeClr val="bg1"/>
                </a:solidFill>
              </a:rPr>
              <a:t>When robots die or shoot they make typical sounds of blowing up or laser shots.</a:t>
            </a:r>
          </a:p>
          <a:p>
            <a:r>
              <a:rPr lang="en-US" dirty="0" smtClean="0">
                <a:solidFill>
                  <a:schemeClr val="bg1"/>
                </a:solidFill>
              </a:rPr>
              <a:t>The characters make noises too as you play, grunts when jumping and even talk when you are AFK or hit.</a:t>
            </a:r>
          </a:p>
          <a:p>
            <a:r>
              <a:rPr lang="en-US" dirty="0" smtClean="0">
                <a:solidFill>
                  <a:schemeClr val="bg1"/>
                </a:solidFill>
              </a:rPr>
              <a:t>The background music fits each level, with intense levels playing high paced music and slower levels playing relaxed music.</a:t>
            </a:r>
            <a:endParaRPr lang="en-US" dirty="0">
              <a:solidFill>
                <a:schemeClr val="bg1"/>
              </a:solidFill>
            </a:endParaRPr>
          </a:p>
        </p:txBody>
      </p:sp>
    </p:spTree>
    <p:extLst>
      <p:ext uri="{BB962C8B-B14F-4D97-AF65-F5344CB8AC3E}">
        <p14:creationId xmlns:p14="http://schemas.microsoft.com/office/powerpoint/2010/main" val="122830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Review</a:t>
            </a:r>
            <a:endParaRPr lang="en-US" dirty="0">
              <a:solidFill>
                <a:schemeClr val="bg1"/>
              </a:solidFill>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2852737"/>
            <a:ext cx="2655989" cy="3000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1600200"/>
            <a:ext cx="2292350" cy="163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9846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Pros &amp; Cons</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rPr>
              <a:t>Pros:</a:t>
            </a:r>
          </a:p>
          <a:p>
            <a:pPr lvl="1"/>
            <a:r>
              <a:rPr lang="en-US" dirty="0" smtClean="0">
                <a:solidFill>
                  <a:schemeClr val="bg1"/>
                </a:solidFill>
              </a:rPr>
              <a:t>Multiple routes to play the game, when both routes are completed, a final one is unlocked to finish the story.  Fun story mode and easy to finish, not too short as well.  Multiplayer for </a:t>
            </a:r>
            <a:r>
              <a:rPr lang="en-US" dirty="0" err="1" smtClean="0">
                <a:solidFill>
                  <a:schemeClr val="bg1"/>
                </a:solidFill>
              </a:rPr>
              <a:t>frineds</a:t>
            </a:r>
            <a:r>
              <a:rPr lang="en-US" dirty="0" smtClean="0">
                <a:solidFill>
                  <a:schemeClr val="bg1"/>
                </a:solidFill>
              </a:rPr>
              <a:t>.</a:t>
            </a:r>
          </a:p>
          <a:p>
            <a:r>
              <a:rPr lang="en-US" dirty="0" smtClean="0">
                <a:solidFill>
                  <a:schemeClr val="bg1"/>
                </a:solidFill>
              </a:rPr>
              <a:t>Cons:</a:t>
            </a:r>
          </a:p>
          <a:p>
            <a:pPr lvl="1"/>
            <a:r>
              <a:rPr lang="en-US" dirty="0" smtClean="0">
                <a:solidFill>
                  <a:schemeClr val="bg1"/>
                </a:solidFill>
              </a:rPr>
              <a:t>Not a free environment, strict path.  If stuck cannot skip missions.  Multiplayer may be fun, but very repetitive.</a:t>
            </a:r>
          </a:p>
          <a:p>
            <a:pPr lvl="1"/>
            <a:endParaRPr lang="en-US" dirty="0">
              <a:solidFill>
                <a:schemeClr val="bg1"/>
              </a:solidFill>
            </a:endParaRPr>
          </a:p>
        </p:txBody>
      </p:sp>
    </p:spTree>
    <p:extLst>
      <p:ext uri="{BB962C8B-B14F-4D97-AF65-F5344CB8AC3E}">
        <p14:creationId xmlns:p14="http://schemas.microsoft.com/office/powerpoint/2010/main" val="2859795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Similar Games</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Other similar games are obviously the other sonic games, where you must reach point A to point B with out dying.</a:t>
            </a:r>
          </a:p>
          <a:p>
            <a:r>
              <a:rPr lang="en-US" dirty="0" smtClean="0">
                <a:solidFill>
                  <a:schemeClr val="bg1"/>
                </a:solidFill>
              </a:rPr>
              <a:t>Another similar game is Super Mario.  As Mario you walk across a 2 world to the finish while fighting enemies. </a:t>
            </a:r>
            <a:endParaRPr lang="en-US" dirty="0">
              <a:solidFill>
                <a:schemeClr val="bg1"/>
              </a:solidFill>
            </a:endParaRPr>
          </a:p>
        </p:txBody>
      </p:sp>
    </p:spTree>
    <p:extLst>
      <p:ext uri="{BB962C8B-B14F-4D97-AF65-F5344CB8AC3E}">
        <p14:creationId xmlns:p14="http://schemas.microsoft.com/office/powerpoint/2010/main" val="2465287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Audience</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Anybody can play this game, but it was really targeted to kids in the ages of 10-14.</a:t>
            </a:r>
          </a:p>
          <a:p>
            <a:r>
              <a:rPr lang="en-US" dirty="0" smtClean="0">
                <a:solidFill>
                  <a:schemeClr val="bg1"/>
                </a:solidFill>
              </a:rPr>
              <a:t>Children younger may have a hard time playing this game as it may be too difficult.</a:t>
            </a:r>
          </a:p>
          <a:p>
            <a:r>
              <a:rPr lang="en-US" dirty="0" smtClean="0">
                <a:solidFill>
                  <a:schemeClr val="bg1"/>
                </a:solidFill>
              </a:rPr>
              <a:t>It did get an E rating but did have some disclaimers such as Mild Lyrics and Violence.</a:t>
            </a:r>
            <a:endParaRPr lang="en-US" dirty="0">
              <a:solidFill>
                <a:schemeClr val="bg1"/>
              </a:solidFill>
            </a:endParaRPr>
          </a:p>
        </p:txBody>
      </p:sp>
    </p:spTree>
    <p:extLst>
      <p:ext uri="{BB962C8B-B14F-4D97-AF65-F5344CB8AC3E}">
        <p14:creationId xmlns:p14="http://schemas.microsoft.com/office/powerpoint/2010/main" val="1947167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Mistakes</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All bad guys are about the same difficulty, instead of having you fight harder guys as the game progresses they instead have you fight more of them at one time.</a:t>
            </a:r>
          </a:p>
          <a:p>
            <a:r>
              <a:rPr lang="en-US" dirty="0" smtClean="0">
                <a:solidFill>
                  <a:schemeClr val="bg1"/>
                </a:solidFill>
              </a:rPr>
              <a:t>When emerald hunting the emeralds are sometimes too hidden, even with the help of hints. </a:t>
            </a:r>
            <a:endParaRPr lang="en-US" dirty="0">
              <a:solidFill>
                <a:schemeClr val="bg1"/>
              </a:solidFill>
            </a:endParaRPr>
          </a:p>
        </p:txBody>
      </p:sp>
    </p:spTree>
    <p:extLst>
      <p:ext uri="{BB962C8B-B14F-4D97-AF65-F5344CB8AC3E}">
        <p14:creationId xmlns:p14="http://schemas.microsoft.com/office/powerpoint/2010/main" val="2638123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Summary</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rPr>
              <a:t>Great game with many different ways of playing it.  An option of 2 story lines plus a third when both have been completed is fun, showing you how they intertwine.  </a:t>
            </a:r>
          </a:p>
          <a:p>
            <a:r>
              <a:rPr lang="en-US" dirty="0" smtClean="0">
                <a:solidFill>
                  <a:schemeClr val="bg1"/>
                </a:solidFill>
              </a:rPr>
              <a:t>If you own a </a:t>
            </a:r>
            <a:r>
              <a:rPr lang="en-US" dirty="0" err="1" smtClean="0">
                <a:solidFill>
                  <a:schemeClr val="bg1"/>
                </a:solidFill>
              </a:rPr>
              <a:t>Gamecube</a:t>
            </a:r>
            <a:r>
              <a:rPr lang="en-US" dirty="0" smtClean="0">
                <a:solidFill>
                  <a:schemeClr val="bg1"/>
                </a:solidFill>
              </a:rPr>
              <a:t> and love your typical Sonic games I would advise buying it, but only for a very cheap price, There is more to do such as the </a:t>
            </a:r>
            <a:r>
              <a:rPr lang="en-US" dirty="0" err="1" smtClean="0">
                <a:solidFill>
                  <a:schemeClr val="bg1"/>
                </a:solidFill>
              </a:rPr>
              <a:t>chao</a:t>
            </a:r>
            <a:r>
              <a:rPr lang="en-US" dirty="0" smtClean="0">
                <a:solidFill>
                  <a:schemeClr val="bg1"/>
                </a:solidFill>
              </a:rPr>
              <a:t> garden and mini games in there.</a:t>
            </a:r>
            <a:endParaRPr lang="en-US" dirty="0">
              <a:solidFill>
                <a:schemeClr val="bg1"/>
              </a:solidFill>
            </a:endParaRPr>
          </a:p>
        </p:txBody>
      </p:sp>
    </p:spTree>
    <p:extLst>
      <p:ext uri="{BB962C8B-B14F-4D97-AF65-F5344CB8AC3E}">
        <p14:creationId xmlns:p14="http://schemas.microsoft.com/office/powerpoint/2010/main" val="2405177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Credits/Sources &amp; Demo Vid</a:t>
            </a:r>
            <a:endParaRPr lang="en-US" dirty="0">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hlinkClick r:id="rId2"/>
              </a:rPr>
              <a:t>http://</a:t>
            </a:r>
            <a:r>
              <a:rPr lang="en-US" dirty="0" smtClean="0">
                <a:solidFill>
                  <a:schemeClr val="bg1"/>
                </a:solidFill>
                <a:hlinkClick r:id="rId2"/>
              </a:rPr>
              <a:t>www.ign.com/games/sonic-adventure-2/gcn-16893</a:t>
            </a:r>
            <a:endParaRPr lang="en-US" dirty="0" smtClean="0">
              <a:solidFill>
                <a:schemeClr val="bg1"/>
              </a:solidFill>
            </a:endParaRPr>
          </a:p>
          <a:p>
            <a:r>
              <a:rPr lang="en-US" dirty="0">
                <a:solidFill>
                  <a:schemeClr val="bg1"/>
                </a:solidFill>
                <a:hlinkClick r:id="rId3"/>
              </a:rPr>
              <a:t>http://</a:t>
            </a:r>
            <a:r>
              <a:rPr lang="en-US" dirty="0" smtClean="0">
                <a:solidFill>
                  <a:schemeClr val="bg1"/>
                </a:solidFill>
                <a:hlinkClick r:id="rId3"/>
              </a:rPr>
              <a:t>en.wikipedia.org/wiki/Sonic_Adventure_2</a:t>
            </a:r>
            <a:endParaRPr lang="en-US" dirty="0" smtClean="0">
              <a:solidFill>
                <a:schemeClr val="bg1"/>
              </a:solidFill>
            </a:endParaRPr>
          </a:p>
          <a:p>
            <a:endParaRPr lang="en-US" dirty="0">
              <a:solidFill>
                <a:schemeClr val="bg1"/>
              </a:solidFill>
            </a:endParaRPr>
          </a:p>
          <a:p>
            <a:r>
              <a:rPr lang="en-US" smtClean="0">
                <a:solidFill>
                  <a:schemeClr val="bg1"/>
                </a:solidFill>
              </a:rPr>
              <a:t>Demo: </a:t>
            </a:r>
            <a:r>
              <a:rPr lang="en-US">
                <a:hlinkClick r:id="rId4"/>
              </a:rPr>
              <a:t>http://www.youtube.com/watch?v=1dE0KL_01OA</a:t>
            </a:r>
            <a:endParaRPr lang="en-US" dirty="0">
              <a:solidFill>
                <a:schemeClr val="bg1"/>
              </a:solidFill>
            </a:endParaRPr>
          </a:p>
        </p:txBody>
      </p:sp>
    </p:spTree>
    <p:extLst>
      <p:ext uri="{BB962C8B-B14F-4D97-AF65-F5344CB8AC3E}">
        <p14:creationId xmlns:p14="http://schemas.microsoft.com/office/powerpoint/2010/main" val="3375337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Basic Information</a:t>
            </a:r>
            <a:endParaRPr lang="en-US" dirty="0">
              <a:solidFill>
                <a:schemeClr val="bg1"/>
              </a:solidFill>
            </a:endParaRPr>
          </a:p>
        </p:txBody>
      </p:sp>
      <p:sp>
        <p:nvSpPr>
          <p:cNvPr id="3" name="Content Placeholder 2"/>
          <p:cNvSpPr>
            <a:spLocks noGrp="1"/>
          </p:cNvSpPr>
          <p:nvPr>
            <p:ph idx="1"/>
          </p:nvPr>
        </p:nvSpPr>
        <p:spPr/>
        <p:txBody>
          <a:bodyPr>
            <a:normAutofit fontScale="92500"/>
          </a:bodyPr>
          <a:lstStyle/>
          <a:p>
            <a:r>
              <a:rPr lang="en-US" b="1" dirty="0" smtClean="0">
                <a:solidFill>
                  <a:schemeClr val="bg1"/>
                </a:solidFill>
              </a:rPr>
              <a:t>Company: SEGA</a:t>
            </a:r>
          </a:p>
          <a:p>
            <a:r>
              <a:rPr lang="en-US" b="1" dirty="0" smtClean="0">
                <a:solidFill>
                  <a:schemeClr val="bg1"/>
                </a:solidFill>
              </a:rPr>
              <a:t>Author: Sonic Team</a:t>
            </a:r>
          </a:p>
          <a:p>
            <a:r>
              <a:rPr lang="en-US" b="1" dirty="0" smtClean="0">
                <a:solidFill>
                  <a:schemeClr val="bg1"/>
                </a:solidFill>
              </a:rPr>
              <a:t>Type of game: </a:t>
            </a:r>
            <a:r>
              <a:rPr lang="en-US" b="1" dirty="0" err="1" smtClean="0">
                <a:solidFill>
                  <a:schemeClr val="bg1"/>
                </a:solidFill>
              </a:rPr>
              <a:t>Platformer</a:t>
            </a:r>
            <a:endParaRPr lang="en-US" b="1" dirty="0" smtClean="0">
              <a:solidFill>
                <a:schemeClr val="bg1"/>
              </a:solidFill>
            </a:endParaRPr>
          </a:p>
          <a:p>
            <a:r>
              <a:rPr lang="en-US" b="1" dirty="0" smtClean="0">
                <a:solidFill>
                  <a:schemeClr val="bg1"/>
                </a:solidFill>
              </a:rPr>
              <a:t>Price:$40-$50</a:t>
            </a:r>
          </a:p>
          <a:p>
            <a:r>
              <a:rPr lang="en-US" b="1" dirty="0" smtClean="0">
                <a:solidFill>
                  <a:schemeClr val="bg1"/>
                </a:solidFill>
              </a:rPr>
              <a:t>Min Requirements: Nintendo Game Cube, 1  Game Cube Controller. </a:t>
            </a:r>
          </a:p>
          <a:p>
            <a:r>
              <a:rPr lang="en-US" b="1" dirty="0" smtClean="0">
                <a:solidFill>
                  <a:schemeClr val="bg1"/>
                </a:solidFill>
              </a:rPr>
              <a:t>Recommended Requirements: All Min Requirements, and a Game Cube Memory Card.</a:t>
            </a:r>
            <a:endParaRPr lang="en-US" b="1" dirty="0">
              <a:solidFill>
                <a:schemeClr val="bg1"/>
              </a:solidFill>
            </a:endParaRPr>
          </a:p>
        </p:txBody>
      </p:sp>
    </p:spTree>
    <p:extLst>
      <p:ext uri="{BB962C8B-B14F-4D97-AF65-F5344CB8AC3E}">
        <p14:creationId xmlns:p14="http://schemas.microsoft.com/office/powerpoint/2010/main" val="56325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Brief Overview</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dirty="0" smtClean="0">
                <a:solidFill>
                  <a:schemeClr val="bg1"/>
                </a:solidFill>
              </a:rPr>
              <a:t>Accomplish different types of missions with certain characters.</a:t>
            </a:r>
            <a:endParaRPr lang="en-US" dirty="0">
              <a:solidFill>
                <a:schemeClr val="bg1"/>
              </a:solidFill>
            </a:endParaRPr>
          </a:p>
          <a:p>
            <a:r>
              <a:rPr lang="en-US" dirty="0" smtClean="0">
                <a:solidFill>
                  <a:schemeClr val="bg1"/>
                </a:solidFill>
              </a:rPr>
              <a:t>2 sides to the story: Hero or Villain. </a:t>
            </a:r>
          </a:p>
          <a:p>
            <a:r>
              <a:rPr lang="en-US" dirty="0" smtClean="0">
                <a:solidFill>
                  <a:schemeClr val="bg1"/>
                </a:solidFill>
              </a:rPr>
              <a:t>Types of missions include races/runaways, emerald hunting, and robot suit courses, and battles.</a:t>
            </a:r>
          </a:p>
        </p:txBody>
      </p:sp>
    </p:spTree>
    <p:extLst>
      <p:ext uri="{BB962C8B-B14F-4D97-AF65-F5344CB8AC3E}">
        <p14:creationId xmlns:p14="http://schemas.microsoft.com/office/powerpoint/2010/main" val="1653462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Dropbox\School Stuff\GameDesign (CIS487)\SonicAdventure2BattleWallpaper8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57200"/>
            <a:ext cx="7620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6954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Story Line</a:t>
            </a:r>
            <a:endParaRPr lang="en-US" dirty="0">
              <a:solidFill>
                <a:schemeClr val="bg1"/>
              </a:solidFill>
            </a:endParaRPr>
          </a:p>
        </p:txBody>
      </p:sp>
      <p:sp>
        <p:nvSpPr>
          <p:cNvPr id="3" name="Content Placeholder 2"/>
          <p:cNvSpPr>
            <a:spLocks noGrp="1"/>
          </p:cNvSpPr>
          <p:nvPr>
            <p:ph idx="1"/>
          </p:nvPr>
        </p:nvSpPr>
        <p:spPr/>
        <p:txBody>
          <a:bodyPr>
            <a:normAutofit fontScale="85000" lnSpcReduction="20000"/>
          </a:bodyPr>
          <a:lstStyle/>
          <a:p>
            <a:r>
              <a:rPr lang="en-US" dirty="0">
                <a:solidFill>
                  <a:schemeClr val="bg1"/>
                </a:solidFill>
              </a:rPr>
              <a:t>Sonic Adventure 2 features the world-famous blue hedgehog in a hyper-fast adventure where players can either save the world or conquer it in an action-packed showdown between Hero and Dark characters! You play as Sonic, Tails, or Knuckles and attempt to save the world -- or play as Shadow, Dr. </a:t>
            </a:r>
            <a:r>
              <a:rPr lang="en-US" dirty="0" err="1">
                <a:solidFill>
                  <a:schemeClr val="bg1"/>
                </a:solidFill>
              </a:rPr>
              <a:t>Robotnik</a:t>
            </a:r>
            <a:r>
              <a:rPr lang="en-US" dirty="0">
                <a:solidFill>
                  <a:schemeClr val="bg1"/>
                </a:solidFill>
              </a:rPr>
              <a:t>, or Rouge and triumph over all who stand in your way. Mistaken for a villain and kidnapped by a military squad, Sonic must escape his captors and discover who is responsible for all his trouble. Jump into the action and check out Sonic's new moves as he grinds rails, swings from poles, and somersaults past the bad guys</a:t>
            </a:r>
          </a:p>
        </p:txBody>
      </p:sp>
    </p:spTree>
    <p:extLst>
      <p:ext uri="{BB962C8B-B14F-4D97-AF65-F5344CB8AC3E}">
        <p14:creationId xmlns:p14="http://schemas.microsoft.com/office/powerpoint/2010/main" val="2036820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Player’s Role</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The players control the character for that level.</a:t>
            </a:r>
          </a:p>
          <a:p>
            <a:r>
              <a:rPr lang="en-US" dirty="0" smtClean="0">
                <a:solidFill>
                  <a:schemeClr val="bg1"/>
                </a:solidFill>
              </a:rPr>
              <a:t>As you progress you learn of new characters and gain items that help in levels ahead (such as Sonic’s speed shoes)</a:t>
            </a:r>
          </a:p>
          <a:p>
            <a:r>
              <a:rPr lang="en-US" dirty="0" smtClean="0">
                <a:solidFill>
                  <a:schemeClr val="bg1"/>
                </a:solidFill>
              </a:rPr>
              <a:t>Complete the mission at hand to move on to the next part of the story.</a:t>
            </a:r>
            <a:endParaRPr lang="en-US" dirty="0">
              <a:solidFill>
                <a:schemeClr val="bg1"/>
              </a:solidFill>
            </a:endParaRPr>
          </a:p>
        </p:txBody>
      </p:sp>
    </p:spTree>
    <p:extLst>
      <p:ext uri="{BB962C8B-B14F-4D97-AF65-F5344CB8AC3E}">
        <p14:creationId xmlns:p14="http://schemas.microsoft.com/office/powerpoint/2010/main" val="2571360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User Interface</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The game is all in a third-person point of view.</a:t>
            </a:r>
          </a:p>
          <a:p>
            <a:r>
              <a:rPr lang="en-US" dirty="0" smtClean="0">
                <a:solidFill>
                  <a:schemeClr val="bg1"/>
                </a:solidFill>
              </a:rPr>
              <a:t>Rings are used as life, as long as you have 1 ring you can survive 1 hit, but having 100 rings works the same, only 1 hit.</a:t>
            </a:r>
          </a:p>
          <a:p>
            <a:r>
              <a:rPr lang="en-US" dirty="0" smtClean="0">
                <a:solidFill>
                  <a:schemeClr val="bg1"/>
                </a:solidFill>
              </a:rPr>
              <a:t>No blood.</a:t>
            </a:r>
          </a:p>
          <a:p>
            <a:r>
              <a:rPr lang="en-US" dirty="0" smtClean="0">
                <a:solidFill>
                  <a:schemeClr val="bg1"/>
                </a:solidFill>
              </a:rPr>
              <a:t>Few buttons to press and remember.</a:t>
            </a:r>
          </a:p>
          <a:p>
            <a:r>
              <a:rPr lang="en-US" dirty="0" smtClean="0">
                <a:solidFill>
                  <a:schemeClr val="bg1"/>
                </a:solidFill>
              </a:rPr>
              <a:t>Game is saved after every mission completed.</a:t>
            </a:r>
            <a:endParaRPr lang="en-US" dirty="0">
              <a:solidFill>
                <a:schemeClr val="bg1"/>
              </a:solidFill>
            </a:endParaRPr>
          </a:p>
        </p:txBody>
      </p:sp>
    </p:spTree>
    <p:extLst>
      <p:ext uri="{BB962C8B-B14F-4D97-AF65-F5344CB8AC3E}">
        <p14:creationId xmlns:p14="http://schemas.microsoft.com/office/powerpoint/2010/main" val="2253189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Gameplay</a:t>
            </a:r>
            <a:endParaRPr lang="en-US" dirty="0">
              <a:solidFill>
                <a:schemeClr val="bg1"/>
              </a:solidFill>
            </a:endParaRPr>
          </a:p>
        </p:txBody>
      </p:sp>
      <p:sp>
        <p:nvSpPr>
          <p:cNvPr id="3" name="Content Placeholder 2"/>
          <p:cNvSpPr>
            <a:spLocks noGrp="1"/>
          </p:cNvSpPr>
          <p:nvPr>
            <p:ph idx="1"/>
          </p:nvPr>
        </p:nvSpPr>
        <p:spPr/>
        <p:txBody>
          <a:bodyPr>
            <a:normAutofit fontScale="92500"/>
          </a:bodyPr>
          <a:lstStyle/>
          <a:p>
            <a:r>
              <a:rPr lang="en-US" dirty="0" smtClean="0">
                <a:solidFill>
                  <a:schemeClr val="bg1"/>
                </a:solidFill>
              </a:rPr>
              <a:t>Not a very free roaming game.  </a:t>
            </a:r>
          </a:p>
          <a:p>
            <a:r>
              <a:rPr lang="en-US" dirty="0" smtClean="0">
                <a:solidFill>
                  <a:schemeClr val="bg1"/>
                </a:solidFill>
              </a:rPr>
              <a:t>You are stuck to a straight path how ever there are multiple routes to completing the missions.</a:t>
            </a:r>
          </a:p>
          <a:p>
            <a:r>
              <a:rPr lang="en-US" dirty="0" smtClean="0">
                <a:solidFill>
                  <a:schemeClr val="bg1"/>
                </a:solidFill>
              </a:rPr>
              <a:t>Each character can move differently</a:t>
            </a:r>
          </a:p>
          <a:p>
            <a:pPr lvl="1"/>
            <a:r>
              <a:rPr lang="en-US" dirty="0" smtClean="0">
                <a:solidFill>
                  <a:schemeClr val="bg1"/>
                </a:solidFill>
              </a:rPr>
              <a:t>EX: Knuckles and Rough and fly/glide the others cannot.</a:t>
            </a:r>
          </a:p>
          <a:p>
            <a:r>
              <a:rPr lang="en-US" dirty="0" smtClean="0">
                <a:solidFill>
                  <a:schemeClr val="bg1"/>
                </a:solidFill>
              </a:rPr>
              <a:t>Defeating bad guys comes in a verity of ways:</a:t>
            </a:r>
          </a:p>
          <a:p>
            <a:pPr lvl="1"/>
            <a:r>
              <a:rPr lang="en-US" dirty="0" smtClean="0">
                <a:solidFill>
                  <a:schemeClr val="bg1"/>
                </a:solidFill>
              </a:rPr>
              <a:t>Jump attacks, punching, summersaulting, and even shooting.</a:t>
            </a:r>
          </a:p>
          <a:p>
            <a:pPr marL="457200" lvl="1" indent="0">
              <a:buNone/>
            </a:pPr>
            <a:endParaRPr lang="en-US" dirty="0">
              <a:solidFill>
                <a:schemeClr val="bg1"/>
              </a:solidFill>
            </a:endParaRPr>
          </a:p>
          <a:p>
            <a:pPr marL="457200" lvl="1" indent="0">
              <a:buNone/>
            </a:pPr>
            <a:endParaRPr lang="en-US" dirty="0">
              <a:solidFill>
                <a:schemeClr val="bg1"/>
              </a:solidFill>
            </a:endParaRPr>
          </a:p>
        </p:txBody>
      </p:sp>
    </p:spTree>
    <p:extLst>
      <p:ext uri="{BB962C8B-B14F-4D97-AF65-F5344CB8AC3E}">
        <p14:creationId xmlns:p14="http://schemas.microsoft.com/office/powerpoint/2010/main" val="2131609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Scoring</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A level is beaten when the main task is completed.</a:t>
            </a:r>
          </a:p>
          <a:p>
            <a:r>
              <a:rPr lang="en-US" dirty="0" smtClean="0">
                <a:solidFill>
                  <a:schemeClr val="bg1"/>
                </a:solidFill>
              </a:rPr>
              <a:t>There is a grading system to how well you completed the task.</a:t>
            </a:r>
          </a:p>
          <a:p>
            <a:r>
              <a:rPr lang="en-US" dirty="0" smtClean="0">
                <a:solidFill>
                  <a:schemeClr val="bg1"/>
                </a:solidFill>
              </a:rPr>
              <a:t>Things such as speed, enemies killed, and rings collected help improve the grade you earn.</a:t>
            </a:r>
            <a:endParaRPr lang="en-US" dirty="0">
              <a:solidFill>
                <a:schemeClr val="bg1"/>
              </a:solidFill>
            </a:endParaRPr>
          </a:p>
        </p:txBody>
      </p:sp>
    </p:spTree>
    <p:extLst>
      <p:ext uri="{BB962C8B-B14F-4D97-AF65-F5344CB8AC3E}">
        <p14:creationId xmlns:p14="http://schemas.microsoft.com/office/powerpoint/2010/main" val="4282417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840</Words>
  <Application>Microsoft Office PowerPoint</Application>
  <PresentationFormat>On-screen Show (4:3)</PresentationFormat>
  <Paragraphs>66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Basic Information</vt:lpstr>
      <vt:lpstr>Brief Overview</vt:lpstr>
      <vt:lpstr>PowerPoint Presentation</vt:lpstr>
      <vt:lpstr>Story Line</vt:lpstr>
      <vt:lpstr>Player’s Role</vt:lpstr>
      <vt:lpstr>User Interface</vt:lpstr>
      <vt:lpstr>Gameplay</vt:lpstr>
      <vt:lpstr>Scoring</vt:lpstr>
      <vt:lpstr>Artwork</vt:lpstr>
      <vt:lpstr>Sound and Music</vt:lpstr>
      <vt:lpstr>Review</vt:lpstr>
      <vt:lpstr>Pros &amp; Cons</vt:lpstr>
      <vt:lpstr>Similar Games</vt:lpstr>
      <vt:lpstr>Audience</vt:lpstr>
      <vt:lpstr>Mistakes</vt:lpstr>
      <vt:lpstr>Summary</vt:lpstr>
      <vt:lpstr>Credits/Sources &amp; Demo Vid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Mario</dc:creator>
  <cp:lastModifiedBy>Mario</cp:lastModifiedBy>
  <cp:revision>8</cp:revision>
  <dcterms:created xsi:type="dcterms:W3CDTF">2013-09-17T19:09:49Z</dcterms:created>
  <dcterms:modified xsi:type="dcterms:W3CDTF">2013-09-17T21:26:41Z</dcterms:modified>
</cp:coreProperties>
</file>