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56" r:id="rId2"/>
    <p:sldId id="270" r:id="rId3"/>
    <p:sldId id="271" r:id="rId4"/>
    <p:sldId id="258" r:id="rId5"/>
    <p:sldId id="273" r:id="rId6"/>
    <p:sldId id="259" r:id="rId7"/>
    <p:sldId id="272" r:id="rId8"/>
    <p:sldId id="260" r:id="rId9"/>
    <p:sldId id="261" r:id="rId10"/>
    <p:sldId id="262" r:id="rId11"/>
    <p:sldId id="263" r:id="rId12"/>
    <p:sldId id="264" r:id="rId13"/>
    <p:sldId id="265" r:id="rId14"/>
    <p:sldId id="266" r:id="rId15"/>
    <p:sldId id="267" r:id="rId16"/>
    <p:sldId id="268" r:id="rId17"/>
    <p:sldId id="269"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10" autoAdjust="0"/>
  </p:normalViewPr>
  <p:slideViewPr>
    <p:cSldViewPr>
      <p:cViewPr varScale="1">
        <p:scale>
          <a:sx n="116" d="100"/>
          <a:sy n="116" d="100"/>
        </p:scale>
        <p:origin x="-93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DB7B2947-F5F2-46B7-AA9E-551BC6929055}"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5"/>
          <p:cNvSpPr>
            <a:spLocks noGrp="1"/>
          </p:cNvSpPr>
          <p:nvPr>
            <p:ph type="dt" sz="half" idx="12"/>
          </p:nvPr>
        </p:nvSpPr>
        <p:spPr/>
        <p:txBody>
          <a:bodyPr/>
          <a:lstStyle>
            <a:lvl1pPr>
              <a:defRPr/>
            </a:lvl1pPr>
          </a:lstStyle>
          <a:p>
            <a:pPr>
              <a:defRPr/>
            </a:pPr>
            <a:fld id="{E572811A-A80D-43F0-ABF3-78710C020C5B}" type="datetimeFigureOut">
              <a:rPr lang="en-US"/>
              <a:pPr>
                <a:defRPr/>
              </a:pPr>
              <a:t>9/26/2012</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56A63752-7AF8-4E5E-81CC-384C4191480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5"/>
          <p:cNvSpPr>
            <a:spLocks noGrp="1"/>
          </p:cNvSpPr>
          <p:nvPr>
            <p:ph type="dt" sz="half" idx="12"/>
          </p:nvPr>
        </p:nvSpPr>
        <p:spPr/>
        <p:txBody>
          <a:bodyPr/>
          <a:lstStyle>
            <a:lvl1pPr>
              <a:defRPr/>
            </a:lvl1pPr>
          </a:lstStyle>
          <a:p>
            <a:pPr>
              <a:defRPr/>
            </a:pPr>
            <a:fld id="{AEB06B0A-41A5-48D9-8228-966B9DEAD10D}" type="datetimeFigureOut">
              <a:rPr lang="en-US"/>
              <a:pPr>
                <a:defRPr/>
              </a:pPr>
              <a:t>9/26/2012</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274638"/>
            <a:ext cx="1905000" cy="6126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5562600" cy="6126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4ACA28E4-2723-4BC4-AE84-222EB8F41A0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5"/>
          <p:cNvSpPr>
            <a:spLocks noGrp="1"/>
          </p:cNvSpPr>
          <p:nvPr>
            <p:ph type="dt" sz="half" idx="12"/>
          </p:nvPr>
        </p:nvSpPr>
        <p:spPr/>
        <p:txBody>
          <a:bodyPr/>
          <a:lstStyle>
            <a:lvl1pPr>
              <a:defRPr/>
            </a:lvl1pPr>
          </a:lstStyle>
          <a:p>
            <a:pPr>
              <a:defRPr/>
            </a:pPr>
            <a:fld id="{88595478-9128-420D-8D3C-2E88165203E5}" type="datetimeFigureOut">
              <a:rPr lang="en-US"/>
              <a:pPr>
                <a:defRPr/>
              </a:pPr>
              <a:t>9/26/2012</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4E177F6A-709F-4BC2-9522-33DA0C212D6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5"/>
          <p:cNvSpPr>
            <a:spLocks noGrp="1"/>
          </p:cNvSpPr>
          <p:nvPr>
            <p:ph type="dt" sz="half" idx="12"/>
          </p:nvPr>
        </p:nvSpPr>
        <p:spPr/>
        <p:txBody>
          <a:bodyPr/>
          <a:lstStyle>
            <a:lvl1pPr>
              <a:defRPr/>
            </a:lvl1pPr>
          </a:lstStyle>
          <a:p>
            <a:pPr>
              <a:defRPr/>
            </a:pPr>
            <a:fld id="{68DA88E6-C612-40BD-B4E3-C17BAF098F52}" type="datetimeFigureOut">
              <a:rPr lang="en-US"/>
              <a:pPr>
                <a:defRPr/>
              </a:pPr>
              <a:t>9/26/2012</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9BFC5F7F-0E83-4D27-B333-C733C919EE60}"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5"/>
          <p:cNvSpPr>
            <a:spLocks noGrp="1"/>
          </p:cNvSpPr>
          <p:nvPr>
            <p:ph type="dt" sz="half" idx="12"/>
          </p:nvPr>
        </p:nvSpPr>
        <p:spPr/>
        <p:txBody>
          <a:bodyPr/>
          <a:lstStyle>
            <a:lvl1pPr>
              <a:defRPr/>
            </a:lvl1pPr>
          </a:lstStyle>
          <a:p>
            <a:pPr>
              <a:defRPr/>
            </a:pPr>
            <a:fld id="{9372C9B7-2907-4AFB-BDEE-3F3DD1466F06}" type="datetimeFigureOut">
              <a:rPr lang="en-US"/>
              <a:pPr>
                <a:defRPr/>
              </a:pPr>
              <a:t>9/26/2012</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3733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43400" y="1600200"/>
            <a:ext cx="3733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8DCC46A0-3DB4-470C-A26D-8E6FFF2DFCDB}"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Date Placeholder 6"/>
          <p:cNvSpPr>
            <a:spLocks noGrp="1"/>
          </p:cNvSpPr>
          <p:nvPr>
            <p:ph type="dt" sz="half" idx="12"/>
          </p:nvPr>
        </p:nvSpPr>
        <p:spPr/>
        <p:txBody>
          <a:bodyPr/>
          <a:lstStyle>
            <a:lvl1pPr>
              <a:defRPr/>
            </a:lvl1pPr>
          </a:lstStyle>
          <a:p>
            <a:pPr>
              <a:defRPr/>
            </a:pPr>
            <a:fld id="{C4C4A57E-E5ED-4B23-88A8-E2A8103F0CB3}" type="datetimeFigureOut">
              <a:rPr lang="en-US"/>
              <a:pPr>
                <a:defRPr/>
              </a:pPr>
              <a:t>9/26/2012</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80FF26AA-9E53-47FE-B74E-7539CDF21817}"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Date Placeholder 8"/>
          <p:cNvSpPr>
            <a:spLocks noGrp="1"/>
          </p:cNvSpPr>
          <p:nvPr>
            <p:ph type="dt" sz="half" idx="12"/>
          </p:nvPr>
        </p:nvSpPr>
        <p:spPr/>
        <p:txBody>
          <a:bodyPr/>
          <a:lstStyle>
            <a:lvl1pPr>
              <a:defRPr/>
            </a:lvl1pPr>
          </a:lstStyle>
          <a:p>
            <a:pPr>
              <a:defRPr/>
            </a:pPr>
            <a:fld id="{BBD1117F-FCEE-4161-845E-CD65479B688D}" type="datetimeFigureOut">
              <a:rPr lang="en-US"/>
              <a:pPr>
                <a:defRPr/>
              </a:pPr>
              <a:t>9/26/2012</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EB03CBC6-1E3F-487D-87B5-7F7BAF2DEC52}"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Date Placeholder 4"/>
          <p:cNvSpPr>
            <a:spLocks noGrp="1"/>
          </p:cNvSpPr>
          <p:nvPr>
            <p:ph type="dt" sz="half" idx="12"/>
          </p:nvPr>
        </p:nvSpPr>
        <p:spPr/>
        <p:txBody>
          <a:bodyPr/>
          <a:lstStyle>
            <a:lvl1pPr>
              <a:defRPr/>
            </a:lvl1pPr>
          </a:lstStyle>
          <a:p>
            <a:pPr>
              <a:defRPr/>
            </a:pPr>
            <a:fld id="{470226AB-F7B0-4868-9EAD-CC7E248EB5B0}" type="datetimeFigureOut">
              <a:rPr lang="en-US"/>
              <a:pPr>
                <a:defRPr/>
              </a:pPr>
              <a:t>9/26/2012</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12318D-C368-4424-97BA-66CFB9DD52F9}"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8873DE19-C780-41F1-BA16-930D874574D8}" type="datetimeFigureOut">
              <a:rPr lang="en-US"/>
              <a:pPr>
                <a:defRPr/>
              </a:pPr>
              <a:t>9/26/2012</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7E3D53B-25B7-49CC-9F2D-B8885C4C4F48}"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Date Placeholder 6"/>
          <p:cNvSpPr>
            <a:spLocks noGrp="1"/>
          </p:cNvSpPr>
          <p:nvPr>
            <p:ph type="dt" sz="half" idx="12"/>
          </p:nvPr>
        </p:nvSpPr>
        <p:spPr/>
        <p:txBody>
          <a:bodyPr/>
          <a:lstStyle>
            <a:lvl1pPr>
              <a:defRPr/>
            </a:lvl1pPr>
          </a:lstStyle>
          <a:p>
            <a:pPr>
              <a:defRPr/>
            </a:pPr>
            <a:fld id="{6B317C7C-12F9-4E8F-813E-5C34CB80B3B9}" type="datetimeFigureOut">
              <a:rPr lang="en-US"/>
              <a:pPr>
                <a:defRPr/>
              </a:pPr>
              <a:t>9/26/2012</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C538DC7-FA03-44C2-96DF-141B84069B9B}"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Date Placeholder 6"/>
          <p:cNvSpPr>
            <a:spLocks noGrp="1"/>
          </p:cNvSpPr>
          <p:nvPr>
            <p:ph type="dt" sz="half" idx="12"/>
          </p:nvPr>
        </p:nvSpPr>
        <p:spPr/>
        <p:txBody>
          <a:bodyPr/>
          <a:lstStyle>
            <a:lvl1pPr>
              <a:defRPr/>
            </a:lvl1pPr>
          </a:lstStyle>
          <a:p>
            <a:pPr>
              <a:defRPr/>
            </a:pPr>
            <a:fld id="{03C1D29C-9A5B-45F7-B561-D41E7FD933C1}" type="datetimeFigureOut">
              <a:rPr lang="en-US"/>
              <a:pPr>
                <a:defRPr/>
              </a:pPr>
              <a:t>9/26/2012</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2771"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eaLnBrk="1" fontAlgn="auto" hangingPunct="1">
              <a:spcBef>
                <a:spcPts val="0"/>
              </a:spcBef>
              <a:spcAft>
                <a:spcPts val="0"/>
              </a:spcAft>
              <a:defRPr sz="1800" smtClean="0">
                <a:solidFill>
                  <a:srgbClr val="FFFFFF"/>
                </a:solidFill>
                <a:latin typeface="+mn-lt"/>
                <a:cs typeface="+mn-cs"/>
              </a:defRPr>
            </a:lvl1pPr>
          </a:lstStyle>
          <a:p>
            <a:pPr>
              <a:defRPr/>
            </a:pPr>
            <a:fld id="{1E22BFE2-7CFC-48C8-899A-87D5B949C259}"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cs typeface="+mn-cs"/>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bg2"/>
                </a:solidFill>
                <a:latin typeface="+mn-lt"/>
                <a:cs typeface="+mn-cs"/>
              </a:defRPr>
            </a:lvl1pPr>
          </a:lstStyle>
          <a:p>
            <a:pPr>
              <a:defRPr/>
            </a:pPr>
            <a:fld id="{148C7D7F-5E44-4F25-A9BA-5D439A6092AA}" type="datetimeFigureOut">
              <a:rPr lang="en-US"/>
              <a:pPr>
                <a:defRPr/>
              </a:pPr>
              <a:t>9/26/2012</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rtl="0" fontAlgn="base">
        <a:spcBef>
          <a:spcPct val="0"/>
        </a:spcBef>
        <a:spcAft>
          <a:spcPct val="0"/>
        </a:spcAft>
        <a:defRPr sz="46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fontAlgn="base">
        <a:spcBef>
          <a:spcPct val="20000"/>
        </a:spcBef>
        <a:spcAft>
          <a:spcPct val="0"/>
        </a:spcAft>
        <a:buClr>
          <a:schemeClr val="accent1"/>
        </a:buClr>
        <a:buFont typeface="Arial" charset="0"/>
        <a:buChar char="•"/>
        <a:defRPr sz="2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a:solidFill>
            <a:schemeClr val="tx1"/>
          </a:solidFill>
          <a:latin typeface="+mn-lt"/>
        </a:defRPr>
      </a:lvl2pPr>
      <a:lvl3pPr marL="1004888" indent="-228600" algn="l" rtl="0" fontAlgn="base">
        <a:spcBef>
          <a:spcPct val="20000"/>
        </a:spcBef>
        <a:spcAft>
          <a:spcPct val="0"/>
        </a:spcAft>
        <a:buClr>
          <a:srgbClr val="9BBB59"/>
        </a:buClr>
        <a:buFont typeface="Arial" charset="0"/>
        <a:buChar char="•"/>
        <a:defRPr>
          <a:solidFill>
            <a:schemeClr val="tx1"/>
          </a:solidFill>
          <a:latin typeface="+mn-lt"/>
        </a:defRPr>
      </a:lvl3pPr>
      <a:lvl4pPr marL="1279525" indent="-228600" algn="l" rtl="0" fontAlgn="base">
        <a:spcBef>
          <a:spcPct val="20000"/>
        </a:spcBef>
        <a:spcAft>
          <a:spcPct val="0"/>
        </a:spcAft>
        <a:buClr>
          <a:srgbClr val="8064A2"/>
        </a:buClr>
        <a:buFont typeface="Arial" charset="0"/>
        <a:buChar char="•"/>
        <a:defRPr sz="1600">
          <a:solidFill>
            <a:schemeClr val="tx1"/>
          </a:solidFill>
          <a:latin typeface="+mn-lt"/>
        </a:defRPr>
      </a:lvl4pPr>
      <a:lvl5pPr marL="1554163" indent="-228600" algn="l" rtl="0" fontAlgn="base">
        <a:spcBef>
          <a:spcPct val="20000"/>
        </a:spcBef>
        <a:spcAft>
          <a:spcPct val="0"/>
        </a:spcAft>
        <a:buClr>
          <a:srgbClr val="4BACC6"/>
        </a:buClr>
        <a:buFont typeface="Arial" charset="0"/>
        <a:buChar char="•"/>
        <a:defRPr sz="1400">
          <a:solidFill>
            <a:schemeClr val="tx1"/>
          </a:solidFill>
          <a:latin typeface="+mn-lt"/>
        </a:defRPr>
      </a:lvl5pPr>
      <a:lvl6pPr marL="2011363" indent="-228600" algn="l" rtl="0" fontAlgn="base">
        <a:spcBef>
          <a:spcPct val="20000"/>
        </a:spcBef>
        <a:spcAft>
          <a:spcPct val="0"/>
        </a:spcAft>
        <a:buClr>
          <a:srgbClr val="4BACC6"/>
        </a:buClr>
        <a:buFont typeface="Arial" charset="0"/>
        <a:buChar char="•"/>
        <a:defRPr sz="1400">
          <a:solidFill>
            <a:schemeClr val="tx1"/>
          </a:solidFill>
          <a:latin typeface="+mn-lt"/>
        </a:defRPr>
      </a:lvl6pPr>
      <a:lvl7pPr marL="2468563" indent="-228600" algn="l" rtl="0" fontAlgn="base">
        <a:spcBef>
          <a:spcPct val="20000"/>
        </a:spcBef>
        <a:spcAft>
          <a:spcPct val="0"/>
        </a:spcAft>
        <a:buClr>
          <a:srgbClr val="4BACC6"/>
        </a:buClr>
        <a:buFont typeface="Arial" charset="0"/>
        <a:buChar char="•"/>
        <a:defRPr sz="1400">
          <a:solidFill>
            <a:schemeClr val="tx1"/>
          </a:solidFill>
          <a:latin typeface="+mn-lt"/>
        </a:defRPr>
      </a:lvl7pPr>
      <a:lvl8pPr marL="2925763" indent="-228600" algn="l" rtl="0" fontAlgn="base">
        <a:spcBef>
          <a:spcPct val="20000"/>
        </a:spcBef>
        <a:spcAft>
          <a:spcPct val="0"/>
        </a:spcAft>
        <a:buClr>
          <a:srgbClr val="4BACC6"/>
        </a:buClr>
        <a:buFont typeface="Arial" charset="0"/>
        <a:buChar char="•"/>
        <a:defRPr sz="1400">
          <a:solidFill>
            <a:schemeClr val="tx1"/>
          </a:solidFill>
          <a:latin typeface="+mn-lt"/>
        </a:defRPr>
      </a:lvl8pPr>
      <a:lvl9pPr marL="3382963" indent="-228600" algn="l" rtl="0" fontAlgn="base">
        <a:spcBef>
          <a:spcPct val="20000"/>
        </a:spcBef>
        <a:spcAft>
          <a:spcPct val="0"/>
        </a:spcAft>
        <a:buClr>
          <a:srgbClr val="4BACC6"/>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srcRect l="4010" t="1878"/>
          <a:stretch>
            <a:fillRect/>
          </a:stretch>
        </p:blipFill>
        <p:spPr bwMode="auto">
          <a:xfrm>
            <a:off x="4800600" y="1905000"/>
            <a:ext cx="3648075" cy="3981450"/>
          </a:xfrm>
          <a:prstGeom prst="rect">
            <a:avLst/>
          </a:prstGeom>
          <a:noFill/>
          <a:ln w="9525">
            <a:noFill/>
            <a:miter lim="800000"/>
            <a:headEnd/>
            <a:tailEnd/>
          </a:ln>
          <a:effectLst/>
        </p:spPr>
      </p:pic>
      <p:sp>
        <p:nvSpPr>
          <p:cNvPr id="2" name="Title 1"/>
          <p:cNvSpPr>
            <a:spLocks noGrp="1"/>
          </p:cNvSpPr>
          <p:nvPr>
            <p:ph type="ctrTitle" idx="4294967295"/>
          </p:nvPr>
        </p:nvSpPr>
        <p:spPr>
          <a:xfrm>
            <a:off x="228600" y="304800"/>
            <a:ext cx="7543800" cy="2593975"/>
          </a:xfrm>
        </p:spPr>
        <p:txBody>
          <a:bodyPr anchor="b"/>
          <a:lstStyle/>
          <a:p>
            <a:pPr fontAlgn="auto">
              <a:spcAft>
                <a:spcPts val="0"/>
              </a:spcAft>
              <a:defRPr/>
            </a:pPr>
            <a:r>
              <a:rPr lang="en-US" sz="6600" kern="1200" spc="-100" dirty="0">
                <a:latin typeface="Times New Roman" pitchFamily="18" charset="0"/>
                <a:ea typeface="+mj-ea"/>
                <a:cs typeface="Times New Roman" pitchFamily="18" charset="0"/>
              </a:rPr>
              <a:t>Game Evaluation – Guild Wars 2</a:t>
            </a:r>
            <a:endParaRPr lang="en-US" sz="6600" kern="1200" spc="-100" dirty="0">
              <a:latin typeface="Times New Roman" pitchFamily="18" charset="0"/>
              <a:ea typeface="+mj-ea"/>
              <a:cs typeface="Times New Roman" pitchFamily="18" charset="0"/>
            </a:endParaRPr>
          </a:p>
        </p:txBody>
      </p:sp>
      <p:sp>
        <p:nvSpPr>
          <p:cNvPr id="13314" name="Subtitle 2"/>
          <p:cNvSpPr>
            <a:spLocks noGrp="1"/>
          </p:cNvSpPr>
          <p:nvPr>
            <p:ph type="subTitle" idx="4294967295"/>
          </p:nvPr>
        </p:nvSpPr>
        <p:spPr>
          <a:xfrm>
            <a:off x="457200" y="2971800"/>
            <a:ext cx="1447800" cy="2514600"/>
          </a:xfrm>
        </p:spPr>
        <p:txBody>
          <a:bodyPr/>
          <a:lstStyle/>
          <a:p>
            <a:pPr marL="0" indent="0">
              <a:spcBef>
                <a:spcPct val="0"/>
              </a:spcBef>
              <a:buFont typeface="Arial" charset="0"/>
              <a:buNone/>
            </a:pPr>
            <a:r>
              <a:rPr lang="en-US" sz="2000">
                <a:latin typeface="Times New Roman" pitchFamily="18" charset="0"/>
                <a:cs typeface="Times New Roman" pitchFamily="18" charset="0"/>
              </a:rPr>
              <a:t>Eric Sidwell</a:t>
            </a:r>
          </a:p>
          <a:p>
            <a:pPr marL="0" indent="0">
              <a:spcBef>
                <a:spcPct val="0"/>
              </a:spcBef>
              <a:buFont typeface="Arial" charset="0"/>
              <a:buNone/>
            </a:pPr>
            <a:r>
              <a:rPr lang="en-US" sz="2000">
                <a:latin typeface="Times New Roman" pitchFamily="18" charset="0"/>
                <a:cs typeface="Times New Roman" pitchFamily="18" charset="0"/>
              </a:rPr>
              <a:t>CIS 487</a:t>
            </a:r>
          </a:p>
        </p:txBody>
      </p:sp>
      <p:pic>
        <p:nvPicPr>
          <p:cNvPr id="13315" name="Picture 2"/>
          <p:cNvPicPr>
            <a:picLocks noChangeAspect="1" noChangeArrowheads="1"/>
          </p:cNvPicPr>
          <p:nvPr/>
        </p:nvPicPr>
        <p:blipFill>
          <a:blip r:embed="rId3"/>
          <a:srcRect/>
          <a:stretch>
            <a:fillRect/>
          </a:stretch>
        </p:blipFill>
        <p:spPr bwMode="auto">
          <a:xfrm>
            <a:off x="7191375" y="5353050"/>
            <a:ext cx="1952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fontAlgn="auto">
              <a:spcAft>
                <a:spcPts val="0"/>
              </a:spcAft>
              <a:defRPr/>
            </a:pPr>
            <a:r>
              <a:rPr lang="en-US" kern="1200" spc="-100" dirty="0">
                <a:latin typeface="+mj-lt"/>
                <a:ea typeface="+mj-ea"/>
                <a:cs typeface="+mj-cs"/>
              </a:rPr>
              <a:t>The Story</a:t>
            </a:r>
            <a:endParaRPr lang="en-US" kern="1200" spc="-100" dirty="0">
              <a:latin typeface="+mj-lt"/>
              <a:ea typeface="+mj-ea"/>
              <a:cs typeface="+mj-cs"/>
            </a:endParaRPr>
          </a:p>
        </p:txBody>
      </p:sp>
      <p:sp>
        <p:nvSpPr>
          <p:cNvPr id="20482" name="Content Placeholder 2"/>
          <p:cNvSpPr>
            <a:spLocks noGrp="1"/>
          </p:cNvSpPr>
          <p:nvPr>
            <p:ph idx="4294967295"/>
          </p:nvPr>
        </p:nvSpPr>
        <p:spPr/>
        <p:txBody>
          <a:bodyPr/>
          <a:lstStyle/>
          <a:p>
            <a:r>
              <a:rPr lang="en-US"/>
              <a:t>The choices that you make during character creation seem to have some effect on the start of your story. </a:t>
            </a:r>
          </a:p>
          <a:p>
            <a:r>
              <a:rPr lang="en-US"/>
              <a:t>No matter what you start your character as, you will be the Hero. It is important to note that you are not the only Hero that exists, but instead one of greater skill than most.</a:t>
            </a:r>
          </a:p>
          <a:p>
            <a:r>
              <a:rPr lang="en-US"/>
              <a:t>Each Player has their own story and choices that can be made to direct their story. For instance, there is a point early on in each players story that allows them to direct how they accomplish a primary goal. Either way you complete the goal but in different ways.</a:t>
            </a:r>
          </a:p>
          <a:p>
            <a:pPr lvl="1"/>
            <a:r>
              <a:rPr lang="en-US"/>
              <a:t>Do the choices really matter?</a:t>
            </a:r>
          </a:p>
          <a:p>
            <a:pPr lvl="1"/>
            <a:r>
              <a:rPr lang="en-US"/>
              <a:t>Does this actually add to the game?</a:t>
            </a:r>
          </a:p>
          <a:p>
            <a:endParaRPr lang="en-US"/>
          </a:p>
        </p:txBody>
      </p:sp>
      <p:pic>
        <p:nvPicPr>
          <p:cNvPr id="20483"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p:txBody>
          <a:bodyPr wrap="square" numCol="1" anchorCtr="0" compatLnSpc="1">
            <a:prstTxWarp prst="textNoShape">
              <a:avLst/>
            </a:prstTxWarp>
          </a:bodyPr>
          <a:lstStyle/>
          <a:p>
            <a:r>
              <a:rPr lang="en-US"/>
              <a:t>The Beginning</a:t>
            </a:r>
          </a:p>
        </p:txBody>
      </p:sp>
      <p:sp>
        <p:nvSpPr>
          <p:cNvPr id="21506" name="Content Placeholder 2"/>
          <p:cNvSpPr>
            <a:spLocks noGrp="1"/>
          </p:cNvSpPr>
          <p:nvPr>
            <p:ph idx="4294967295"/>
          </p:nvPr>
        </p:nvSpPr>
        <p:spPr/>
        <p:txBody>
          <a:bodyPr/>
          <a:lstStyle/>
          <a:p>
            <a:r>
              <a:rPr lang="en-US"/>
              <a:t>Each starting area begins with an introduction to your character’s race and a cut scene that meshes together all your choices from character creation.</a:t>
            </a:r>
          </a:p>
          <a:p>
            <a:r>
              <a:rPr lang="en-US"/>
              <a:t>No matter what you choose, the game starts you in a dire situation that leads you to a battle with a large boss</a:t>
            </a:r>
          </a:p>
          <a:p>
            <a:r>
              <a:rPr lang="en-US"/>
              <a:t>The game is intended to be played solo or multiplayer and as such enemies scale to accommodate the number of players involved</a:t>
            </a:r>
          </a:p>
          <a:p>
            <a:endParaRPr lang="en-US"/>
          </a:p>
        </p:txBody>
      </p:sp>
      <p:pic>
        <p:nvPicPr>
          <p:cNvPr id="21507"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pic>
        <p:nvPicPr>
          <p:cNvPr id="21509" name="Picture 5" descr="gw2-rb-29"/>
          <p:cNvPicPr>
            <a:picLocks noChangeAspect="1" noChangeArrowheads="1"/>
          </p:cNvPicPr>
          <p:nvPr/>
        </p:nvPicPr>
        <p:blipFill>
          <a:blip r:embed="rId3"/>
          <a:srcRect/>
          <a:stretch>
            <a:fillRect/>
          </a:stretch>
        </p:blipFill>
        <p:spPr bwMode="auto">
          <a:xfrm>
            <a:off x="1981200" y="4495800"/>
            <a:ext cx="4286250" cy="21272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p:txBody>
          <a:bodyPr wrap="square" numCol="1" anchorCtr="0" compatLnSpc="1">
            <a:prstTxWarp prst="textNoShape">
              <a:avLst/>
            </a:prstTxWarp>
          </a:bodyPr>
          <a:lstStyle/>
          <a:p>
            <a:r>
              <a:rPr lang="en-US"/>
              <a:t>User Interface</a:t>
            </a:r>
          </a:p>
        </p:txBody>
      </p:sp>
      <p:sp>
        <p:nvSpPr>
          <p:cNvPr id="22530" name="Content Placeholder 2"/>
          <p:cNvSpPr>
            <a:spLocks noGrp="1"/>
          </p:cNvSpPr>
          <p:nvPr>
            <p:ph idx="4294967295"/>
          </p:nvPr>
        </p:nvSpPr>
        <p:spPr>
          <a:xfrm>
            <a:off x="533400" y="1600200"/>
            <a:ext cx="7543800" cy="4800600"/>
          </a:xfrm>
        </p:spPr>
        <p:txBody>
          <a:bodyPr/>
          <a:lstStyle/>
          <a:p>
            <a:r>
              <a:rPr lang="en-US"/>
              <a:t>The user interface in Guild Wars 2 is simple and effective</a:t>
            </a:r>
          </a:p>
          <a:p>
            <a:r>
              <a:rPr lang="en-US"/>
              <a:t>It has a feel that is very similar to most MMORPGs today and is not particularly remarkable</a:t>
            </a:r>
          </a:p>
        </p:txBody>
      </p:sp>
      <p:pic>
        <p:nvPicPr>
          <p:cNvPr id="22531"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pic>
        <p:nvPicPr>
          <p:cNvPr id="22535" name="Picture 7" descr="http://i.ytimg.com/vi/-X1hq0Nqn00/0.jpg"/>
          <p:cNvPicPr>
            <a:picLocks noChangeAspect="1" noChangeArrowheads="1"/>
          </p:cNvPicPr>
          <p:nvPr/>
        </p:nvPicPr>
        <p:blipFill>
          <a:blip r:embed="rId3"/>
          <a:srcRect l="1666" t="11111" r="1666" b="11111"/>
          <a:stretch>
            <a:fillRect/>
          </a:stretch>
        </p:blipFill>
        <p:spPr bwMode="auto">
          <a:xfrm>
            <a:off x="685800" y="2819400"/>
            <a:ext cx="6172200" cy="37242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p:txBody>
          <a:bodyPr wrap="square" numCol="1" anchorCtr="0" compatLnSpc="1">
            <a:prstTxWarp prst="textNoShape">
              <a:avLst/>
            </a:prstTxWarp>
          </a:bodyPr>
          <a:lstStyle/>
          <a:p>
            <a:r>
              <a:rPr lang="en-US"/>
              <a:t>Game Play &amp; Scoring</a:t>
            </a:r>
          </a:p>
        </p:txBody>
      </p:sp>
      <p:sp>
        <p:nvSpPr>
          <p:cNvPr id="23554" name="Content Placeholder 2"/>
          <p:cNvSpPr>
            <a:spLocks noGrp="1"/>
          </p:cNvSpPr>
          <p:nvPr>
            <p:ph idx="4294967295"/>
          </p:nvPr>
        </p:nvSpPr>
        <p:spPr/>
        <p:txBody>
          <a:bodyPr/>
          <a:lstStyle/>
          <a:p>
            <a:r>
              <a:rPr lang="en-US"/>
              <a:t>As promised the game is definitely engaging</a:t>
            </a:r>
          </a:p>
          <a:p>
            <a:r>
              <a:rPr lang="en-US"/>
              <a:t>In comparison to other MMORPGs, the game does an excellent job of not making you grind away at gaining levels. In fact it is almost forbidden! </a:t>
            </a:r>
          </a:p>
          <a:p>
            <a:r>
              <a:rPr lang="en-US"/>
              <a:t>As for scoring, this game doesn’t have any form of traditional scoring system</a:t>
            </a:r>
          </a:p>
          <a:p>
            <a:r>
              <a:rPr lang="en-US"/>
              <a:t>The closet the game comes to scoring is the level of your character</a:t>
            </a:r>
          </a:p>
        </p:txBody>
      </p:sp>
      <p:pic>
        <p:nvPicPr>
          <p:cNvPr id="23555"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p:txBody>
          <a:bodyPr wrap="square" numCol="1" anchorCtr="0" compatLnSpc="1">
            <a:prstTxWarp prst="textNoShape">
              <a:avLst/>
            </a:prstTxWarp>
          </a:bodyPr>
          <a:lstStyle/>
          <a:p>
            <a:r>
              <a:rPr lang="en-US"/>
              <a:t>Artwork</a:t>
            </a:r>
          </a:p>
        </p:txBody>
      </p:sp>
      <p:sp>
        <p:nvSpPr>
          <p:cNvPr id="24578" name="Content Placeholder 2"/>
          <p:cNvSpPr>
            <a:spLocks noGrp="1"/>
          </p:cNvSpPr>
          <p:nvPr>
            <p:ph idx="4294967295"/>
          </p:nvPr>
        </p:nvSpPr>
        <p:spPr>
          <a:xfrm>
            <a:off x="457200" y="1600200"/>
            <a:ext cx="7620000" cy="3581400"/>
          </a:xfrm>
        </p:spPr>
        <p:txBody>
          <a:bodyPr/>
          <a:lstStyle/>
          <a:p>
            <a:r>
              <a:rPr lang="en-US"/>
              <a:t>NCSOFT and ARENANET went to great lengths in the creation of this game to pay very close attention to the way the artwork is done</a:t>
            </a:r>
          </a:p>
          <a:p>
            <a:r>
              <a:rPr lang="en-US"/>
              <a:t>They have intentionally attempted to blur the line between hyper realistic graphics and cartoonish graphics</a:t>
            </a:r>
          </a:p>
          <a:p>
            <a:r>
              <a:rPr lang="en-US"/>
              <a:t>They accomplish this by giving everything a painted feel as if you are viewing an extremely detailed oil painting</a:t>
            </a:r>
          </a:p>
          <a:p>
            <a:r>
              <a:rPr lang="en-US"/>
              <a:t>This is an excellent choice as it reduces the players expectations of the game being extremely real and lessens the “kiddie” factor of being to cartoon like</a:t>
            </a:r>
          </a:p>
        </p:txBody>
      </p:sp>
      <p:pic>
        <p:nvPicPr>
          <p:cNvPr id="24579"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sp>
        <p:nvSpPr>
          <p:cNvPr id="24581" name="Content Placeholder 2"/>
          <p:cNvSpPr>
            <a:spLocks/>
          </p:cNvSpPr>
          <p:nvPr/>
        </p:nvSpPr>
        <p:spPr bwMode="auto">
          <a:xfrm>
            <a:off x="457200" y="5181600"/>
            <a:ext cx="6705600" cy="1371600"/>
          </a:xfrm>
          <a:prstGeom prst="rect">
            <a:avLst/>
          </a:prstGeom>
          <a:noFill/>
          <a:ln w="9525">
            <a:noFill/>
            <a:miter lim="800000"/>
            <a:headEnd/>
            <a:tailEnd/>
          </a:ln>
        </p:spPr>
        <p:txBody>
          <a:bodyPr/>
          <a:lstStyle/>
          <a:p>
            <a:pPr marL="342900" indent="-228600" eaLnBrk="1" hangingPunct="1">
              <a:spcBef>
                <a:spcPct val="20000"/>
              </a:spcBef>
              <a:buClr>
                <a:schemeClr val="accent1"/>
              </a:buClr>
              <a:buFont typeface="Arial" charset="0"/>
              <a:buChar char="•"/>
            </a:pPr>
            <a:r>
              <a:rPr lang="en-US" sz="2200">
                <a:latin typeface="Calibri" pitchFamily="34" charset="0"/>
              </a:rPr>
              <a:t>This in turn prevents the usual gripes that come with it not being perfectly detailed or childish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pic>
        <p:nvPicPr>
          <p:cNvPr id="25605" name="Picture 5" descr="File:2012 April Tyria map.jpg"/>
          <p:cNvPicPr>
            <a:picLocks noChangeAspect="1" noChangeArrowheads="1"/>
          </p:cNvPicPr>
          <p:nvPr/>
        </p:nvPicPr>
        <p:blipFill>
          <a:blip r:embed="rId3"/>
          <a:srcRect/>
          <a:stretch>
            <a:fillRect/>
          </a:stretch>
        </p:blipFill>
        <p:spPr bwMode="auto">
          <a:xfrm>
            <a:off x="685800" y="228600"/>
            <a:ext cx="6400800" cy="6400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p:txBody>
          <a:bodyPr wrap="square" numCol="1" anchorCtr="0" compatLnSpc="1">
            <a:prstTxWarp prst="textNoShape">
              <a:avLst/>
            </a:prstTxWarp>
          </a:bodyPr>
          <a:lstStyle/>
          <a:p>
            <a:r>
              <a:rPr lang="en-US"/>
              <a:t>Sound and Music</a:t>
            </a:r>
          </a:p>
        </p:txBody>
      </p:sp>
      <p:sp>
        <p:nvSpPr>
          <p:cNvPr id="26626" name="Content Placeholder 2"/>
          <p:cNvSpPr>
            <a:spLocks noGrp="1"/>
          </p:cNvSpPr>
          <p:nvPr>
            <p:ph idx="4294967295"/>
          </p:nvPr>
        </p:nvSpPr>
        <p:spPr/>
        <p:txBody>
          <a:bodyPr/>
          <a:lstStyle/>
          <a:p>
            <a:r>
              <a:rPr lang="en-US"/>
              <a:t>I have played the game to level 20, and I can tell you that the sounds are adequate</a:t>
            </a:r>
          </a:p>
          <a:p>
            <a:r>
              <a:rPr lang="en-US"/>
              <a:t>I don’t find myself engrossed in a particular area because I’m enthralled by the sounds or the music</a:t>
            </a:r>
          </a:p>
          <a:p>
            <a:r>
              <a:rPr lang="en-US"/>
              <a:t>On the other hand, I can’t say I have come across any sounds that are particularly jarring either that otherwise repulse me</a:t>
            </a:r>
          </a:p>
          <a:p>
            <a:r>
              <a:rPr lang="en-US"/>
              <a:t>Overall, I think the sounds and music are just a addition to the game and seem to be of little note in the games overall experience</a:t>
            </a:r>
          </a:p>
        </p:txBody>
      </p:sp>
      <p:pic>
        <p:nvPicPr>
          <p:cNvPr id="26627"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457200" y="304800"/>
            <a:ext cx="7620000" cy="1143000"/>
          </a:xfrm>
        </p:spPr>
        <p:txBody>
          <a:bodyPr wrap="square" numCol="1" anchorCtr="0" compatLnSpc="1">
            <a:prstTxWarp prst="textNoShape">
              <a:avLst/>
            </a:prstTxWarp>
          </a:bodyPr>
          <a:lstStyle/>
          <a:p>
            <a:r>
              <a:rPr lang="en-US"/>
              <a:t>Game Manual</a:t>
            </a:r>
          </a:p>
        </p:txBody>
      </p:sp>
      <p:sp>
        <p:nvSpPr>
          <p:cNvPr id="27650" name="Content Placeholder 2"/>
          <p:cNvSpPr>
            <a:spLocks noGrp="1"/>
          </p:cNvSpPr>
          <p:nvPr>
            <p:ph idx="4294967295"/>
          </p:nvPr>
        </p:nvSpPr>
        <p:spPr>
          <a:xfrm>
            <a:off x="457200" y="1600200"/>
            <a:ext cx="6781800" cy="4800600"/>
          </a:xfrm>
        </p:spPr>
        <p:txBody>
          <a:bodyPr/>
          <a:lstStyle/>
          <a:p>
            <a:r>
              <a:rPr lang="en-US"/>
              <a:t>Since I purchased the digital copy, there is no game manual</a:t>
            </a:r>
          </a:p>
          <a:p>
            <a:r>
              <a:rPr lang="en-US"/>
              <a:t>However, the game does have a Wiki page that explains in great detail almost every aspect of the game a player could need</a:t>
            </a:r>
          </a:p>
          <a:p>
            <a:r>
              <a:rPr lang="en-US"/>
              <a:t>On top of this resource, the game does a excellent job of keeping you informed throughout the beginning tutorials and I suspect that even a novice computer user would be able to pick this game up with little to no issues</a:t>
            </a:r>
          </a:p>
        </p:txBody>
      </p:sp>
      <p:pic>
        <p:nvPicPr>
          <p:cNvPr id="27651"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pic>
        <p:nvPicPr>
          <p:cNvPr id="27653" name="Picture 5"/>
          <p:cNvPicPr>
            <a:picLocks noChangeAspect="1" noChangeArrowheads="1"/>
          </p:cNvPicPr>
          <p:nvPr/>
        </p:nvPicPr>
        <p:blipFill>
          <a:blip r:embed="rId3"/>
          <a:srcRect t="4733"/>
          <a:stretch>
            <a:fillRect/>
          </a:stretch>
        </p:blipFill>
        <p:spPr bwMode="auto">
          <a:xfrm>
            <a:off x="6858000" y="1752600"/>
            <a:ext cx="1495425" cy="153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noFill/>
        </p:spPr>
        <p:txBody>
          <a:bodyPr wrap="square" numCol="1" anchorCtr="0" compatLnSpc="1">
            <a:prstTxWarp prst="textNoShape">
              <a:avLst/>
            </a:prstTxWarp>
          </a:bodyPr>
          <a:lstStyle/>
          <a:p>
            <a:r>
              <a:rPr lang="en-US"/>
              <a:t>Bugs</a:t>
            </a:r>
          </a:p>
        </p:txBody>
      </p:sp>
      <p:sp>
        <p:nvSpPr>
          <p:cNvPr id="35843" name="Content Placeholder 2"/>
          <p:cNvSpPr>
            <a:spLocks noGrp="1"/>
          </p:cNvSpPr>
          <p:nvPr>
            <p:ph idx="4294967295"/>
          </p:nvPr>
        </p:nvSpPr>
        <p:spPr>
          <a:xfrm>
            <a:off x="457200" y="1600200"/>
            <a:ext cx="5638800" cy="4800600"/>
          </a:xfrm>
        </p:spPr>
        <p:txBody>
          <a:bodyPr/>
          <a:lstStyle/>
          <a:p>
            <a:r>
              <a:rPr lang="en-US"/>
              <a:t>So far, I have not run into any bugs</a:t>
            </a:r>
          </a:p>
          <a:p>
            <a:r>
              <a:rPr lang="en-US"/>
              <a:t>There was an incident within the first week of release that several players exploited and as such was resolved with a hot patch and the players removed from the game</a:t>
            </a:r>
          </a:p>
          <a:p>
            <a:r>
              <a:rPr lang="en-US"/>
              <a:t>EULA is very specific about not taking advantage of the game and players lost their rights to play for 6 months</a:t>
            </a:r>
          </a:p>
        </p:txBody>
      </p:sp>
      <p:pic>
        <p:nvPicPr>
          <p:cNvPr id="35844"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pic>
        <p:nvPicPr>
          <p:cNvPr id="35846" name="Picture 6" descr="ANd9GcR86lsToh6fvqzuH7SZ4tcL6nbxiesLFd_xCMOR-qan_I2xE61pOyzUICRo"/>
          <p:cNvPicPr>
            <a:picLocks noChangeAspect="1" noChangeArrowheads="1"/>
          </p:cNvPicPr>
          <p:nvPr/>
        </p:nvPicPr>
        <p:blipFill>
          <a:blip r:embed="rId3"/>
          <a:srcRect/>
          <a:stretch>
            <a:fillRect/>
          </a:stretch>
        </p:blipFill>
        <p:spPr bwMode="auto">
          <a:xfrm>
            <a:off x="6400800" y="1447800"/>
            <a:ext cx="1809750" cy="25336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noFill/>
        </p:spPr>
        <p:txBody>
          <a:bodyPr wrap="square" numCol="1" anchorCtr="0" compatLnSpc="1">
            <a:prstTxWarp prst="textNoShape">
              <a:avLst/>
            </a:prstTxWarp>
          </a:bodyPr>
          <a:lstStyle/>
          <a:p>
            <a:r>
              <a:rPr lang="en-US"/>
              <a:t>Game Review – The Good</a:t>
            </a:r>
          </a:p>
        </p:txBody>
      </p:sp>
      <p:sp>
        <p:nvSpPr>
          <p:cNvPr id="36867" name="Content Placeholder 2"/>
          <p:cNvSpPr>
            <a:spLocks noGrp="1"/>
          </p:cNvSpPr>
          <p:nvPr>
            <p:ph idx="4294967295"/>
          </p:nvPr>
        </p:nvSpPr>
        <p:spPr>
          <a:xfrm>
            <a:off x="457200" y="3505200"/>
            <a:ext cx="7620000" cy="2895600"/>
          </a:xfrm>
        </p:spPr>
        <p:txBody>
          <a:bodyPr/>
          <a:lstStyle/>
          <a:p>
            <a:endParaRPr lang="en-US"/>
          </a:p>
          <a:p>
            <a:r>
              <a:rPr lang="en-US"/>
              <a:t>You don’t have to go out of your way to travel anywhere</a:t>
            </a:r>
          </a:p>
          <a:p>
            <a:r>
              <a:rPr lang="en-US"/>
              <a:t>You don’t have to go to town all the time</a:t>
            </a:r>
          </a:p>
          <a:p>
            <a:r>
              <a:rPr lang="en-US"/>
              <a:t>There is no push to gain levels to get to the top a fast as possible to start the “end game”</a:t>
            </a:r>
          </a:p>
        </p:txBody>
      </p:sp>
      <p:pic>
        <p:nvPicPr>
          <p:cNvPr id="36868"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pic>
        <p:nvPicPr>
          <p:cNvPr id="36870" name="Picture 6" descr="guildwars2-30"/>
          <p:cNvPicPr>
            <a:picLocks noChangeAspect="1" noChangeArrowheads="1"/>
          </p:cNvPicPr>
          <p:nvPr/>
        </p:nvPicPr>
        <p:blipFill>
          <a:blip r:embed="rId3"/>
          <a:srcRect/>
          <a:stretch>
            <a:fillRect/>
          </a:stretch>
        </p:blipFill>
        <p:spPr bwMode="auto">
          <a:xfrm>
            <a:off x="4495800" y="1295400"/>
            <a:ext cx="3943350" cy="2452688"/>
          </a:xfrm>
          <a:prstGeom prst="rect">
            <a:avLst/>
          </a:prstGeom>
          <a:noFill/>
        </p:spPr>
      </p:pic>
      <p:sp>
        <p:nvSpPr>
          <p:cNvPr id="36871" name="Content Placeholder 2"/>
          <p:cNvSpPr>
            <a:spLocks/>
          </p:cNvSpPr>
          <p:nvPr/>
        </p:nvSpPr>
        <p:spPr bwMode="auto">
          <a:xfrm>
            <a:off x="457200" y="1371600"/>
            <a:ext cx="4495800" cy="3581400"/>
          </a:xfrm>
          <a:prstGeom prst="rect">
            <a:avLst/>
          </a:prstGeom>
          <a:noFill/>
          <a:ln w="9525">
            <a:noFill/>
            <a:miter lim="800000"/>
            <a:headEnd/>
            <a:tailEnd/>
          </a:ln>
        </p:spPr>
        <p:txBody>
          <a:bodyPr/>
          <a:lstStyle/>
          <a:p>
            <a:pPr marL="342900" indent="-228600" eaLnBrk="1" hangingPunct="1">
              <a:spcBef>
                <a:spcPct val="20000"/>
              </a:spcBef>
              <a:buClr>
                <a:schemeClr val="accent1"/>
              </a:buClr>
              <a:buFont typeface="Arial" charset="0"/>
              <a:buChar char="•"/>
            </a:pPr>
            <a:r>
              <a:rPr lang="en-US" sz="2200">
                <a:latin typeface="Calibri" pitchFamily="34" charset="0"/>
              </a:rPr>
              <a:t>I am really enjoying myself</a:t>
            </a:r>
          </a:p>
          <a:p>
            <a:pPr marL="342900" indent="-228600" eaLnBrk="1" hangingPunct="1">
              <a:spcBef>
                <a:spcPct val="20000"/>
              </a:spcBef>
              <a:buClr>
                <a:schemeClr val="accent1"/>
              </a:buClr>
              <a:buFont typeface="Arial" charset="0"/>
              <a:buChar char="•"/>
            </a:pPr>
            <a:r>
              <a:rPr lang="en-US" sz="2200">
                <a:latin typeface="Calibri" pitchFamily="34" charset="0"/>
              </a:rPr>
              <a:t>The game has no down time in between things to do, there is always something to go do</a:t>
            </a:r>
          </a:p>
          <a:p>
            <a:pPr marL="342900" indent="-228600" eaLnBrk="1" hangingPunct="1">
              <a:spcBef>
                <a:spcPct val="20000"/>
              </a:spcBef>
              <a:buClr>
                <a:schemeClr val="accent1"/>
              </a:buClr>
              <a:buFont typeface="Arial" charset="0"/>
              <a:buChar char="•"/>
            </a:pPr>
            <a:r>
              <a:rPr lang="en-US" sz="2200">
                <a:latin typeface="Calibri" pitchFamily="34" charset="0"/>
              </a:rPr>
              <a:t>Exploration is encouraged and rewarded which creates a nice break from adventuring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fontAlgn="auto">
              <a:spcAft>
                <a:spcPts val="0"/>
              </a:spcAft>
              <a:defRPr/>
            </a:pPr>
            <a:r>
              <a:rPr lang="en-US" kern="1200" spc="-100" dirty="0">
                <a:latin typeface="+mj-lt"/>
                <a:ea typeface="+mj-ea"/>
                <a:cs typeface="+mj-cs"/>
              </a:rPr>
              <a:t>Basic Game Information</a:t>
            </a:r>
          </a:p>
        </p:txBody>
      </p:sp>
      <p:sp>
        <p:nvSpPr>
          <p:cNvPr id="14338" name="Content Placeholder 2"/>
          <p:cNvSpPr>
            <a:spLocks noGrp="1"/>
          </p:cNvSpPr>
          <p:nvPr>
            <p:ph idx="4294967295"/>
          </p:nvPr>
        </p:nvSpPr>
        <p:spPr/>
        <p:txBody>
          <a:bodyPr/>
          <a:lstStyle/>
          <a:p>
            <a:r>
              <a:rPr lang="en-US"/>
              <a:t>Game title: Guild Wars 2</a:t>
            </a:r>
          </a:p>
          <a:p>
            <a:r>
              <a:rPr lang="en-US"/>
              <a:t>Company: NCSOFT</a:t>
            </a:r>
          </a:p>
          <a:p>
            <a:r>
              <a:rPr lang="en-US"/>
              <a:t>Author: ARENANET</a:t>
            </a:r>
          </a:p>
          <a:p>
            <a:r>
              <a:rPr lang="en-US"/>
              <a:t>Type of game: MMORPG</a:t>
            </a:r>
          </a:p>
          <a:p>
            <a:r>
              <a:rPr lang="en-US"/>
              <a:t>Price: $59.99</a:t>
            </a:r>
          </a:p>
          <a:p>
            <a:endParaRPr lang="en-US"/>
          </a:p>
        </p:txBody>
      </p:sp>
      <p:pic>
        <p:nvPicPr>
          <p:cNvPr id="14339"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pic>
        <p:nvPicPr>
          <p:cNvPr id="14341" name="Picture 5"/>
          <p:cNvPicPr>
            <a:picLocks noChangeAspect="1" noChangeArrowheads="1"/>
          </p:cNvPicPr>
          <p:nvPr/>
        </p:nvPicPr>
        <p:blipFill>
          <a:blip r:embed="rId3"/>
          <a:srcRect/>
          <a:stretch>
            <a:fillRect/>
          </a:stretch>
        </p:blipFill>
        <p:spPr bwMode="auto">
          <a:xfrm>
            <a:off x="4876800" y="1600200"/>
            <a:ext cx="1925638" cy="3124200"/>
          </a:xfrm>
          <a:prstGeom prst="rect">
            <a:avLst/>
          </a:prstGeom>
          <a:noFill/>
          <a:ln w="9525">
            <a:noFill/>
            <a:miter lim="800000"/>
            <a:headEnd/>
            <a:tailEnd/>
          </a:ln>
          <a:effectLst/>
        </p:spPr>
      </p:pic>
      <p:pic>
        <p:nvPicPr>
          <p:cNvPr id="14343" name="Picture 7" descr="ncsoft-logo"/>
          <p:cNvPicPr>
            <a:picLocks noChangeAspect="1" noChangeArrowheads="1"/>
          </p:cNvPicPr>
          <p:nvPr/>
        </p:nvPicPr>
        <p:blipFill>
          <a:blip r:embed="rId4"/>
          <a:srcRect/>
          <a:stretch>
            <a:fillRect/>
          </a:stretch>
        </p:blipFill>
        <p:spPr bwMode="auto">
          <a:xfrm>
            <a:off x="685800" y="5181600"/>
            <a:ext cx="1981200" cy="828675"/>
          </a:xfrm>
          <a:prstGeom prst="rect">
            <a:avLst/>
          </a:prstGeom>
          <a:noFill/>
        </p:spPr>
      </p:pic>
      <p:pic>
        <p:nvPicPr>
          <p:cNvPr id="14345" name="Picture 9" descr="208752-arenanet_white_super"/>
          <p:cNvPicPr>
            <a:picLocks noChangeAspect="1" noChangeArrowheads="1"/>
          </p:cNvPicPr>
          <p:nvPr/>
        </p:nvPicPr>
        <p:blipFill>
          <a:blip r:embed="rId5"/>
          <a:srcRect/>
          <a:stretch>
            <a:fillRect/>
          </a:stretch>
        </p:blipFill>
        <p:spPr bwMode="auto">
          <a:xfrm>
            <a:off x="3124200" y="5127625"/>
            <a:ext cx="1676400" cy="7175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noFill/>
        </p:spPr>
        <p:txBody>
          <a:bodyPr wrap="square" numCol="1" anchorCtr="0" compatLnSpc="1">
            <a:prstTxWarp prst="textNoShape">
              <a:avLst/>
            </a:prstTxWarp>
          </a:bodyPr>
          <a:lstStyle/>
          <a:p>
            <a:r>
              <a:rPr lang="en-US"/>
              <a:t>Game Review – The Bad</a:t>
            </a:r>
          </a:p>
        </p:txBody>
      </p:sp>
      <p:sp>
        <p:nvSpPr>
          <p:cNvPr id="37891" name="Content Placeholder 2"/>
          <p:cNvSpPr>
            <a:spLocks noGrp="1"/>
          </p:cNvSpPr>
          <p:nvPr>
            <p:ph idx="4294967295"/>
          </p:nvPr>
        </p:nvSpPr>
        <p:spPr/>
        <p:txBody>
          <a:bodyPr/>
          <a:lstStyle/>
          <a:p>
            <a:r>
              <a:rPr lang="en-US"/>
              <a:t>Due to there  being no push to gain levels the game seems less directed than other MMORPGs which feels a little strange</a:t>
            </a:r>
          </a:p>
          <a:p>
            <a:r>
              <a:rPr lang="en-US"/>
              <a:t>Character leveling is not as rewarding as it is not tied very closely to commonly use skills</a:t>
            </a:r>
          </a:p>
          <a:p>
            <a:r>
              <a:rPr lang="en-US"/>
              <a:t>The game has a lot to take in right from the beginning that could detract some players from really getting into it</a:t>
            </a:r>
          </a:p>
          <a:p>
            <a:r>
              <a:rPr lang="en-US"/>
              <a:t>Too many choices</a:t>
            </a:r>
          </a:p>
        </p:txBody>
      </p:sp>
      <p:pic>
        <p:nvPicPr>
          <p:cNvPr id="37892"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pic>
        <p:nvPicPr>
          <p:cNvPr id="37894" name="Picture 6" descr="57718_GuildWars2-ConceptArt-09_normal"/>
          <p:cNvPicPr>
            <a:picLocks noChangeAspect="1" noChangeArrowheads="1"/>
          </p:cNvPicPr>
          <p:nvPr/>
        </p:nvPicPr>
        <p:blipFill>
          <a:blip r:embed="rId3"/>
          <a:srcRect/>
          <a:stretch>
            <a:fillRect/>
          </a:stretch>
        </p:blipFill>
        <p:spPr bwMode="auto">
          <a:xfrm>
            <a:off x="2590800" y="4191000"/>
            <a:ext cx="3962400" cy="24257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noFill/>
        </p:spPr>
        <p:txBody>
          <a:bodyPr wrap="square" numCol="1" anchorCtr="0" compatLnSpc="1">
            <a:prstTxWarp prst="textNoShape">
              <a:avLst/>
            </a:prstTxWarp>
          </a:bodyPr>
          <a:lstStyle/>
          <a:p>
            <a:r>
              <a:rPr lang="en-US"/>
              <a:t>How does it compare?</a:t>
            </a:r>
          </a:p>
        </p:txBody>
      </p:sp>
      <p:sp>
        <p:nvSpPr>
          <p:cNvPr id="38915" name="Content Placeholder 2"/>
          <p:cNvSpPr>
            <a:spLocks noGrp="1"/>
          </p:cNvSpPr>
          <p:nvPr>
            <p:ph idx="4294967295"/>
          </p:nvPr>
        </p:nvSpPr>
        <p:spPr>
          <a:xfrm>
            <a:off x="457200" y="1600200"/>
            <a:ext cx="7620000" cy="3429000"/>
          </a:xfrm>
        </p:spPr>
        <p:txBody>
          <a:bodyPr/>
          <a:lstStyle/>
          <a:p>
            <a:r>
              <a:rPr lang="en-US" sz="2000"/>
              <a:t>Ever since World of Warcraft became the largest MMORPG in the world, MMORPGs having been using a lot of its design philosophies.</a:t>
            </a:r>
          </a:p>
          <a:p>
            <a:r>
              <a:rPr lang="en-US" sz="2000"/>
              <a:t>Guild Wars 2 in similar in control and the user interface, however that is really its only similarities</a:t>
            </a:r>
          </a:p>
          <a:p>
            <a:r>
              <a:rPr lang="en-US" sz="2000"/>
              <a:t>Combat is faster and more engaging do to the interactive nature of the battle system</a:t>
            </a:r>
          </a:p>
          <a:p>
            <a:r>
              <a:rPr lang="en-US" sz="2000"/>
              <a:t>Character building uses for simple stats that break into multiple sub-stats that define the character</a:t>
            </a:r>
          </a:p>
          <a:p>
            <a:r>
              <a:rPr lang="en-US" sz="2000"/>
              <a:t>Characters don’t buy skills, instead you learn them through level gaining or combat</a:t>
            </a:r>
          </a:p>
          <a:p>
            <a:endParaRPr lang="en-US" sz="2000"/>
          </a:p>
        </p:txBody>
      </p:sp>
      <p:pic>
        <p:nvPicPr>
          <p:cNvPr id="38916"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sp>
        <p:nvSpPr>
          <p:cNvPr id="38917" name="Content Placeholder 2"/>
          <p:cNvSpPr>
            <a:spLocks/>
          </p:cNvSpPr>
          <p:nvPr/>
        </p:nvSpPr>
        <p:spPr bwMode="auto">
          <a:xfrm>
            <a:off x="457200" y="4953000"/>
            <a:ext cx="7010400" cy="1143000"/>
          </a:xfrm>
          <a:prstGeom prst="rect">
            <a:avLst/>
          </a:prstGeom>
          <a:noFill/>
          <a:ln w="9525">
            <a:noFill/>
            <a:miter lim="800000"/>
            <a:headEnd/>
            <a:tailEnd/>
          </a:ln>
        </p:spPr>
        <p:txBody>
          <a:bodyPr/>
          <a:lstStyle/>
          <a:p>
            <a:pPr marL="342900" indent="-228600" eaLnBrk="1" hangingPunct="1">
              <a:spcBef>
                <a:spcPct val="20000"/>
              </a:spcBef>
              <a:buClr>
                <a:schemeClr val="accent1"/>
              </a:buClr>
              <a:buFont typeface="Arial" charset="0"/>
              <a:buChar char="•"/>
            </a:pPr>
            <a:r>
              <a:rPr lang="en-US" sz="2000">
                <a:latin typeface="Calibri" pitchFamily="34" charset="0"/>
              </a:rPr>
              <a:t>So despite the similarities, that arguably could be attributed to most MMORPGs these days, the game is definitely unique in its own right</a:t>
            </a:r>
          </a:p>
          <a:p>
            <a:pPr marL="342900" indent="-228600" eaLnBrk="1" hangingPunct="1">
              <a:spcBef>
                <a:spcPct val="20000"/>
              </a:spcBef>
              <a:buClr>
                <a:schemeClr val="accent1"/>
              </a:buClr>
              <a:buFont typeface="Arial" charset="0"/>
              <a:buChar char="•"/>
            </a:pPr>
            <a:endParaRPr lang="en-US" sz="200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gw2header"/>
          <p:cNvPicPr>
            <a:picLocks noChangeAspect="1" noChangeArrowheads="1"/>
          </p:cNvPicPr>
          <p:nvPr/>
        </p:nvPicPr>
        <p:blipFill>
          <a:blip r:embed="rId2"/>
          <a:srcRect/>
          <a:stretch>
            <a:fillRect/>
          </a:stretch>
        </p:blipFill>
        <p:spPr bwMode="auto">
          <a:xfrm>
            <a:off x="914400" y="4495800"/>
            <a:ext cx="3657600" cy="2070100"/>
          </a:xfrm>
          <a:prstGeom prst="rect">
            <a:avLst/>
          </a:prstGeom>
          <a:noFill/>
        </p:spPr>
      </p:pic>
      <p:sp>
        <p:nvSpPr>
          <p:cNvPr id="2" name="Title 1"/>
          <p:cNvSpPr>
            <a:spLocks noGrp="1"/>
          </p:cNvSpPr>
          <p:nvPr>
            <p:ph type="title" idx="4294967295"/>
          </p:nvPr>
        </p:nvSpPr>
        <p:spPr bwMode="auto">
          <a:noFill/>
        </p:spPr>
        <p:txBody>
          <a:bodyPr wrap="square" numCol="1" anchorCtr="0" compatLnSpc="1">
            <a:prstTxWarp prst="textNoShape">
              <a:avLst/>
            </a:prstTxWarp>
          </a:bodyPr>
          <a:lstStyle/>
          <a:p>
            <a:r>
              <a:rPr lang="en-US"/>
              <a:t>Better or Worse?</a:t>
            </a:r>
          </a:p>
        </p:txBody>
      </p:sp>
      <p:sp>
        <p:nvSpPr>
          <p:cNvPr id="39939" name="Content Placeholder 2"/>
          <p:cNvSpPr>
            <a:spLocks noGrp="1"/>
          </p:cNvSpPr>
          <p:nvPr>
            <p:ph idx="4294967295"/>
          </p:nvPr>
        </p:nvSpPr>
        <p:spPr/>
        <p:txBody>
          <a:bodyPr/>
          <a:lstStyle/>
          <a:p>
            <a:r>
              <a:rPr lang="en-US"/>
              <a:t>Having played to level 20 of 80 I have only scratched the surface of this game and very much enjoy spending a couple hours at a time playing the game.</a:t>
            </a:r>
          </a:p>
          <a:p>
            <a:r>
              <a:rPr lang="en-US"/>
              <a:t>The game is better than many MMORPGs in a lot of ways, most notable is the lack of time commitment that the genre is notorious for</a:t>
            </a:r>
          </a:p>
          <a:p>
            <a:r>
              <a:rPr lang="en-US"/>
              <a:t>So far I have no reason to note this game as being worse in any particular way than any other MMORPG</a:t>
            </a:r>
          </a:p>
        </p:txBody>
      </p:sp>
      <p:pic>
        <p:nvPicPr>
          <p:cNvPr id="39940" name="Picture 2"/>
          <p:cNvPicPr>
            <a:picLocks noChangeAspect="1" noChangeArrowheads="1"/>
          </p:cNvPicPr>
          <p:nvPr/>
        </p:nvPicPr>
        <p:blipFill>
          <a:blip r:embed="rId3"/>
          <a:srcRect/>
          <a:stretch>
            <a:fillRect/>
          </a:stretch>
        </p:blipFill>
        <p:spPr bwMode="auto">
          <a:xfrm>
            <a:off x="7191375" y="5353050"/>
            <a:ext cx="1952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noFill/>
        </p:spPr>
        <p:txBody>
          <a:bodyPr wrap="square" numCol="1" anchorCtr="0" compatLnSpc="1">
            <a:prstTxWarp prst="textNoShape">
              <a:avLst/>
            </a:prstTxWarp>
          </a:bodyPr>
          <a:lstStyle/>
          <a:p>
            <a:r>
              <a:rPr lang="en-US"/>
              <a:t>Who should play this game?</a:t>
            </a:r>
          </a:p>
        </p:txBody>
      </p:sp>
      <p:sp>
        <p:nvSpPr>
          <p:cNvPr id="40963" name="Content Placeholder 2"/>
          <p:cNvSpPr>
            <a:spLocks noGrp="1"/>
          </p:cNvSpPr>
          <p:nvPr>
            <p:ph idx="4294967295"/>
          </p:nvPr>
        </p:nvSpPr>
        <p:spPr>
          <a:xfrm>
            <a:off x="457200" y="1600200"/>
            <a:ext cx="6705600" cy="4800600"/>
          </a:xfrm>
        </p:spPr>
        <p:txBody>
          <a:bodyPr/>
          <a:lstStyle/>
          <a:p>
            <a:r>
              <a:rPr lang="en-US"/>
              <a:t>This game is definitely meant for a for an older child to an adult and the ESRB content rating is Teen</a:t>
            </a:r>
          </a:p>
          <a:p>
            <a:r>
              <a:rPr lang="en-US"/>
              <a:t>There is no blood that occurs in the game, however it is very violent and slashing effects make blood like streaks across enemies</a:t>
            </a:r>
          </a:p>
          <a:p>
            <a:r>
              <a:rPr lang="en-US"/>
              <a:t>There is no bad language that I have come across other than the occasional cursing of players which is filtered by default</a:t>
            </a:r>
          </a:p>
          <a:p>
            <a:r>
              <a:rPr lang="en-US"/>
              <a:t>I think anyone that enjoys a long RPG would like the personal story of this game as well as the social functions of an MMO</a:t>
            </a:r>
          </a:p>
        </p:txBody>
      </p:sp>
      <p:pic>
        <p:nvPicPr>
          <p:cNvPr id="40964"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pic>
        <p:nvPicPr>
          <p:cNvPr id="40965" name="Picture 5"/>
          <p:cNvPicPr>
            <a:picLocks noChangeAspect="1" noChangeArrowheads="1"/>
          </p:cNvPicPr>
          <p:nvPr/>
        </p:nvPicPr>
        <p:blipFill>
          <a:blip r:embed="rId3"/>
          <a:srcRect/>
          <a:stretch>
            <a:fillRect/>
          </a:stretch>
        </p:blipFill>
        <p:spPr bwMode="auto">
          <a:xfrm>
            <a:off x="7010400" y="1752600"/>
            <a:ext cx="1371600" cy="776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noFill/>
        </p:spPr>
        <p:txBody>
          <a:bodyPr wrap="square" numCol="1" anchorCtr="0" compatLnSpc="1">
            <a:prstTxWarp prst="textNoShape">
              <a:avLst/>
            </a:prstTxWarp>
          </a:bodyPr>
          <a:lstStyle/>
          <a:p>
            <a:r>
              <a:rPr lang="en-US" sz="3600"/>
              <a:t>Overall – Strengths and Weaknesses</a:t>
            </a:r>
          </a:p>
        </p:txBody>
      </p:sp>
      <p:sp>
        <p:nvSpPr>
          <p:cNvPr id="41987" name="Content Placeholder 2"/>
          <p:cNvSpPr>
            <a:spLocks noGrp="1"/>
          </p:cNvSpPr>
          <p:nvPr>
            <p:ph idx="4294967295"/>
          </p:nvPr>
        </p:nvSpPr>
        <p:spPr>
          <a:xfrm>
            <a:off x="457200" y="1295400"/>
            <a:ext cx="3733800" cy="2743200"/>
          </a:xfrm>
        </p:spPr>
        <p:txBody>
          <a:bodyPr/>
          <a:lstStyle/>
          <a:p>
            <a:r>
              <a:rPr lang="en-US"/>
              <a:t>Strengths</a:t>
            </a:r>
          </a:p>
          <a:p>
            <a:pPr marL="742950" lvl="1" indent="-285750"/>
            <a:r>
              <a:rPr lang="en-US"/>
              <a:t>Fun to play</a:t>
            </a:r>
          </a:p>
          <a:p>
            <a:pPr marL="742950" lvl="1" indent="-285750"/>
            <a:r>
              <a:rPr lang="en-US"/>
              <a:t>Easy to learn, hard to master</a:t>
            </a:r>
          </a:p>
          <a:p>
            <a:pPr marL="742950" lvl="1" indent="-285750"/>
            <a:r>
              <a:rPr lang="en-US"/>
              <a:t>No grinding</a:t>
            </a:r>
          </a:p>
          <a:p>
            <a:pPr marL="742950" lvl="1" indent="-285750"/>
            <a:r>
              <a:rPr lang="en-US"/>
              <a:t>Innovative way of including story in an MMO</a:t>
            </a:r>
          </a:p>
        </p:txBody>
      </p:sp>
      <p:pic>
        <p:nvPicPr>
          <p:cNvPr id="41988"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pic>
        <p:nvPicPr>
          <p:cNvPr id="41990" name="Picture 6" descr="tumblr_m9dhcaIyam1qa5c1eo3_1280"/>
          <p:cNvPicPr>
            <a:picLocks noChangeAspect="1" noChangeArrowheads="1"/>
          </p:cNvPicPr>
          <p:nvPr/>
        </p:nvPicPr>
        <p:blipFill>
          <a:blip r:embed="rId3"/>
          <a:srcRect/>
          <a:stretch>
            <a:fillRect/>
          </a:stretch>
        </p:blipFill>
        <p:spPr bwMode="auto">
          <a:xfrm>
            <a:off x="4114800" y="1295400"/>
            <a:ext cx="4267200" cy="3200400"/>
          </a:xfrm>
          <a:prstGeom prst="rect">
            <a:avLst/>
          </a:prstGeom>
          <a:noFill/>
        </p:spPr>
      </p:pic>
      <p:sp>
        <p:nvSpPr>
          <p:cNvPr id="41991" name="Content Placeholder 2"/>
          <p:cNvSpPr>
            <a:spLocks/>
          </p:cNvSpPr>
          <p:nvPr/>
        </p:nvSpPr>
        <p:spPr bwMode="auto">
          <a:xfrm>
            <a:off x="457200" y="4114800"/>
            <a:ext cx="7772400" cy="2514600"/>
          </a:xfrm>
          <a:prstGeom prst="rect">
            <a:avLst/>
          </a:prstGeom>
          <a:noFill/>
          <a:ln w="9525">
            <a:noFill/>
            <a:miter lim="800000"/>
            <a:headEnd/>
            <a:tailEnd/>
          </a:ln>
        </p:spPr>
        <p:txBody>
          <a:bodyPr/>
          <a:lstStyle/>
          <a:p>
            <a:pPr marL="342900" indent="-228600" eaLnBrk="1" hangingPunct="1">
              <a:spcBef>
                <a:spcPct val="20000"/>
              </a:spcBef>
              <a:buClr>
                <a:schemeClr val="accent1"/>
              </a:buClr>
              <a:buFont typeface="Arial" charset="0"/>
              <a:buChar char="•"/>
            </a:pPr>
            <a:r>
              <a:rPr lang="en-US" sz="2200">
                <a:latin typeface="Calibri" pitchFamily="34" charset="0"/>
              </a:rPr>
              <a:t>Weaknesses</a:t>
            </a:r>
          </a:p>
          <a:p>
            <a:pPr marL="742950" lvl="1" indent="-285750" eaLnBrk="1" hangingPunct="1">
              <a:spcBef>
                <a:spcPct val="20000"/>
              </a:spcBef>
              <a:buClr>
                <a:schemeClr val="accent2"/>
              </a:buClr>
              <a:buFont typeface="Arial" charset="0"/>
              <a:buChar char="•"/>
            </a:pPr>
            <a:r>
              <a:rPr lang="en-US" sz="2000">
                <a:latin typeface="Calibri" pitchFamily="34" charset="0"/>
              </a:rPr>
              <a:t>Maybe to much to handle for new comers</a:t>
            </a:r>
          </a:p>
          <a:p>
            <a:pPr marL="742950" lvl="1" indent="-285750" eaLnBrk="1" hangingPunct="1">
              <a:spcBef>
                <a:spcPct val="20000"/>
              </a:spcBef>
              <a:buClr>
                <a:schemeClr val="accent2"/>
              </a:buClr>
              <a:buFont typeface="Arial" charset="0"/>
              <a:buChar char="•"/>
            </a:pPr>
            <a:r>
              <a:rPr lang="en-US" sz="2000">
                <a:latin typeface="Calibri" pitchFamily="34" charset="0"/>
              </a:rPr>
              <a:t>Can seem to open and undirected</a:t>
            </a:r>
          </a:p>
          <a:p>
            <a:pPr marL="742950" lvl="1" indent="-285750" eaLnBrk="1" hangingPunct="1">
              <a:spcBef>
                <a:spcPct val="20000"/>
              </a:spcBef>
              <a:buClr>
                <a:schemeClr val="accent2"/>
              </a:buClr>
              <a:buFont typeface="Arial" charset="0"/>
              <a:buChar char="•"/>
            </a:pPr>
            <a:r>
              <a:rPr lang="en-US" sz="2000">
                <a:latin typeface="Calibri" pitchFamily="34" charset="0"/>
              </a:rPr>
              <a:t>Lack of skill importance may lead to a lack of interest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noFill/>
        </p:spPr>
        <p:txBody>
          <a:bodyPr wrap="square" numCol="1" anchorCtr="0" compatLnSpc="1">
            <a:prstTxWarp prst="textNoShape">
              <a:avLst/>
            </a:prstTxWarp>
          </a:bodyPr>
          <a:lstStyle/>
          <a:p>
            <a:r>
              <a:rPr lang="en-US"/>
              <a:t>Is it worth it?</a:t>
            </a:r>
          </a:p>
        </p:txBody>
      </p:sp>
      <p:sp>
        <p:nvSpPr>
          <p:cNvPr id="43011" name="Content Placeholder 2"/>
          <p:cNvSpPr>
            <a:spLocks noGrp="1"/>
          </p:cNvSpPr>
          <p:nvPr>
            <p:ph idx="4294967295"/>
          </p:nvPr>
        </p:nvSpPr>
        <p:spPr/>
        <p:txBody>
          <a:bodyPr/>
          <a:lstStyle/>
          <a:p>
            <a:r>
              <a:rPr lang="en-US"/>
              <a:t>I highly recommend purchasing this game</a:t>
            </a:r>
          </a:p>
          <a:p>
            <a:r>
              <a:rPr lang="en-US"/>
              <a:t>The best part about this MMORPG in comparison to all others… no monthly fee (yeah I saved it for last). With this in mind, you are no more committed to it than any other game and as such you can come back to it later if necessary without paying an arm and a leg</a:t>
            </a:r>
          </a:p>
        </p:txBody>
      </p:sp>
      <p:pic>
        <p:nvPicPr>
          <p:cNvPr id="43012"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pic>
        <p:nvPicPr>
          <p:cNvPr id="43014" name="Picture 6" descr="110817_autumnsylvari"/>
          <p:cNvPicPr>
            <a:picLocks noChangeAspect="1" noChangeArrowheads="1"/>
          </p:cNvPicPr>
          <p:nvPr/>
        </p:nvPicPr>
        <p:blipFill>
          <a:blip r:embed="rId3"/>
          <a:srcRect/>
          <a:stretch>
            <a:fillRect/>
          </a:stretch>
        </p:blipFill>
        <p:spPr bwMode="auto">
          <a:xfrm>
            <a:off x="2743200" y="3886200"/>
            <a:ext cx="3333750" cy="25749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noFill/>
        </p:spPr>
        <p:txBody>
          <a:bodyPr wrap="square" numCol="1" anchorCtr="0" compatLnSpc="1">
            <a:prstTxWarp prst="textNoShape">
              <a:avLst/>
            </a:prstTxWarp>
          </a:bodyPr>
          <a:lstStyle/>
          <a:p>
            <a:r>
              <a:rPr lang="en-US"/>
              <a:t>How can it be improved?</a:t>
            </a:r>
          </a:p>
        </p:txBody>
      </p:sp>
      <p:sp>
        <p:nvSpPr>
          <p:cNvPr id="44035" name="Content Placeholder 2"/>
          <p:cNvSpPr>
            <a:spLocks noGrp="1"/>
          </p:cNvSpPr>
          <p:nvPr>
            <p:ph idx="4294967295"/>
          </p:nvPr>
        </p:nvSpPr>
        <p:spPr/>
        <p:txBody>
          <a:bodyPr/>
          <a:lstStyle/>
          <a:p>
            <a:r>
              <a:rPr lang="en-US"/>
              <a:t>The game needs to be more engaging</a:t>
            </a:r>
          </a:p>
          <a:p>
            <a:r>
              <a:rPr lang="en-US"/>
              <a:t>Without the music to really draw you in it feels like a game at all times. I never find myself getting lost in the music or the colors of the environment</a:t>
            </a:r>
          </a:p>
          <a:p>
            <a:r>
              <a:rPr lang="en-US"/>
              <a:t>Not once have I come across something in the game and been shocked enough to simply look at it for a while or stop to listen to a song</a:t>
            </a:r>
          </a:p>
        </p:txBody>
      </p:sp>
      <p:pic>
        <p:nvPicPr>
          <p:cNvPr id="44036"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p:cNvPicPr>
            <a:picLocks noChangeAspect="1" noChangeArrowheads="1"/>
          </p:cNvPicPr>
          <p:nvPr/>
        </p:nvPicPr>
        <p:blipFill>
          <a:blip r:embed="rId2"/>
          <a:srcRect/>
          <a:stretch>
            <a:fillRect/>
          </a:stretch>
        </p:blipFill>
        <p:spPr bwMode="auto">
          <a:xfrm>
            <a:off x="1905000" y="1219200"/>
            <a:ext cx="5343525" cy="3924300"/>
          </a:xfrm>
          <a:prstGeom prst="rect">
            <a:avLst/>
          </a:prstGeom>
          <a:noFill/>
        </p:spPr>
      </p:pic>
      <p:pic>
        <p:nvPicPr>
          <p:cNvPr id="45063" name="Picture 2"/>
          <p:cNvPicPr>
            <a:picLocks noChangeAspect="1" noChangeArrowheads="1"/>
          </p:cNvPicPr>
          <p:nvPr/>
        </p:nvPicPr>
        <p:blipFill>
          <a:blip r:embed="rId3"/>
          <a:srcRect/>
          <a:stretch>
            <a:fillRect/>
          </a:stretch>
        </p:blipFill>
        <p:spPr bwMode="auto">
          <a:xfrm>
            <a:off x="7191375" y="5353050"/>
            <a:ext cx="1952625" cy="15049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fontAlgn="auto">
              <a:spcAft>
                <a:spcPts val="0"/>
              </a:spcAft>
              <a:defRPr/>
            </a:pPr>
            <a:r>
              <a:rPr lang="en-US" kern="1200" spc="-100" dirty="0">
                <a:latin typeface="+mj-lt"/>
                <a:ea typeface="+mj-ea"/>
                <a:cs typeface="+mj-cs"/>
              </a:rPr>
              <a:t>Minimum Hardware Requirements</a:t>
            </a:r>
            <a:endParaRPr lang="en-US" kern="1200" spc="-100" dirty="0">
              <a:latin typeface="+mj-lt"/>
              <a:ea typeface="+mj-ea"/>
              <a:cs typeface="+mj-cs"/>
            </a:endParaRPr>
          </a:p>
        </p:txBody>
      </p:sp>
      <p:sp>
        <p:nvSpPr>
          <p:cNvPr id="3" name="Content Placeholder 2"/>
          <p:cNvSpPr>
            <a:spLocks noGrp="1"/>
          </p:cNvSpPr>
          <p:nvPr>
            <p:ph idx="4294967295"/>
          </p:nvPr>
        </p:nvSpPr>
        <p:spPr/>
        <p:txBody>
          <a:bodyPr>
            <a:normAutofit/>
          </a:bodyPr>
          <a:lstStyle/>
          <a:p>
            <a:pPr>
              <a:lnSpc>
                <a:spcPct val="80000"/>
              </a:lnSpc>
            </a:pPr>
            <a:r>
              <a:rPr lang="en-US" sz="1700"/>
              <a:t>Minimum Windows stated hardware requirements:</a:t>
            </a:r>
          </a:p>
          <a:p>
            <a:pPr lvl="1">
              <a:lnSpc>
                <a:spcPct val="80000"/>
              </a:lnSpc>
            </a:pPr>
            <a:r>
              <a:rPr lang="en-US" sz="1700"/>
              <a:t>Windows® XP Service Pack 2 or better</a:t>
            </a:r>
          </a:p>
          <a:p>
            <a:pPr lvl="1">
              <a:lnSpc>
                <a:spcPct val="80000"/>
              </a:lnSpc>
            </a:pPr>
            <a:r>
              <a:rPr lang="en-US" sz="1700"/>
              <a:t>Intel® Core™ 2 Duo 2.0 GHz, Core i3, AMD Athlon™ 64 X2 or better</a:t>
            </a:r>
          </a:p>
          <a:p>
            <a:pPr lvl="1">
              <a:lnSpc>
                <a:spcPct val="80000"/>
              </a:lnSpc>
            </a:pPr>
            <a:r>
              <a:rPr lang="en-US" sz="1700"/>
              <a:t>2 GB RAM</a:t>
            </a:r>
          </a:p>
          <a:p>
            <a:pPr lvl="1">
              <a:lnSpc>
                <a:spcPct val="80000"/>
              </a:lnSpc>
            </a:pPr>
            <a:r>
              <a:rPr lang="en-US" sz="1700"/>
              <a:t>NVIDIA® GeForce® 7800, ATI Radeon™ X1800, Intel HD 3000 or better (256MB of video RAM and shader model 3.0 or better)</a:t>
            </a:r>
          </a:p>
          <a:p>
            <a:pPr lvl="1">
              <a:lnSpc>
                <a:spcPct val="80000"/>
              </a:lnSpc>
            </a:pPr>
            <a:r>
              <a:rPr lang="en-US" sz="1700"/>
              <a:t>25 GB available HDD space</a:t>
            </a:r>
          </a:p>
          <a:p>
            <a:pPr lvl="1">
              <a:lnSpc>
                <a:spcPct val="80000"/>
              </a:lnSpc>
            </a:pPr>
            <a:r>
              <a:rPr lang="en-US" sz="1700"/>
              <a:t>Broadband Internet connection</a:t>
            </a:r>
          </a:p>
          <a:p>
            <a:pPr lvl="1">
              <a:lnSpc>
                <a:spcPct val="80000"/>
              </a:lnSpc>
            </a:pPr>
            <a:r>
              <a:rPr lang="en-US" sz="1700"/>
              <a:t>Keyboard and mouse</a:t>
            </a:r>
          </a:p>
          <a:p>
            <a:pPr lvl="1">
              <a:lnSpc>
                <a:spcPct val="80000"/>
              </a:lnSpc>
            </a:pPr>
            <a:endParaRPr lang="en-US" sz="1700"/>
          </a:p>
          <a:p>
            <a:pPr>
              <a:lnSpc>
                <a:spcPct val="80000"/>
              </a:lnSpc>
            </a:pPr>
            <a:r>
              <a:rPr lang="en-US" sz="1700"/>
              <a:t>Minimum Mac Beta stated hardware requirements:</a:t>
            </a:r>
          </a:p>
          <a:p>
            <a:pPr lvl="1">
              <a:lnSpc>
                <a:spcPct val="80000"/>
              </a:lnSpc>
            </a:pPr>
            <a:r>
              <a:rPr lang="en-US" sz="1700"/>
              <a:t>Mac OS®X 10.7.X or later</a:t>
            </a:r>
          </a:p>
          <a:p>
            <a:pPr lvl="1">
              <a:lnSpc>
                <a:spcPct val="80000"/>
              </a:lnSpc>
            </a:pPr>
            <a:r>
              <a:rPr lang="en-US" sz="1700"/>
              <a:t>Intel® Core™ 2 Duo 2.0 GHz, Core i3, AMD Athlon™ 64 X2 or better</a:t>
            </a:r>
          </a:p>
          <a:p>
            <a:pPr lvl="1">
              <a:lnSpc>
                <a:spcPct val="80000"/>
              </a:lnSpc>
            </a:pPr>
            <a:r>
              <a:rPr lang="en-US" sz="1700"/>
              <a:t>4 GB RAM or better</a:t>
            </a:r>
          </a:p>
          <a:p>
            <a:pPr lvl="1">
              <a:lnSpc>
                <a:spcPct val="80000"/>
              </a:lnSpc>
            </a:pPr>
            <a:r>
              <a:rPr lang="en-US" sz="1700"/>
              <a:t>NVIDIA® GeForce® 320m, ATI Radeon™ HD 6630M,</a:t>
            </a:r>
          </a:p>
          <a:p>
            <a:pPr lvl="1">
              <a:lnSpc>
                <a:spcPct val="80000"/>
              </a:lnSpc>
              <a:buFont typeface="Arial" charset="0"/>
              <a:buNone/>
            </a:pPr>
            <a:r>
              <a:rPr lang="en-US" sz="1700"/>
              <a:t>	Intel HD 3000 or better</a:t>
            </a:r>
          </a:p>
          <a:p>
            <a:pPr lvl="1">
              <a:lnSpc>
                <a:spcPct val="80000"/>
              </a:lnSpc>
            </a:pPr>
            <a:r>
              <a:rPr lang="en-US" sz="1700"/>
              <a:t>25 GB available HDD space</a:t>
            </a:r>
          </a:p>
          <a:p>
            <a:pPr lvl="1">
              <a:lnSpc>
                <a:spcPct val="80000"/>
              </a:lnSpc>
            </a:pPr>
            <a:r>
              <a:rPr lang="en-US" sz="1700"/>
              <a:t>Broadband Internet connection</a:t>
            </a:r>
          </a:p>
          <a:p>
            <a:pPr lvl="1">
              <a:lnSpc>
                <a:spcPct val="80000"/>
              </a:lnSpc>
            </a:pPr>
            <a:r>
              <a:rPr lang="en-US" sz="1700"/>
              <a:t>Keyboard and mouse/equivalent</a:t>
            </a:r>
          </a:p>
        </p:txBody>
      </p:sp>
      <p:pic>
        <p:nvPicPr>
          <p:cNvPr id="15363"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bodyPr>
          <a:lstStyle/>
          <a:p>
            <a:r>
              <a:rPr lang="en-US" sz="4000"/>
              <a:t>Actual Hardware Requirements</a:t>
            </a:r>
          </a:p>
        </p:txBody>
      </p:sp>
      <p:sp>
        <p:nvSpPr>
          <p:cNvPr id="16386" name="Content Placeholder 2"/>
          <p:cNvSpPr>
            <a:spLocks noGrp="1"/>
          </p:cNvSpPr>
          <p:nvPr>
            <p:ph idx="4294967295"/>
          </p:nvPr>
        </p:nvSpPr>
        <p:spPr/>
        <p:txBody>
          <a:bodyPr/>
          <a:lstStyle/>
          <a:p>
            <a:pPr>
              <a:lnSpc>
                <a:spcPct val="80000"/>
              </a:lnSpc>
            </a:pPr>
            <a:r>
              <a:rPr lang="en-US"/>
              <a:t>My System:</a:t>
            </a:r>
          </a:p>
          <a:p>
            <a:pPr marL="742950" lvl="1" indent="-285750">
              <a:lnSpc>
                <a:spcPct val="80000"/>
              </a:lnSpc>
            </a:pPr>
            <a:r>
              <a:rPr lang="en-US" sz="2200"/>
              <a:t>Windows® 7 Professional 64-bit Service Pack 1</a:t>
            </a:r>
          </a:p>
          <a:p>
            <a:pPr marL="742950" lvl="1" indent="-285750">
              <a:lnSpc>
                <a:spcPct val="80000"/>
              </a:lnSpc>
            </a:pPr>
            <a:r>
              <a:rPr lang="en-US" sz="2200"/>
              <a:t>Intel® Core™ i7-2600K @ 3.4 GHz</a:t>
            </a:r>
          </a:p>
          <a:p>
            <a:pPr marL="742950" lvl="1" indent="-285750">
              <a:lnSpc>
                <a:spcPct val="80000"/>
              </a:lnSpc>
            </a:pPr>
            <a:r>
              <a:rPr lang="en-US" sz="2200"/>
              <a:t>8 GB RAM</a:t>
            </a:r>
          </a:p>
          <a:p>
            <a:pPr marL="742950" lvl="1" indent="-285750">
              <a:lnSpc>
                <a:spcPct val="80000"/>
              </a:lnSpc>
            </a:pPr>
            <a:r>
              <a:rPr lang="en-US" sz="2200"/>
              <a:t>NVIDIA® GeForce® GTX 580</a:t>
            </a:r>
          </a:p>
          <a:p>
            <a:pPr marL="742950" lvl="1" indent="-285750">
              <a:lnSpc>
                <a:spcPct val="80000"/>
              </a:lnSpc>
            </a:pPr>
            <a:r>
              <a:rPr lang="en-US" sz="2200"/>
              <a:t>Stored on a 120 GB SSD</a:t>
            </a:r>
          </a:p>
          <a:p>
            <a:pPr marL="742950" lvl="1" indent="-285750">
              <a:lnSpc>
                <a:spcPct val="80000"/>
              </a:lnSpc>
            </a:pPr>
            <a:r>
              <a:rPr lang="en-US" sz="2200"/>
              <a:t>Broadband Internet connection</a:t>
            </a:r>
          </a:p>
          <a:p>
            <a:r>
              <a:rPr lang="en-US"/>
              <a:t>With this system I am able to run the game a max settings with slow down only from internet latency</a:t>
            </a:r>
          </a:p>
        </p:txBody>
      </p:sp>
      <p:pic>
        <p:nvPicPr>
          <p:cNvPr id="16387"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p:cNvPicPr>
            <a:picLocks noChangeAspect="1" noChangeArrowheads="1"/>
          </p:cNvPicPr>
          <p:nvPr/>
        </p:nvPicPr>
        <p:blipFill>
          <a:blip r:embed="rId2"/>
          <a:srcRect t="10794" b="22639"/>
          <a:stretch>
            <a:fillRect/>
          </a:stretch>
        </p:blipFill>
        <p:spPr bwMode="auto">
          <a:xfrm>
            <a:off x="3124200" y="1143000"/>
            <a:ext cx="5257800" cy="2819400"/>
          </a:xfrm>
          <a:prstGeom prst="rect">
            <a:avLst/>
          </a:prstGeom>
          <a:noFill/>
          <a:ln w="9525">
            <a:noFill/>
            <a:miter lim="800000"/>
            <a:headEnd/>
            <a:tailEnd/>
          </a:ln>
          <a:effectLst/>
        </p:spPr>
      </p:pic>
      <p:sp>
        <p:nvSpPr>
          <p:cNvPr id="34818" name="Rectangle 2"/>
          <p:cNvSpPr>
            <a:spLocks noGrp="1"/>
          </p:cNvSpPr>
          <p:nvPr>
            <p:ph type="title"/>
          </p:nvPr>
        </p:nvSpPr>
        <p:spPr bwMode="auto">
          <a:noFill/>
        </p:spPr>
        <p:txBody>
          <a:bodyPr wrap="square" numCol="1" anchorCtr="0" compatLnSpc="1">
            <a:prstTxWarp prst="textNoShape">
              <a:avLst/>
            </a:prstTxWarp>
          </a:bodyPr>
          <a:lstStyle/>
          <a:p>
            <a:r>
              <a:rPr lang="en-US"/>
              <a:t>Installation</a:t>
            </a:r>
          </a:p>
        </p:txBody>
      </p:sp>
      <p:sp>
        <p:nvSpPr>
          <p:cNvPr id="34819" name="Rectangle 3"/>
          <p:cNvSpPr>
            <a:spLocks noGrp="1"/>
          </p:cNvSpPr>
          <p:nvPr>
            <p:ph type="body" idx="1"/>
          </p:nvPr>
        </p:nvSpPr>
        <p:spPr>
          <a:xfrm>
            <a:off x="457200" y="1600200"/>
            <a:ext cx="2743200" cy="2286000"/>
          </a:xfrm>
        </p:spPr>
        <p:txBody>
          <a:bodyPr/>
          <a:lstStyle/>
          <a:p>
            <a:r>
              <a:rPr lang="en-US" sz="1700"/>
              <a:t>Installation of the game is very simple using digital download</a:t>
            </a:r>
          </a:p>
          <a:p>
            <a:pPr>
              <a:lnSpc>
                <a:spcPct val="80000"/>
              </a:lnSpc>
            </a:pPr>
            <a:r>
              <a:rPr lang="en-US" sz="1700"/>
              <a:t>After purchasing the game, and applying your game code to your new account, you are directed to a site for a small download</a:t>
            </a:r>
          </a:p>
          <a:p>
            <a:endParaRPr lang="en-US" sz="1700"/>
          </a:p>
        </p:txBody>
      </p:sp>
      <p:pic>
        <p:nvPicPr>
          <p:cNvPr id="34820" name="Picture 2"/>
          <p:cNvPicPr>
            <a:picLocks noChangeAspect="1" noChangeArrowheads="1"/>
          </p:cNvPicPr>
          <p:nvPr/>
        </p:nvPicPr>
        <p:blipFill>
          <a:blip r:embed="rId3"/>
          <a:srcRect/>
          <a:stretch>
            <a:fillRect/>
          </a:stretch>
        </p:blipFill>
        <p:spPr bwMode="auto">
          <a:xfrm>
            <a:off x="7191375" y="5353050"/>
            <a:ext cx="1952625" cy="1504950"/>
          </a:xfrm>
          <a:prstGeom prst="rect">
            <a:avLst/>
          </a:prstGeom>
          <a:noFill/>
          <a:ln w="9525">
            <a:noFill/>
            <a:miter lim="800000"/>
            <a:headEnd/>
            <a:tailEnd/>
          </a:ln>
        </p:spPr>
      </p:pic>
      <p:sp>
        <p:nvSpPr>
          <p:cNvPr id="34823" name="Rectangle 7"/>
          <p:cNvSpPr>
            <a:spLocks/>
          </p:cNvSpPr>
          <p:nvPr/>
        </p:nvSpPr>
        <p:spPr bwMode="auto">
          <a:xfrm>
            <a:off x="457200" y="3962400"/>
            <a:ext cx="7772400" cy="1295400"/>
          </a:xfrm>
          <a:prstGeom prst="rect">
            <a:avLst/>
          </a:prstGeom>
          <a:noFill/>
          <a:ln w="9525">
            <a:noFill/>
            <a:miter lim="800000"/>
            <a:headEnd/>
            <a:tailEnd/>
          </a:ln>
        </p:spPr>
        <p:txBody>
          <a:bodyPr/>
          <a:lstStyle/>
          <a:p>
            <a:pPr marL="342900" indent="-228600" eaLnBrk="1" hangingPunct="1">
              <a:lnSpc>
                <a:spcPct val="80000"/>
              </a:lnSpc>
              <a:spcBef>
                <a:spcPct val="20000"/>
              </a:spcBef>
              <a:buClr>
                <a:schemeClr val="accent1"/>
              </a:buClr>
              <a:buFont typeface="Arial" charset="0"/>
              <a:buChar char="•"/>
            </a:pPr>
            <a:r>
              <a:rPr lang="en-US" sz="1700">
                <a:latin typeface="Calibri" pitchFamily="34" charset="0"/>
              </a:rPr>
              <a:t>After downloading the 21.7MB file you open it and the downloader/launcher appears</a:t>
            </a:r>
          </a:p>
          <a:p>
            <a:pPr marL="342900" indent="-228600" eaLnBrk="1" hangingPunct="1">
              <a:lnSpc>
                <a:spcPct val="80000"/>
              </a:lnSpc>
              <a:spcBef>
                <a:spcPct val="20000"/>
              </a:spcBef>
              <a:buClr>
                <a:schemeClr val="accent1"/>
              </a:buClr>
              <a:buFont typeface="Arial" charset="0"/>
              <a:buChar char="•"/>
            </a:pPr>
            <a:r>
              <a:rPr lang="en-US" sz="1700">
                <a:latin typeface="Calibri" pitchFamily="34" charset="0"/>
              </a:rPr>
              <a:t>The game will automatically install itself at this point and all you have to do is wait</a:t>
            </a:r>
          </a:p>
          <a:p>
            <a:pPr marL="342900" indent="-228600" eaLnBrk="1" hangingPunct="1">
              <a:lnSpc>
                <a:spcPct val="80000"/>
              </a:lnSpc>
              <a:spcBef>
                <a:spcPct val="20000"/>
              </a:spcBef>
              <a:buClr>
                <a:schemeClr val="accent1"/>
              </a:buClr>
              <a:buFont typeface="Arial" charset="0"/>
              <a:buChar char="•"/>
            </a:pPr>
            <a:r>
              <a:rPr lang="en-US" sz="1700">
                <a:latin typeface="Calibri" pitchFamily="34" charset="0"/>
              </a:rPr>
              <a:t>Unfortunately the game is 25GB in size so this is not a fast download by and means.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fontAlgn="auto">
              <a:spcAft>
                <a:spcPts val="0"/>
              </a:spcAft>
              <a:defRPr/>
            </a:pPr>
            <a:r>
              <a:rPr lang="en-US" kern="1200" spc="-100" dirty="0">
                <a:latin typeface="+mj-lt"/>
                <a:ea typeface="+mj-ea"/>
                <a:cs typeface="+mj-cs"/>
              </a:rPr>
              <a:t>Overview</a:t>
            </a:r>
            <a:endParaRPr lang="en-US" kern="1200" spc="-100" dirty="0">
              <a:latin typeface="+mj-lt"/>
              <a:ea typeface="+mj-ea"/>
              <a:cs typeface="+mj-cs"/>
            </a:endParaRPr>
          </a:p>
        </p:txBody>
      </p:sp>
      <p:sp>
        <p:nvSpPr>
          <p:cNvPr id="3" name="Content Placeholder 2"/>
          <p:cNvSpPr>
            <a:spLocks noGrp="1"/>
          </p:cNvSpPr>
          <p:nvPr>
            <p:ph idx="4294967295"/>
          </p:nvPr>
        </p:nvSpPr>
        <p:spPr>
          <a:xfrm>
            <a:off x="457200" y="1600200"/>
            <a:ext cx="7138988" cy="3979863"/>
          </a:xfrm>
        </p:spPr>
        <p:txBody>
          <a:bodyPr>
            <a:normAutofit/>
          </a:bodyPr>
          <a:lstStyle/>
          <a:p>
            <a:pPr>
              <a:lnSpc>
                <a:spcPct val="90000"/>
              </a:lnSpc>
            </a:pPr>
            <a:r>
              <a:rPr lang="en-US"/>
              <a:t>Guild Wars 2 is a Massive Multiplayer Online Role Playing Game set in the fantasy world of Tyria.</a:t>
            </a:r>
          </a:p>
          <a:p>
            <a:pPr>
              <a:lnSpc>
                <a:spcPct val="90000"/>
              </a:lnSpc>
            </a:pPr>
            <a:r>
              <a:rPr lang="en-US"/>
              <a:t>The game consists of 5 races, 8 classes (professions), 8 crafting disciplines and 80 levels of character advancement.</a:t>
            </a:r>
          </a:p>
          <a:p>
            <a:pPr>
              <a:lnSpc>
                <a:spcPct val="90000"/>
              </a:lnSpc>
            </a:pPr>
            <a:r>
              <a:rPr lang="en-US"/>
              <a:t>The game boasts of an “Ever-Changing World” in the form of dynamic events.</a:t>
            </a:r>
          </a:p>
          <a:p>
            <a:pPr>
              <a:lnSpc>
                <a:spcPct val="90000"/>
              </a:lnSpc>
            </a:pPr>
            <a:r>
              <a:rPr lang="en-US"/>
              <a:t>Action-Oriented combat that is fast-paced and allows for both interaction with the environment and other players.</a:t>
            </a:r>
          </a:p>
          <a:p>
            <a:pPr>
              <a:lnSpc>
                <a:spcPct val="90000"/>
              </a:lnSpc>
            </a:pPr>
            <a:r>
              <a:rPr lang="en-US"/>
              <a:t>A personal story for your character that you get to decide</a:t>
            </a:r>
          </a:p>
          <a:p>
            <a:pPr>
              <a:lnSpc>
                <a:spcPct val="90000"/>
              </a:lnSpc>
            </a:pPr>
            <a:r>
              <a:rPr lang="en-US"/>
              <a:t>Competitive play for new players and hardcore alike with Player versus Player as well as World versus World matches.</a:t>
            </a:r>
          </a:p>
          <a:p>
            <a:pPr>
              <a:lnSpc>
                <a:spcPct val="90000"/>
              </a:lnSpc>
            </a:pPr>
            <a:endParaRPr lang="en-US"/>
          </a:p>
        </p:txBody>
      </p:sp>
      <p:pic>
        <p:nvPicPr>
          <p:cNvPr id="17411" name="Picture 2"/>
          <p:cNvPicPr>
            <a:picLocks noChangeAspect="1" noChangeArrowheads="1"/>
          </p:cNvPicPr>
          <p:nvPr/>
        </p:nvPicPr>
        <p:blipFill>
          <a:blip r:embed="rId2"/>
          <a:srcRect/>
          <a:stretch>
            <a:fillRect/>
          </a:stretch>
        </p:blipFill>
        <p:spPr bwMode="auto">
          <a:xfrm>
            <a:off x="7191375" y="5353050"/>
            <a:ext cx="1952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bwMode="auto">
          <a:noFill/>
        </p:spPr>
        <p:txBody>
          <a:bodyPr wrap="square" numCol="1" anchorCtr="0" compatLnSpc="1">
            <a:prstTxWarp prst="textNoShape">
              <a:avLst/>
            </a:prstTxWarp>
          </a:bodyPr>
          <a:lstStyle/>
          <a:p>
            <a:r>
              <a:rPr lang="en-US"/>
              <a:t>Character Creation</a:t>
            </a:r>
          </a:p>
        </p:txBody>
      </p:sp>
      <p:sp>
        <p:nvSpPr>
          <p:cNvPr id="33795" name="Rectangle 3"/>
          <p:cNvSpPr>
            <a:spLocks noGrp="1"/>
          </p:cNvSpPr>
          <p:nvPr>
            <p:ph type="body" idx="1"/>
          </p:nvPr>
        </p:nvSpPr>
        <p:spPr>
          <a:xfrm>
            <a:off x="457200" y="1600200"/>
            <a:ext cx="3048000" cy="4800600"/>
          </a:xfrm>
        </p:spPr>
        <p:txBody>
          <a:bodyPr/>
          <a:lstStyle/>
          <a:p>
            <a:r>
              <a:rPr lang="en-US" sz="2000"/>
              <a:t>Like many MMORPGs these days, character creation is a bit of a lengthy process in Guild Wars 2, a 10 step process.</a:t>
            </a:r>
          </a:p>
          <a:p>
            <a:r>
              <a:rPr lang="en-US" sz="2000"/>
              <a:t>You start with selecting your race then gender, and lastly class.</a:t>
            </a:r>
          </a:p>
          <a:p>
            <a:r>
              <a:rPr lang="en-US" sz="2000"/>
              <a:t>After completing those preliminaries you move to the details of your avatar’s looks which has a wide range of choices.</a:t>
            </a:r>
          </a:p>
          <a:p>
            <a:endParaRPr lang="en-US" sz="2000"/>
          </a:p>
        </p:txBody>
      </p:sp>
      <p:pic>
        <p:nvPicPr>
          <p:cNvPr id="33797" name="Picture 5" descr="character"/>
          <p:cNvPicPr>
            <a:picLocks noChangeAspect="1" noChangeArrowheads="1"/>
          </p:cNvPicPr>
          <p:nvPr/>
        </p:nvPicPr>
        <p:blipFill>
          <a:blip r:embed="rId2"/>
          <a:srcRect l="9030" r="6689"/>
          <a:stretch>
            <a:fillRect/>
          </a:stretch>
        </p:blipFill>
        <p:spPr bwMode="auto">
          <a:xfrm>
            <a:off x="4038600" y="1447800"/>
            <a:ext cx="4800600" cy="3810000"/>
          </a:xfrm>
          <a:prstGeom prst="rect">
            <a:avLst/>
          </a:prstGeom>
          <a:noFill/>
        </p:spPr>
      </p:pic>
      <p:pic>
        <p:nvPicPr>
          <p:cNvPr id="33798" name="Picture 2"/>
          <p:cNvPicPr>
            <a:picLocks noChangeAspect="1" noChangeArrowheads="1"/>
          </p:cNvPicPr>
          <p:nvPr/>
        </p:nvPicPr>
        <p:blipFill>
          <a:blip r:embed="rId3"/>
          <a:srcRect/>
          <a:stretch>
            <a:fillRect/>
          </a:stretch>
        </p:blipFill>
        <p:spPr bwMode="auto">
          <a:xfrm>
            <a:off x="7191375" y="5353050"/>
            <a:ext cx="1952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r="8896"/>
          <a:stretch>
            <a:fillRect/>
          </a:stretch>
        </p:blipFill>
        <p:spPr bwMode="auto">
          <a:xfrm>
            <a:off x="2209800" y="2057400"/>
            <a:ext cx="5224463" cy="3921125"/>
          </a:xfrm>
          <a:prstGeom prst="rect">
            <a:avLst/>
          </a:prstGeom>
          <a:noFill/>
          <a:ln w="9525">
            <a:noFill/>
            <a:miter lim="800000"/>
            <a:headEnd/>
            <a:tailEnd/>
          </a:ln>
        </p:spPr>
      </p:pic>
      <p:sp>
        <p:nvSpPr>
          <p:cNvPr id="2" name="Title 1"/>
          <p:cNvSpPr>
            <a:spLocks noGrp="1"/>
          </p:cNvSpPr>
          <p:nvPr>
            <p:ph type="title" idx="4294967295"/>
          </p:nvPr>
        </p:nvSpPr>
        <p:spPr/>
        <p:txBody>
          <a:bodyPr/>
          <a:lstStyle/>
          <a:p>
            <a:pPr fontAlgn="auto">
              <a:spcAft>
                <a:spcPts val="0"/>
              </a:spcAft>
              <a:defRPr/>
            </a:pPr>
            <a:r>
              <a:rPr lang="en-US" kern="1200" spc="-100" dirty="0">
                <a:latin typeface="+mj-lt"/>
                <a:ea typeface="+mj-ea"/>
                <a:cs typeface="+mj-cs"/>
              </a:rPr>
              <a:t>The Races</a:t>
            </a:r>
            <a:endParaRPr lang="en-US" kern="1200" spc="-100" dirty="0">
              <a:latin typeface="+mj-lt"/>
              <a:ea typeface="+mj-ea"/>
              <a:cs typeface="+mj-cs"/>
            </a:endParaRPr>
          </a:p>
        </p:txBody>
      </p:sp>
      <p:sp>
        <p:nvSpPr>
          <p:cNvPr id="18435" name="Content Placeholder 2"/>
          <p:cNvSpPr>
            <a:spLocks noGrp="1"/>
          </p:cNvSpPr>
          <p:nvPr>
            <p:ph idx="4294967295"/>
          </p:nvPr>
        </p:nvSpPr>
        <p:spPr/>
        <p:txBody>
          <a:bodyPr/>
          <a:lstStyle/>
          <a:p>
            <a:r>
              <a:rPr lang="en-US"/>
              <a:t>The five races (from left to right) :</a:t>
            </a:r>
          </a:p>
          <a:p>
            <a:pPr lvl="1"/>
            <a:r>
              <a:rPr lang="en-US"/>
              <a:t>Sylvari</a:t>
            </a:r>
          </a:p>
          <a:p>
            <a:pPr lvl="1"/>
            <a:r>
              <a:rPr lang="en-US"/>
              <a:t>Charr</a:t>
            </a:r>
          </a:p>
          <a:p>
            <a:pPr lvl="1"/>
            <a:r>
              <a:rPr lang="en-US"/>
              <a:t>Human</a:t>
            </a:r>
          </a:p>
          <a:p>
            <a:pPr lvl="1"/>
            <a:r>
              <a:rPr lang="en-US"/>
              <a:t>Norn</a:t>
            </a:r>
          </a:p>
          <a:p>
            <a:pPr lvl="1"/>
            <a:r>
              <a:rPr lang="en-US"/>
              <a:t>Asura</a:t>
            </a:r>
          </a:p>
        </p:txBody>
      </p:sp>
      <p:pic>
        <p:nvPicPr>
          <p:cNvPr id="18436" name="Picture 2"/>
          <p:cNvPicPr>
            <a:picLocks noChangeAspect="1" noChangeArrowheads="1"/>
          </p:cNvPicPr>
          <p:nvPr/>
        </p:nvPicPr>
        <p:blipFill>
          <a:blip r:embed="rId3"/>
          <a:srcRect/>
          <a:stretch>
            <a:fillRect/>
          </a:stretch>
        </p:blipFill>
        <p:spPr bwMode="auto">
          <a:xfrm>
            <a:off x="7191375" y="5353050"/>
            <a:ext cx="1952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l="15376" t="9615" r="15372"/>
          <a:stretch>
            <a:fillRect/>
          </a:stretch>
        </p:blipFill>
        <p:spPr bwMode="auto">
          <a:xfrm>
            <a:off x="2743200" y="2047875"/>
            <a:ext cx="5715000" cy="3305175"/>
          </a:xfrm>
          <a:prstGeom prst="rect">
            <a:avLst/>
          </a:prstGeom>
          <a:noFill/>
          <a:ln w="9525">
            <a:noFill/>
            <a:miter lim="800000"/>
            <a:headEnd/>
            <a:tailEnd/>
          </a:ln>
        </p:spPr>
      </p:pic>
      <p:sp>
        <p:nvSpPr>
          <p:cNvPr id="2" name="Title 1"/>
          <p:cNvSpPr>
            <a:spLocks noGrp="1"/>
          </p:cNvSpPr>
          <p:nvPr>
            <p:ph type="title" idx="4294967295"/>
          </p:nvPr>
        </p:nvSpPr>
        <p:spPr/>
        <p:txBody>
          <a:bodyPr/>
          <a:lstStyle/>
          <a:p>
            <a:pPr fontAlgn="auto">
              <a:spcAft>
                <a:spcPts val="0"/>
              </a:spcAft>
              <a:defRPr/>
            </a:pPr>
            <a:r>
              <a:rPr lang="en-US" kern="1200" spc="-100" dirty="0">
                <a:latin typeface="+mj-lt"/>
                <a:ea typeface="+mj-ea"/>
                <a:cs typeface="+mj-cs"/>
              </a:rPr>
              <a:t>The Classes</a:t>
            </a:r>
            <a:endParaRPr lang="en-US" kern="1200" spc="-100" dirty="0">
              <a:latin typeface="+mj-lt"/>
              <a:ea typeface="+mj-ea"/>
              <a:cs typeface="+mj-cs"/>
            </a:endParaRPr>
          </a:p>
        </p:txBody>
      </p:sp>
      <p:sp>
        <p:nvSpPr>
          <p:cNvPr id="19459" name="Content Placeholder 2"/>
          <p:cNvSpPr>
            <a:spLocks noGrp="1"/>
          </p:cNvSpPr>
          <p:nvPr>
            <p:ph idx="4294967295"/>
          </p:nvPr>
        </p:nvSpPr>
        <p:spPr/>
        <p:txBody>
          <a:bodyPr/>
          <a:lstStyle/>
          <a:p>
            <a:r>
              <a:rPr lang="en-US"/>
              <a:t>The eight classes (from left to right):</a:t>
            </a:r>
          </a:p>
          <a:p>
            <a:pPr lvl="1"/>
            <a:r>
              <a:rPr lang="en-US"/>
              <a:t>Engineer</a:t>
            </a:r>
          </a:p>
          <a:p>
            <a:pPr lvl="1"/>
            <a:r>
              <a:rPr lang="en-US"/>
              <a:t>Necromancer</a:t>
            </a:r>
          </a:p>
          <a:p>
            <a:pPr lvl="1"/>
            <a:r>
              <a:rPr lang="en-US"/>
              <a:t>Thief</a:t>
            </a:r>
          </a:p>
          <a:p>
            <a:pPr lvl="1"/>
            <a:r>
              <a:rPr lang="en-US"/>
              <a:t>Elementalist</a:t>
            </a:r>
          </a:p>
          <a:p>
            <a:pPr lvl="1"/>
            <a:r>
              <a:rPr lang="en-US"/>
              <a:t>Warrior</a:t>
            </a:r>
          </a:p>
          <a:p>
            <a:pPr lvl="1"/>
            <a:r>
              <a:rPr lang="en-US"/>
              <a:t>Ranger</a:t>
            </a:r>
          </a:p>
          <a:p>
            <a:pPr lvl="1"/>
            <a:r>
              <a:rPr lang="en-US"/>
              <a:t>Mesmer</a:t>
            </a:r>
          </a:p>
          <a:p>
            <a:pPr lvl="1"/>
            <a:r>
              <a:rPr lang="en-US"/>
              <a:t>Guardian</a:t>
            </a:r>
          </a:p>
        </p:txBody>
      </p:sp>
      <p:pic>
        <p:nvPicPr>
          <p:cNvPr id="19460" name="Picture 2"/>
          <p:cNvPicPr>
            <a:picLocks noChangeAspect="1" noChangeArrowheads="1"/>
          </p:cNvPicPr>
          <p:nvPr/>
        </p:nvPicPr>
        <p:blipFill>
          <a:blip r:embed="rId3"/>
          <a:srcRect/>
          <a:stretch>
            <a:fillRect/>
          </a:stretch>
        </p:blipFill>
        <p:spPr bwMode="auto">
          <a:xfrm>
            <a:off x="7191375" y="5353050"/>
            <a:ext cx="19526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jacency">
  <a:themeElements>
    <a:clrScheme name="Adjacency 1">
      <a:dk1>
        <a:srgbClr val="000000"/>
      </a:dk1>
      <a:lt1>
        <a:srgbClr val="FFFFFF"/>
      </a:lt1>
      <a:dk2>
        <a:srgbClr val="C00000"/>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Adjacency">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djacency 1">
        <a:dk1>
          <a:srgbClr val="000000"/>
        </a:dk1>
        <a:lt1>
          <a:srgbClr val="FFFFFF"/>
        </a:lt1>
        <a:dk2>
          <a:srgbClr val="C00000"/>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292</TotalTime>
  <Words>1690</Words>
  <Application>Microsoft Office PowerPoint</Application>
  <PresentationFormat>On-screen Show (4:3)</PresentationFormat>
  <Paragraphs>154</Paragraphs>
  <Slides>27</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27</vt:i4>
      </vt:variant>
    </vt:vector>
  </HeadingPairs>
  <TitlesOfParts>
    <vt:vector size="32" baseType="lpstr">
      <vt:lpstr>Calibri</vt:lpstr>
      <vt:lpstr>Arial</vt:lpstr>
      <vt:lpstr>Cambria</vt:lpstr>
      <vt:lpstr>Times New Roman</vt:lpstr>
      <vt:lpstr>Adjacency</vt:lpstr>
      <vt:lpstr>Game Evaluation – Guild Wars 2</vt:lpstr>
      <vt:lpstr>Basic Game Information</vt:lpstr>
      <vt:lpstr>Minimum Hardware Requirements</vt:lpstr>
      <vt:lpstr>Actual Hardware Requirements</vt:lpstr>
      <vt:lpstr>Installation</vt:lpstr>
      <vt:lpstr>Overview</vt:lpstr>
      <vt:lpstr>Character Creation</vt:lpstr>
      <vt:lpstr>The Races</vt:lpstr>
      <vt:lpstr>The Classes</vt:lpstr>
      <vt:lpstr>The Story</vt:lpstr>
      <vt:lpstr>The Beginning</vt:lpstr>
      <vt:lpstr>User Interface</vt:lpstr>
      <vt:lpstr>Game Play &amp; Scoring</vt:lpstr>
      <vt:lpstr>Artwork</vt:lpstr>
      <vt:lpstr>Slide 15</vt:lpstr>
      <vt:lpstr>Sound and Music</vt:lpstr>
      <vt:lpstr>Game Manual</vt:lpstr>
      <vt:lpstr>Bugs</vt:lpstr>
      <vt:lpstr>Game Review – The Good</vt:lpstr>
      <vt:lpstr>Game Review – The Bad</vt:lpstr>
      <vt:lpstr>How does it compare?</vt:lpstr>
      <vt:lpstr>Better or Worse?</vt:lpstr>
      <vt:lpstr>Who should play this game?</vt:lpstr>
      <vt:lpstr>Overall – Strengths and Weaknesses</vt:lpstr>
      <vt:lpstr>Is it worth it?</vt:lpstr>
      <vt:lpstr>How can it be improved?</vt:lpstr>
      <vt:lpstr>Slide 27</vt:lpstr>
    </vt:vector>
  </TitlesOfParts>
  <Company>University of Michigan-Dearborn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Evaluation – Guild Wars 2</dc:title>
  <dc:creator>CIS</dc:creator>
  <cp:lastModifiedBy>Decanus</cp:lastModifiedBy>
  <cp:revision>11</cp:revision>
  <dcterms:created xsi:type="dcterms:W3CDTF">2012-09-24T18:41:38Z</dcterms:created>
  <dcterms:modified xsi:type="dcterms:W3CDTF">2012-09-26T05:45:14Z</dcterms:modified>
</cp:coreProperties>
</file>