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96" r:id="rId20"/>
    <p:sldId id="274" r:id="rId21"/>
    <p:sldId id="275" r:id="rId22"/>
    <p:sldId id="276" r:id="rId23"/>
    <p:sldId id="293" r:id="rId24"/>
    <p:sldId id="294" r:id="rId25"/>
    <p:sldId id="295" r:id="rId26"/>
    <p:sldId id="278" r:id="rId27"/>
    <p:sldId id="277" r:id="rId28"/>
    <p:sldId id="280" r:id="rId29"/>
    <p:sldId id="279" r:id="rId30"/>
    <p:sldId id="281" r:id="rId31"/>
    <p:sldId id="282" r:id="rId32"/>
    <p:sldId id="283" r:id="rId33"/>
    <p:sldId id="284" r:id="rId34"/>
    <p:sldId id="292" r:id="rId35"/>
    <p:sldId id="285" r:id="rId36"/>
    <p:sldId id="286" r:id="rId37"/>
    <p:sldId id="287" r:id="rId38"/>
    <p:sldId id="291" r:id="rId39"/>
    <p:sldId id="288"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D70B5C-7557-45FF-A64B-09C5BACFF0EE}">
          <p14:sldIdLst>
            <p14:sldId id="256"/>
            <p14:sldId id="257"/>
            <p14:sldId id="258"/>
            <p14:sldId id="259"/>
            <p14:sldId id="260"/>
            <p14:sldId id="261"/>
            <p14:sldId id="262"/>
            <p14:sldId id="263"/>
            <p14:sldId id="264"/>
            <p14:sldId id="265"/>
            <p14:sldId id="266"/>
            <p14:sldId id="267"/>
            <p14:sldId id="269"/>
            <p14:sldId id="268"/>
            <p14:sldId id="270"/>
            <p14:sldId id="271"/>
            <p14:sldId id="272"/>
            <p14:sldId id="273"/>
            <p14:sldId id="296"/>
            <p14:sldId id="274"/>
            <p14:sldId id="275"/>
            <p14:sldId id="276"/>
            <p14:sldId id="293"/>
            <p14:sldId id="294"/>
            <p14:sldId id="295"/>
            <p14:sldId id="278"/>
            <p14:sldId id="277"/>
            <p14:sldId id="280"/>
            <p14:sldId id="279"/>
            <p14:sldId id="281"/>
            <p14:sldId id="282"/>
            <p14:sldId id="283"/>
            <p14:sldId id="284"/>
            <p14:sldId id="292"/>
            <p14:sldId id="285"/>
            <p14:sldId id="286"/>
            <p14:sldId id="287"/>
            <p14:sldId id="291"/>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42FDDB5-BFC8-4FDA-AE39-61A6B354A157}" type="datetimeFigureOut">
              <a:rPr lang="en-US" smtClean="0"/>
              <a:t>9/24/2012</a:t>
            </a:fld>
            <a:endParaRPr lang="en-US"/>
          </a:p>
        </p:txBody>
      </p:sp>
      <p:sp>
        <p:nvSpPr>
          <p:cNvPr id="16" name="Slide Number Placeholder 15"/>
          <p:cNvSpPr>
            <a:spLocks noGrp="1"/>
          </p:cNvSpPr>
          <p:nvPr>
            <p:ph type="sldNum" sz="quarter" idx="11"/>
          </p:nvPr>
        </p:nvSpPr>
        <p:spPr/>
        <p:txBody>
          <a:bodyPr/>
          <a:lstStyle/>
          <a:p>
            <a:fld id="{508E0584-F84D-4BDA-84B4-DBCA334C733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FDDB5-BFC8-4FDA-AE39-61A6B354A157}"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E0584-F84D-4BDA-84B4-DBCA334C73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2FDDB5-BFC8-4FDA-AE39-61A6B354A157}" type="datetimeFigureOut">
              <a:rPr lang="en-US" smtClean="0"/>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E0584-F84D-4BDA-84B4-DBCA334C73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42FDDB5-BFC8-4FDA-AE39-61A6B354A157}" type="datetimeFigureOut">
              <a:rPr lang="en-US" smtClean="0"/>
              <a:t>9/24/2012</a:t>
            </a:fld>
            <a:endParaRPr lang="en-US"/>
          </a:p>
        </p:txBody>
      </p:sp>
      <p:sp>
        <p:nvSpPr>
          <p:cNvPr id="15" name="Slide Number Placeholder 14"/>
          <p:cNvSpPr>
            <a:spLocks noGrp="1"/>
          </p:cNvSpPr>
          <p:nvPr>
            <p:ph type="sldNum" sz="quarter" idx="11"/>
          </p:nvPr>
        </p:nvSpPr>
        <p:spPr/>
        <p:txBody>
          <a:bodyPr/>
          <a:lstStyle/>
          <a:p>
            <a:fld id="{508E0584-F84D-4BDA-84B4-DBCA334C733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42FDDB5-BFC8-4FDA-AE39-61A6B354A157}" type="datetimeFigureOut">
              <a:rPr lang="en-US" smtClean="0"/>
              <a:t>9/24/2012</a:t>
            </a:fld>
            <a:endParaRPr lang="en-US"/>
          </a:p>
        </p:txBody>
      </p:sp>
      <p:sp>
        <p:nvSpPr>
          <p:cNvPr id="13" name="Slide Number Placeholder 12"/>
          <p:cNvSpPr>
            <a:spLocks noGrp="1"/>
          </p:cNvSpPr>
          <p:nvPr>
            <p:ph type="sldNum" sz="quarter" idx="11"/>
          </p:nvPr>
        </p:nvSpPr>
        <p:spPr/>
        <p:txBody>
          <a:bodyPr/>
          <a:lstStyle/>
          <a:p>
            <a:fld id="{508E0584-F84D-4BDA-84B4-DBCA334C733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42FDDB5-BFC8-4FDA-AE39-61A6B354A157}" type="datetimeFigureOut">
              <a:rPr lang="en-US" smtClean="0"/>
              <a:t>9/24/2012</a:t>
            </a:fld>
            <a:endParaRPr lang="en-US"/>
          </a:p>
        </p:txBody>
      </p:sp>
      <p:sp>
        <p:nvSpPr>
          <p:cNvPr id="9" name="Slide Number Placeholder 8"/>
          <p:cNvSpPr>
            <a:spLocks noGrp="1"/>
          </p:cNvSpPr>
          <p:nvPr>
            <p:ph type="sldNum" sz="quarter" idx="11"/>
          </p:nvPr>
        </p:nvSpPr>
        <p:spPr/>
        <p:txBody>
          <a:bodyPr/>
          <a:lstStyle/>
          <a:p>
            <a:fld id="{508E0584-F84D-4BDA-84B4-DBCA334C733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42FDDB5-BFC8-4FDA-AE39-61A6B354A157}" type="datetimeFigureOut">
              <a:rPr lang="en-US" smtClean="0"/>
              <a:t>9/24/2012</a:t>
            </a:fld>
            <a:endParaRPr lang="en-US"/>
          </a:p>
        </p:txBody>
      </p:sp>
      <p:sp>
        <p:nvSpPr>
          <p:cNvPr id="15" name="Slide Number Placeholder 14"/>
          <p:cNvSpPr>
            <a:spLocks noGrp="1"/>
          </p:cNvSpPr>
          <p:nvPr>
            <p:ph type="sldNum" sz="quarter" idx="11"/>
          </p:nvPr>
        </p:nvSpPr>
        <p:spPr/>
        <p:txBody>
          <a:bodyPr/>
          <a:lstStyle/>
          <a:p>
            <a:fld id="{508E0584-F84D-4BDA-84B4-DBCA334C733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42FDDB5-BFC8-4FDA-AE39-61A6B354A157}" type="datetimeFigureOut">
              <a:rPr lang="en-US" smtClean="0"/>
              <a:t>9/24/2012</a:t>
            </a:fld>
            <a:endParaRPr lang="en-US"/>
          </a:p>
        </p:txBody>
      </p:sp>
      <p:sp>
        <p:nvSpPr>
          <p:cNvPr id="8" name="Slide Number Placeholder 7"/>
          <p:cNvSpPr>
            <a:spLocks noGrp="1"/>
          </p:cNvSpPr>
          <p:nvPr>
            <p:ph type="sldNum" sz="quarter" idx="11"/>
          </p:nvPr>
        </p:nvSpPr>
        <p:spPr/>
        <p:txBody>
          <a:bodyPr/>
          <a:lstStyle/>
          <a:p>
            <a:fld id="{508E0584-F84D-4BDA-84B4-DBCA334C733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2FDDB5-BFC8-4FDA-AE39-61A6B354A157}" type="datetimeFigureOut">
              <a:rPr lang="en-US" smtClean="0"/>
              <a:t>9/24/2012</a:t>
            </a:fld>
            <a:endParaRPr lang="en-US"/>
          </a:p>
        </p:txBody>
      </p:sp>
      <p:sp>
        <p:nvSpPr>
          <p:cNvPr id="6" name="Slide Number Placeholder 5"/>
          <p:cNvSpPr>
            <a:spLocks noGrp="1"/>
          </p:cNvSpPr>
          <p:nvPr>
            <p:ph type="sldNum" sz="quarter" idx="11"/>
          </p:nvPr>
        </p:nvSpPr>
        <p:spPr/>
        <p:txBody>
          <a:bodyPr/>
          <a:lstStyle/>
          <a:p>
            <a:fld id="{508E0584-F84D-4BDA-84B4-DBCA334C7335}"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42FDDB5-BFC8-4FDA-AE39-61A6B354A157}" type="datetimeFigureOut">
              <a:rPr lang="en-US" smtClean="0"/>
              <a:t>9/24/2012</a:t>
            </a:fld>
            <a:endParaRPr lang="en-US"/>
          </a:p>
        </p:txBody>
      </p:sp>
      <p:sp>
        <p:nvSpPr>
          <p:cNvPr id="16" name="Slide Number Placeholder 15"/>
          <p:cNvSpPr>
            <a:spLocks noGrp="1"/>
          </p:cNvSpPr>
          <p:nvPr>
            <p:ph type="sldNum" sz="quarter" idx="11"/>
          </p:nvPr>
        </p:nvSpPr>
        <p:spPr/>
        <p:txBody>
          <a:bodyPr/>
          <a:lstStyle/>
          <a:p>
            <a:fld id="{508E0584-F84D-4BDA-84B4-DBCA334C733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42FDDB5-BFC8-4FDA-AE39-61A6B354A157}" type="datetimeFigureOut">
              <a:rPr lang="en-US" smtClean="0"/>
              <a:t>9/24/2012</a:t>
            </a:fld>
            <a:endParaRPr lang="en-US"/>
          </a:p>
        </p:txBody>
      </p:sp>
      <p:sp>
        <p:nvSpPr>
          <p:cNvPr id="14" name="Slide Number Placeholder 13"/>
          <p:cNvSpPr>
            <a:spLocks noGrp="1"/>
          </p:cNvSpPr>
          <p:nvPr>
            <p:ph type="sldNum" sz="quarter" idx="11"/>
          </p:nvPr>
        </p:nvSpPr>
        <p:spPr/>
        <p:txBody>
          <a:bodyPr/>
          <a:lstStyle/>
          <a:p>
            <a:fld id="{508E0584-F84D-4BDA-84B4-DBCA334C733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42FDDB5-BFC8-4FDA-AE39-61A6B354A157}" type="datetimeFigureOut">
              <a:rPr lang="en-US" smtClean="0"/>
              <a:t>9/24/2012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08E0584-F84D-4BDA-84B4-DBCA334C73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vassets.ea.com/Assets/Resources/File/Madden13-Manual-ps3.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CIS 487 </a:t>
            </a:r>
            <a:br>
              <a:rPr lang="en-US" dirty="0" smtClean="0"/>
            </a:br>
            <a:r>
              <a:rPr lang="en-US" dirty="0" smtClean="0"/>
              <a:t>Game Review</a:t>
            </a:r>
            <a:endParaRPr lang="en-US" dirty="0"/>
          </a:p>
        </p:txBody>
      </p:sp>
      <p:sp>
        <p:nvSpPr>
          <p:cNvPr id="3" name="Subtitle 2"/>
          <p:cNvSpPr>
            <a:spLocks noGrp="1"/>
          </p:cNvSpPr>
          <p:nvPr>
            <p:ph type="subTitle" idx="1"/>
          </p:nvPr>
        </p:nvSpPr>
        <p:spPr/>
        <p:txBody>
          <a:bodyPr/>
          <a:lstStyle/>
          <a:p>
            <a:r>
              <a:rPr lang="en-US" dirty="0" smtClean="0"/>
              <a:t>Nicholas Mullins</a:t>
            </a:r>
            <a:endParaRPr lang="en-US" dirty="0"/>
          </a:p>
        </p:txBody>
      </p:sp>
    </p:spTree>
    <p:extLst>
      <p:ext uri="{BB962C8B-B14F-4D97-AF65-F5344CB8AC3E}">
        <p14:creationId xmlns:p14="http://schemas.microsoft.com/office/powerpoint/2010/main" val="198513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Game Play</a:t>
            </a:r>
            <a:endParaRPr lang="en-US" sz="8800" dirty="0"/>
          </a:p>
        </p:txBody>
      </p:sp>
    </p:spTree>
    <p:extLst>
      <p:ext uri="{BB962C8B-B14F-4D97-AF65-F5344CB8AC3E}">
        <p14:creationId xmlns:p14="http://schemas.microsoft.com/office/powerpoint/2010/main" val="211668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6400800" cy="738664"/>
          </a:xfrm>
          <a:prstGeom prst="rect">
            <a:avLst/>
          </a:prstGeom>
          <a:noFill/>
        </p:spPr>
        <p:txBody>
          <a:bodyPr wrap="square" rtlCol="0">
            <a:spAutoFit/>
          </a:bodyPr>
          <a:lstStyle/>
          <a:p>
            <a:r>
              <a:rPr lang="en-US" sz="2400" dirty="0" smtClean="0"/>
              <a:t>Opening Menu:</a:t>
            </a:r>
            <a:endParaRPr lang="en-US" dirty="0" smtClean="0"/>
          </a:p>
          <a:p>
            <a:pPr lv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219200"/>
            <a:ext cx="6350000" cy="3568700"/>
          </a:xfrm>
          <a:prstGeom prst="rect">
            <a:avLst/>
          </a:prstGeom>
        </p:spPr>
      </p:pic>
      <p:sp>
        <p:nvSpPr>
          <p:cNvPr id="4" name="TextBox 3"/>
          <p:cNvSpPr txBox="1"/>
          <p:nvPr/>
        </p:nvSpPr>
        <p:spPr>
          <a:xfrm>
            <a:off x="1676400" y="5105400"/>
            <a:ext cx="6019800" cy="1200329"/>
          </a:xfrm>
          <a:prstGeom prst="rect">
            <a:avLst/>
          </a:prstGeom>
          <a:noFill/>
        </p:spPr>
        <p:txBody>
          <a:bodyPr wrap="square" rtlCol="0">
            <a:spAutoFit/>
          </a:bodyPr>
          <a:lstStyle/>
          <a:p>
            <a:pPr marL="285750" indent="-285750">
              <a:buFont typeface="Arial" pitchFamily="34" charset="0"/>
              <a:buChar char="•"/>
            </a:pPr>
            <a:r>
              <a:rPr lang="en-US" dirty="0" smtClean="0"/>
              <a:t>Play Now</a:t>
            </a:r>
          </a:p>
          <a:p>
            <a:pPr marL="285750" indent="-285750">
              <a:buFont typeface="Arial" pitchFamily="34" charset="0"/>
              <a:buChar char="•"/>
            </a:pPr>
            <a:r>
              <a:rPr lang="en-US" dirty="0" smtClean="0"/>
              <a:t>Career</a:t>
            </a:r>
          </a:p>
          <a:p>
            <a:pPr marL="285750" indent="-285750">
              <a:buFont typeface="Arial" pitchFamily="34" charset="0"/>
              <a:buChar char="•"/>
            </a:pPr>
            <a:r>
              <a:rPr lang="en-US" dirty="0" smtClean="0"/>
              <a:t>Gridiron</a:t>
            </a:r>
          </a:p>
          <a:p>
            <a:pPr marL="285750" indent="-285750">
              <a:buFont typeface="Arial" pitchFamily="34" charset="0"/>
              <a:buChar char="•"/>
            </a:pPr>
            <a:r>
              <a:rPr lang="en-US" dirty="0" smtClean="0"/>
              <a:t>Ultimate</a:t>
            </a:r>
            <a:endParaRPr lang="en-US" dirty="0"/>
          </a:p>
        </p:txBody>
      </p:sp>
    </p:spTree>
    <p:extLst>
      <p:ext uri="{BB962C8B-B14F-4D97-AF65-F5344CB8AC3E}">
        <p14:creationId xmlns:p14="http://schemas.microsoft.com/office/powerpoint/2010/main" val="220495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39793"/>
            <a:ext cx="7315200" cy="1754326"/>
          </a:xfrm>
          <a:prstGeom prst="rect">
            <a:avLst/>
          </a:prstGeom>
          <a:noFill/>
        </p:spPr>
        <p:txBody>
          <a:bodyPr wrap="square" rtlCol="0">
            <a:spAutoFit/>
          </a:bodyPr>
          <a:lstStyle/>
          <a:p>
            <a:pPr marL="285750" indent="-285750">
              <a:buFont typeface="Arial" pitchFamily="34" charset="0"/>
              <a:buChar char="•"/>
            </a:pPr>
            <a:r>
              <a:rPr lang="en-US" dirty="0" smtClean="0"/>
              <a:t>Play Now:  Quick play – play a game with default settings and   </a:t>
            </a:r>
          </a:p>
          <a:p>
            <a:r>
              <a:rPr lang="en-US" dirty="0" smtClean="0"/>
              <a:t>                          rosters</a:t>
            </a:r>
          </a:p>
          <a:p>
            <a:endParaRPr lang="en-US" dirty="0" smtClean="0"/>
          </a:p>
          <a:p>
            <a:pPr marL="285750" indent="-285750">
              <a:buFont typeface="Arial" pitchFamily="34" charset="0"/>
              <a:buChar char="•"/>
            </a:pPr>
            <a:r>
              <a:rPr lang="en-US" dirty="0" smtClean="0"/>
              <a:t>Career:  Connected Careers – Play as Player or Coach</a:t>
            </a:r>
          </a:p>
          <a:p>
            <a:pPr marL="285750" indent="-285750">
              <a:buFont typeface="Arial" pitchFamily="34" charset="0"/>
              <a:buChar char="•"/>
            </a:pPr>
            <a:endParaRPr lang="en-US" dirty="0"/>
          </a:p>
          <a:p>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159000"/>
            <a:ext cx="5905500" cy="3937000"/>
          </a:xfrm>
          <a:prstGeom prst="rect">
            <a:avLst/>
          </a:prstGeom>
        </p:spPr>
      </p:pic>
    </p:spTree>
    <p:extLst>
      <p:ext uri="{BB962C8B-B14F-4D97-AF65-F5344CB8AC3E}">
        <p14:creationId xmlns:p14="http://schemas.microsoft.com/office/powerpoint/2010/main" val="8035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00200" y="8860"/>
            <a:ext cx="5496598" cy="320040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981200" y="3429000"/>
            <a:ext cx="4708410" cy="3074463"/>
          </a:xfrm>
        </p:spPr>
      </p:pic>
    </p:spTree>
    <p:extLst>
      <p:ext uri="{BB962C8B-B14F-4D97-AF65-F5344CB8AC3E}">
        <p14:creationId xmlns:p14="http://schemas.microsoft.com/office/powerpoint/2010/main" val="181450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91400" cy="4154984"/>
          </a:xfrm>
          <a:prstGeom prst="rect">
            <a:avLst/>
          </a:prstGeom>
          <a:noFill/>
        </p:spPr>
        <p:txBody>
          <a:bodyPr wrap="square" rtlCol="0">
            <a:spAutoFit/>
          </a:bodyPr>
          <a:lstStyle/>
          <a:p>
            <a:r>
              <a:rPr lang="en-US" sz="2400" dirty="0" smtClean="0"/>
              <a:t>Controls:</a:t>
            </a:r>
          </a:p>
          <a:p>
            <a:pPr marL="800100" lvl="1" indent="-342900">
              <a:buFont typeface="Arial" pitchFamily="34" charset="0"/>
              <a:buChar char="•"/>
            </a:pPr>
            <a:r>
              <a:rPr lang="en-US" dirty="0" smtClean="0"/>
              <a:t>Uses standard console controller (or the PS Vita on-board controls)</a:t>
            </a:r>
          </a:p>
          <a:p>
            <a:pPr marL="800100" lvl="1" indent="-342900">
              <a:buFont typeface="Arial" pitchFamily="34" charset="0"/>
              <a:buChar char="•"/>
            </a:pPr>
            <a:r>
              <a:rPr lang="en-US" dirty="0" smtClean="0"/>
              <a:t>Right-Stick (or D-Pad) moves between title menus</a:t>
            </a:r>
          </a:p>
          <a:p>
            <a:pPr marL="800100" lvl="1" indent="-342900">
              <a:buFont typeface="Arial" pitchFamily="34" charset="0"/>
              <a:buChar char="•"/>
            </a:pPr>
            <a:r>
              <a:rPr lang="en-US" dirty="0" smtClean="0"/>
              <a:t>Left-Stick (or D-Pad) moves between options of the selected title menu</a:t>
            </a:r>
          </a:p>
          <a:p>
            <a:pPr marL="800100" lvl="1" indent="-342900">
              <a:buFont typeface="Arial" pitchFamily="34" charset="0"/>
              <a:buChar char="•"/>
            </a:pPr>
            <a:r>
              <a:rPr lang="en-US" dirty="0" smtClean="0"/>
              <a:t>“X” button selects choice</a:t>
            </a:r>
          </a:p>
          <a:p>
            <a:pPr marL="800100" lvl="1" indent="-342900">
              <a:buFont typeface="Arial" pitchFamily="34" charset="0"/>
              <a:buChar char="•"/>
            </a:pPr>
            <a:r>
              <a:rPr lang="en-US" dirty="0" smtClean="0"/>
              <a:t>“Square” brings up the “My Madden” screen</a:t>
            </a:r>
          </a:p>
          <a:p>
            <a:pPr marL="800100" lvl="1" indent="-342900">
              <a:buFont typeface="Arial" pitchFamily="34" charset="0"/>
              <a:buChar char="•"/>
            </a:pPr>
            <a:r>
              <a:rPr lang="en-US" dirty="0" smtClean="0"/>
              <a:t>“Triangle” brings up the manual</a:t>
            </a:r>
          </a:p>
          <a:p>
            <a:pPr marL="800100" lvl="1" indent="-342900">
              <a:buFont typeface="Arial" pitchFamily="34" charset="0"/>
              <a:buChar char="•"/>
            </a:pPr>
            <a:r>
              <a:rPr lang="en-US" dirty="0" smtClean="0"/>
              <a:t>“O” goes back</a:t>
            </a:r>
          </a:p>
          <a:p>
            <a:pPr marL="800100" lvl="1" indent="-342900">
              <a:buFont typeface="Arial" pitchFamily="34" charset="0"/>
              <a:buChar char="•"/>
            </a:pPr>
            <a:r>
              <a:rPr lang="en-US" dirty="0" smtClean="0"/>
              <a:t>“R2” brings up Madden news</a:t>
            </a:r>
          </a:p>
          <a:p>
            <a:pPr marL="800100" lvl="1" indent="-342900">
              <a:buFont typeface="Arial" pitchFamily="34" charset="0"/>
              <a:buChar char="•"/>
            </a:pPr>
            <a:r>
              <a:rPr lang="en-US" dirty="0" smtClean="0"/>
              <a:t>“Select” saves files</a:t>
            </a:r>
          </a:p>
          <a:p>
            <a:pPr marL="800100" lvl="1" indent="-342900">
              <a:buFont typeface="Arial" pitchFamily="34" charset="0"/>
              <a:buChar char="•"/>
            </a:pPr>
            <a:endParaRPr lang="en-US" dirty="0" smtClean="0"/>
          </a:p>
          <a:p>
            <a:pPr marL="800100" lvl="1" indent="-342900">
              <a:buFont typeface="Arial" pitchFamily="34" charset="0"/>
              <a:buChar char="•"/>
            </a:pPr>
            <a:endParaRPr lang="en-US" sz="2400" dirty="0"/>
          </a:p>
        </p:txBody>
      </p:sp>
    </p:spTree>
    <p:extLst>
      <p:ext uri="{BB962C8B-B14F-4D97-AF65-F5344CB8AC3E}">
        <p14:creationId xmlns:p14="http://schemas.microsoft.com/office/powerpoint/2010/main" val="372415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91400" cy="4708981"/>
          </a:xfrm>
          <a:prstGeom prst="rect">
            <a:avLst/>
          </a:prstGeom>
          <a:noFill/>
        </p:spPr>
        <p:txBody>
          <a:bodyPr wrap="square" rtlCol="0">
            <a:spAutoFit/>
          </a:bodyPr>
          <a:lstStyle/>
          <a:p>
            <a:r>
              <a:rPr lang="en-US" sz="2400" dirty="0" smtClean="0"/>
              <a:t>In-Game Controls:</a:t>
            </a:r>
          </a:p>
          <a:p>
            <a:pPr marL="742950" lvl="1" indent="-285750">
              <a:buFont typeface="Arial" pitchFamily="34" charset="0"/>
              <a:buChar char="•"/>
            </a:pP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800100" lvl="1" indent="-342900">
              <a:buFont typeface="Arial" pitchFamily="34" charset="0"/>
              <a:buChar char="•"/>
            </a:pPr>
            <a:endParaRPr lang="en-US" dirty="0" smtClean="0"/>
          </a:p>
          <a:p>
            <a:pPr marL="800100" lvl="1" indent="-342900">
              <a:buFont typeface="Arial" pitchFamily="34" charset="0"/>
              <a:buChar char="•"/>
            </a:pP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8232470" cy="4343400"/>
          </a:xfrm>
          <a:prstGeom prst="rect">
            <a:avLst/>
          </a:prstGeom>
        </p:spPr>
      </p:pic>
    </p:spTree>
    <p:extLst>
      <p:ext uri="{BB962C8B-B14F-4D97-AF65-F5344CB8AC3E}">
        <p14:creationId xmlns:p14="http://schemas.microsoft.com/office/powerpoint/2010/main" val="159691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6248400" cy="646331"/>
          </a:xfrm>
          <a:prstGeom prst="rect">
            <a:avLst/>
          </a:prstGeom>
          <a:noFill/>
        </p:spPr>
        <p:txBody>
          <a:bodyPr wrap="square" rtlCol="0">
            <a:spAutoFit/>
          </a:bodyPr>
          <a:lstStyle/>
          <a:p>
            <a:r>
              <a:rPr lang="en-US" dirty="0" smtClean="0"/>
              <a:t>Offense Control:</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1" y="1180307"/>
            <a:ext cx="8935698" cy="5677693"/>
          </a:xfrm>
          <a:prstGeom prst="rect">
            <a:avLst/>
          </a:prstGeom>
        </p:spPr>
      </p:pic>
    </p:spTree>
    <p:extLst>
      <p:ext uri="{BB962C8B-B14F-4D97-AF65-F5344CB8AC3E}">
        <p14:creationId xmlns:p14="http://schemas.microsoft.com/office/powerpoint/2010/main" val="51347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5791200" cy="646331"/>
          </a:xfrm>
          <a:prstGeom prst="rect">
            <a:avLst/>
          </a:prstGeom>
          <a:noFill/>
        </p:spPr>
        <p:txBody>
          <a:bodyPr wrap="square" rtlCol="0">
            <a:spAutoFit/>
          </a:bodyPr>
          <a:lstStyle/>
          <a:p>
            <a:r>
              <a:rPr lang="en-US" dirty="0" smtClean="0"/>
              <a:t>Defense Control:</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32765"/>
            <a:ext cx="8720533" cy="5951364"/>
          </a:xfrm>
          <a:prstGeom prst="rect">
            <a:avLst/>
          </a:prstGeom>
        </p:spPr>
      </p:pic>
    </p:spTree>
    <p:extLst>
      <p:ext uri="{BB962C8B-B14F-4D97-AF65-F5344CB8AC3E}">
        <p14:creationId xmlns:p14="http://schemas.microsoft.com/office/powerpoint/2010/main" val="287864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4648200" cy="646331"/>
          </a:xfrm>
          <a:prstGeom prst="rect">
            <a:avLst/>
          </a:prstGeom>
          <a:noFill/>
        </p:spPr>
        <p:txBody>
          <a:bodyPr wrap="square" rtlCol="0">
            <a:spAutoFit/>
          </a:bodyPr>
          <a:lstStyle/>
          <a:p>
            <a:r>
              <a:rPr lang="en-US" dirty="0" smtClean="0"/>
              <a:t>Pause Menu:</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9" y="1110619"/>
            <a:ext cx="5714999" cy="5479965"/>
          </a:xfrm>
          <a:prstGeom prst="rect">
            <a:avLst/>
          </a:prstGeom>
        </p:spPr>
      </p:pic>
    </p:spTree>
    <p:extLst>
      <p:ext uri="{BB962C8B-B14F-4D97-AF65-F5344CB8AC3E}">
        <p14:creationId xmlns:p14="http://schemas.microsoft.com/office/powerpoint/2010/main" val="298687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85800"/>
            <a:ext cx="7391400" cy="3693319"/>
          </a:xfrm>
          <a:prstGeom prst="rect">
            <a:avLst/>
          </a:prstGeom>
          <a:noFill/>
        </p:spPr>
        <p:txBody>
          <a:bodyPr wrap="square" rtlCol="0">
            <a:spAutoFit/>
          </a:bodyPr>
          <a:lstStyle/>
          <a:p>
            <a:r>
              <a:rPr lang="en-US" dirty="0" smtClean="0"/>
              <a:t>Difficulty:</a:t>
            </a:r>
          </a:p>
          <a:p>
            <a:pPr marL="742950" lvl="1" indent="-285750">
              <a:buFont typeface="Arial" pitchFamily="34" charset="0"/>
              <a:buChar char="•"/>
            </a:pPr>
            <a:r>
              <a:rPr lang="en-US" dirty="0" smtClean="0"/>
              <a:t>Rookie – Easiest Difficulty setting</a:t>
            </a:r>
          </a:p>
          <a:p>
            <a:pPr marL="742950" lvl="1" indent="-285750">
              <a:buFont typeface="Arial" pitchFamily="34" charset="0"/>
              <a:buChar char="•"/>
            </a:pPr>
            <a:r>
              <a:rPr lang="en-US" dirty="0" smtClean="0"/>
              <a:t>Pro – What most Madden gamers choose</a:t>
            </a:r>
          </a:p>
          <a:p>
            <a:pPr marL="742950" lvl="1" indent="-285750">
              <a:buFont typeface="Arial" pitchFamily="34" charset="0"/>
              <a:buChar char="•"/>
            </a:pPr>
            <a:r>
              <a:rPr lang="en-US" dirty="0" smtClean="0"/>
              <a:t>All Madden – Most difficult, almost impossible to win games</a:t>
            </a:r>
          </a:p>
          <a:p>
            <a:pPr marL="285750" indent="-285750">
              <a:buFont typeface="Arial" pitchFamily="34" charset="0"/>
              <a:buChar char="•"/>
            </a:pPr>
            <a:endParaRPr lang="en-US" dirty="0"/>
          </a:p>
          <a:p>
            <a:pPr marL="285750" indent="-285750">
              <a:buFont typeface="Arial" pitchFamily="34" charset="0"/>
              <a:buChar char="•"/>
            </a:pPr>
            <a:r>
              <a:rPr lang="en-US" dirty="0" smtClean="0"/>
              <a:t>All of the difficulty settings can be tweaked using the “sliders”</a:t>
            </a:r>
          </a:p>
          <a:p>
            <a:pPr marL="742950" lvl="1" indent="-285750">
              <a:buFont typeface="Arial" pitchFamily="34" charset="0"/>
              <a:buChar char="•"/>
            </a:pPr>
            <a:r>
              <a:rPr lang="en-US" dirty="0" smtClean="0"/>
              <a:t>Penalty call frequency can be adjusted from never to every penalty called</a:t>
            </a:r>
          </a:p>
          <a:p>
            <a:pPr marL="742950" lvl="1" indent="-285750">
              <a:buFont typeface="Arial" pitchFamily="34" charset="0"/>
              <a:buChar char="•"/>
            </a:pPr>
            <a:r>
              <a:rPr lang="en-US" dirty="0" smtClean="0"/>
              <a:t>You can adjust the accuracy of the QB, the ability of the O-Line and D-Line, rate of interceptions and fumbles, and the strength and accuracy of the kickers and punters</a:t>
            </a:r>
          </a:p>
          <a:p>
            <a:pPr marL="1200150" lvl="2" indent="-285750">
              <a:buFont typeface="Arial" pitchFamily="34" charset="0"/>
              <a:buChar char="•"/>
            </a:pPr>
            <a:r>
              <a:rPr lang="en-US" dirty="0" smtClean="0"/>
              <a:t>Separate sliders for User controlled team and Computer controlled team</a:t>
            </a:r>
            <a:endParaRPr lang="en-US" dirty="0"/>
          </a:p>
        </p:txBody>
      </p:sp>
    </p:spTree>
    <p:extLst>
      <p:ext uri="{BB962C8B-B14F-4D97-AF65-F5344CB8AC3E}">
        <p14:creationId xmlns:p14="http://schemas.microsoft.com/office/powerpoint/2010/main" val="174313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28600"/>
            <a:ext cx="3657600" cy="4562764"/>
          </a:xfrm>
        </p:spPr>
      </p:pic>
      <p:sp>
        <p:nvSpPr>
          <p:cNvPr id="3" name="Title 2"/>
          <p:cNvSpPr>
            <a:spLocks noGrp="1"/>
          </p:cNvSpPr>
          <p:nvPr>
            <p:ph type="title"/>
          </p:nvPr>
        </p:nvSpPr>
        <p:spPr/>
        <p:txBody>
          <a:bodyPr/>
          <a:lstStyle/>
          <a:p>
            <a:pPr algn="ctr"/>
            <a:r>
              <a:rPr lang="en-US" dirty="0" smtClean="0"/>
              <a:t>Madden 13</a:t>
            </a:r>
            <a:endParaRPr lang="en-US" dirty="0"/>
          </a:p>
        </p:txBody>
      </p:sp>
    </p:spTree>
    <p:extLst>
      <p:ext uri="{BB962C8B-B14F-4D97-AF65-F5344CB8AC3E}">
        <p14:creationId xmlns:p14="http://schemas.microsoft.com/office/powerpoint/2010/main" val="24334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Artwork</a:t>
            </a:r>
            <a:endParaRPr lang="en-US" sz="8800" dirty="0"/>
          </a:p>
        </p:txBody>
      </p:sp>
    </p:spTree>
    <p:extLst>
      <p:ext uri="{BB962C8B-B14F-4D97-AF65-F5344CB8AC3E}">
        <p14:creationId xmlns:p14="http://schemas.microsoft.com/office/powerpoint/2010/main" val="113679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315200" cy="1477328"/>
          </a:xfrm>
          <a:prstGeom prst="rect">
            <a:avLst/>
          </a:prstGeom>
          <a:noFill/>
        </p:spPr>
        <p:txBody>
          <a:bodyPr wrap="square" rtlCol="0">
            <a:spAutoFit/>
          </a:bodyPr>
          <a:lstStyle/>
          <a:p>
            <a:pPr marL="285750" indent="-285750">
              <a:buFont typeface="Arial" pitchFamily="34" charset="0"/>
              <a:buChar char="•"/>
            </a:pPr>
            <a:r>
              <a:rPr lang="en-US" dirty="0" smtClean="0"/>
              <a:t>The creators of the game seemed to do a very good job on the likeness of the real athletes and coaches</a:t>
            </a:r>
          </a:p>
          <a:p>
            <a:pPr marL="285750" indent="-285750">
              <a:buFont typeface="Arial" pitchFamily="34" charset="0"/>
              <a:buChar char="•"/>
            </a:pPr>
            <a:r>
              <a:rPr lang="en-US" dirty="0" smtClean="0"/>
              <a:t>Players do their real life celebrations</a:t>
            </a:r>
          </a:p>
          <a:p>
            <a:pPr marL="742950" lvl="1" indent="-285750">
              <a:buFont typeface="Arial" pitchFamily="34" charset="0"/>
              <a:buChar char="•"/>
            </a:pPr>
            <a:r>
              <a:rPr lang="en-US" dirty="0" smtClean="0"/>
              <a:t>Ex. Tim </a:t>
            </a:r>
            <a:r>
              <a:rPr lang="en-US" dirty="0" err="1" smtClean="0"/>
              <a:t>Tebow</a:t>
            </a:r>
            <a:r>
              <a:rPr lang="en-US" dirty="0" smtClean="0"/>
              <a:t> “</a:t>
            </a:r>
            <a:r>
              <a:rPr lang="en-US" dirty="0" err="1" smtClean="0"/>
              <a:t>Tebowing</a:t>
            </a:r>
            <a:r>
              <a:rPr lang="en-US" dirty="0" smtClean="0"/>
              <a:t>”</a:t>
            </a:r>
          </a:p>
          <a:p>
            <a:pPr lv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928812"/>
            <a:ext cx="5334000" cy="3000375"/>
          </a:xfrm>
          <a:prstGeom prst="rect">
            <a:avLst/>
          </a:prstGeom>
        </p:spPr>
      </p:pic>
      <p:sp>
        <p:nvSpPr>
          <p:cNvPr id="4" name="TextBox 3"/>
          <p:cNvSpPr txBox="1"/>
          <p:nvPr/>
        </p:nvSpPr>
        <p:spPr>
          <a:xfrm>
            <a:off x="609600" y="5410200"/>
            <a:ext cx="6324600" cy="1200329"/>
          </a:xfrm>
          <a:prstGeom prst="rect">
            <a:avLst/>
          </a:prstGeom>
          <a:noFill/>
        </p:spPr>
        <p:txBody>
          <a:bodyPr wrap="square" rtlCol="0">
            <a:spAutoFit/>
          </a:bodyPr>
          <a:lstStyle/>
          <a:p>
            <a:pPr marL="285750" indent="-285750">
              <a:buFont typeface="Arial" pitchFamily="34" charset="0"/>
              <a:buChar char="•"/>
            </a:pPr>
            <a:r>
              <a:rPr lang="en-US" dirty="0" smtClean="0"/>
              <a:t>Stadiums are very authentic</a:t>
            </a:r>
          </a:p>
          <a:p>
            <a:pPr marL="285750" indent="-285750">
              <a:buFont typeface="Arial" pitchFamily="34" charset="0"/>
              <a:buChar char="•"/>
            </a:pPr>
            <a:r>
              <a:rPr lang="en-US" dirty="0" smtClean="0"/>
              <a:t>The crowd is somewhat a blur of colors unless they are the focus of the “camera”</a:t>
            </a:r>
          </a:p>
          <a:p>
            <a:pPr marL="285750" indent="-285750">
              <a:buFont typeface="Arial" pitchFamily="34" charset="0"/>
              <a:buChar char="•"/>
            </a:pPr>
            <a:r>
              <a:rPr lang="en-US" dirty="0" smtClean="0"/>
              <a:t>Uniforms get dirty as the game goes on</a:t>
            </a:r>
            <a:endParaRPr lang="en-US" dirty="0"/>
          </a:p>
        </p:txBody>
      </p:sp>
    </p:spTree>
    <p:extLst>
      <p:ext uri="{BB962C8B-B14F-4D97-AF65-F5344CB8AC3E}">
        <p14:creationId xmlns:p14="http://schemas.microsoft.com/office/powerpoint/2010/main" val="50140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086600" cy="2031325"/>
          </a:xfrm>
          <a:prstGeom prst="rect">
            <a:avLst/>
          </a:prstGeom>
          <a:noFill/>
        </p:spPr>
        <p:txBody>
          <a:bodyPr wrap="square" rtlCol="0">
            <a:spAutoFit/>
          </a:bodyPr>
          <a:lstStyle/>
          <a:p>
            <a:pPr marL="285750" indent="-285750">
              <a:buFont typeface="Arial" pitchFamily="34" charset="0"/>
              <a:buChar char="•"/>
            </a:pPr>
            <a:r>
              <a:rPr lang="en-US" dirty="0" smtClean="0"/>
              <a:t>Weather conditions are accurately portrayed</a:t>
            </a:r>
          </a:p>
          <a:p>
            <a:pPr marL="742950" lvl="1" indent="-285750">
              <a:buFont typeface="Arial" pitchFamily="34" charset="0"/>
              <a:buChar char="•"/>
            </a:pPr>
            <a:r>
              <a:rPr lang="en-US" dirty="0" smtClean="0"/>
              <a:t>Ex.  During a game at Ford Field (completely enclosed stadium), the “camera” cut to a shot outside of stadium and it showed it raining in downtown Detroit</a:t>
            </a:r>
          </a:p>
          <a:p>
            <a:pPr marL="742950" lvl="1" indent="-285750">
              <a:buFont typeface="Arial" pitchFamily="34" charset="0"/>
              <a:buChar char="•"/>
            </a:pPr>
            <a:r>
              <a:rPr lang="en-US" dirty="0" smtClean="0"/>
              <a:t>Open stadiums have rain, snow, wind, and temperature fluctuations</a:t>
            </a:r>
          </a:p>
          <a:p>
            <a:pPr lv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38400"/>
            <a:ext cx="6858000" cy="3857625"/>
          </a:xfrm>
          <a:prstGeom prst="rect">
            <a:avLst/>
          </a:prstGeom>
        </p:spPr>
      </p:pic>
    </p:spTree>
    <p:extLst>
      <p:ext uri="{BB962C8B-B14F-4D97-AF65-F5344CB8AC3E}">
        <p14:creationId xmlns:p14="http://schemas.microsoft.com/office/powerpoint/2010/main" val="370103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085850"/>
            <a:ext cx="8331200" cy="4686300"/>
          </a:xfrm>
          <a:prstGeom prst="rect">
            <a:avLst/>
          </a:prstGeom>
        </p:spPr>
      </p:pic>
    </p:spTree>
    <p:extLst>
      <p:ext uri="{BB962C8B-B14F-4D97-AF65-F5344CB8AC3E}">
        <p14:creationId xmlns:p14="http://schemas.microsoft.com/office/powerpoint/2010/main" val="358829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7512671" cy="4224338"/>
          </a:xfrm>
          <a:prstGeom prst="rect">
            <a:avLst/>
          </a:prstGeom>
        </p:spPr>
      </p:pic>
    </p:spTree>
    <p:extLst>
      <p:ext uri="{BB962C8B-B14F-4D97-AF65-F5344CB8AC3E}">
        <p14:creationId xmlns:p14="http://schemas.microsoft.com/office/powerpoint/2010/main" val="7800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3000"/>
            <a:ext cx="6553200" cy="4914900"/>
          </a:xfrm>
          <a:prstGeom prst="rect">
            <a:avLst/>
          </a:prstGeom>
        </p:spPr>
      </p:pic>
    </p:spTree>
    <p:extLst>
      <p:ext uri="{BB962C8B-B14F-4D97-AF65-F5344CB8AC3E}">
        <p14:creationId xmlns:p14="http://schemas.microsoft.com/office/powerpoint/2010/main" val="3127193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Audio</a:t>
            </a:r>
            <a:endParaRPr lang="en-US" sz="8800" dirty="0"/>
          </a:p>
        </p:txBody>
      </p:sp>
    </p:spTree>
    <p:extLst>
      <p:ext uri="{BB962C8B-B14F-4D97-AF65-F5344CB8AC3E}">
        <p14:creationId xmlns:p14="http://schemas.microsoft.com/office/powerpoint/2010/main" val="191827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28362"/>
            <a:ext cx="7696200" cy="6463308"/>
          </a:xfrm>
          <a:prstGeom prst="rect">
            <a:avLst/>
          </a:prstGeom>
          <a:noFill/>
        </p:spPr>
        <p:txBody>
          <a:bodyPr wrap="square" rtlCol="0">
            <a:spAutoFit/>
          </a:bodyPr>
          <a:lstStyle/>
          <a:p>
            <a:pPr marL="285750" indent="-285750">
              <a:buFont typeface="Arial" pitchFamily="34" charset="0"/>
              <a:buChar char="•"/>
            </a:pPr>
            <a:r>
              <a:rPr lang="en-US" dirty="0" smtClean="0"/>
              <a:t>Audio is used very well in the game</a:t>
            </a:r>
          </a:p>
          <a:p>
            <a:pPr marL="285750" indent="-285750">
              <a:buFont typeface="Arial" pitchFamily="34" charset="0"/>
              <a:buChar char="•"/>
            </a:pPr>
            <a:r>
              <a:rPr lang="en-US" dirty="0" smtClean="0"/>
              <a:t>Music that is played when you are in Menu sections has a very NFL feel to it</a:t>
            </a:r>
          </a:p>
          <a:p>
            <a:pPr marL="742950" lvl="1" indent="-285750">
              <a:buFont typeface="Arial" pitchFamily="34" charset="0"/>
              <a:buChar char="•"/>
            </a:pPr>
            <a:r>
              <a:rPr lang="en-US" dirty="0" smtClean="0"/>
              <a:t>Sounds like something that would be in an NFL films clip</a:t>
            </a:r>
          </a:p>
          <a:p>
            <a:pPr marL="285750" indent="-285750">
              <a:buFont typeface="Arial" pitchFamily="34" charset="0"/>
              <a:buChar char="•"/>
            </a:pPr>
            <a:r>
              <a:rPr lang="en-US" dirty="0" smtClean="0"/>
              <a:t>In-game sound effects are quite accurate to what is happening in the game</a:t>
            </a:r>
          </a:p>
          <a:p>
            <a:pPr marL="742950" lvl="1" indent="-285750">
              <a:buFont typeface="Arial" pitchFamily="34" charset="0"/>
              <a:buChar char="•"/>
            </a:pPr>
            <a:r>
              <a:rPr lang="en-US" dirty="0" smtClean="0"/>
              <a:t>Player collisions (crunching sound)</a:t>
            </a:r>
          </a:p>
          <a:p>
            <a:pPr marL="742950" lvl="1" indent="-285750">
              <a:buFont typeface="Arial" pitchFamily="34" charset="0"/>
              <a:buChar char="•"/>
            </a:pPr>
            <a:r>
              <a:rPr lang="en-US" dirty="0" smtClean="0"/>
              <a:t>Quarterback “barking” out commands at the line of scrimmage</a:t>
            </a:r>
          </a:p>
          <a:p>
            <a:pPr marL="742950" lvl="1" indent="-285750">
              <a:buFont typeface="Arial" pitchFamily="34" charset="0"/>
              <a:buChar char="•"/>
            </a:pPr>
            <a:r>
              <a:rPr lang="en-US" dirty="0" smtClean="0"/>
              <a:t>Crowd noises</a:t>
            </a:r>
          </a:p>
          <a:p>
            <a:pPr marL="1200150" lvl="2" indent="-285750">
              <a:buFont typeface="Arial" pitchFamily="34" charset="0"/>
              <a:buChar char="•"/>
            </a:pPr>
            <a:r>
              <a:rPr lang="en-US" dirty="0" smtClean="0"/>
              <a:t>Booing when the opponent makes a good play</a:t>
            </a:r>
          </a:p>
          <a:p>
            <a:pPr marL="1200150" lvl="2" indent="-285750">
              <a:buFont typeface="Arial" pitchFamily="34" charset="0"/>
              <a:buChar char="•"/>
            </a:pPr>
            <a:r>
              <a:rPr lang="en-US" dirty="0" smtClean="0"/>
              <a:t>Cheering when the home team makes a good play</a:t>
            </a:r>
          </a:p>
          <a:p>
            <a:pPr marL="1200150" lvl="2" indent="-285750">
              <a:buFont typeface="Arial" pitchFamily="34" charset="0"/>
              <a:buChar char="•"/>
            </a:pPr>
            <a:r>
              <a:rPr lang="en-US" dirty="0" smtClean="0"/>
              <a:t>Cheers pick up as a drive continues longer and when in the </a:t>
            </a:r>
            <a:r>
              <a:rPr lang="en-US" dirty="0" err="1" smtClean="0"/>
              <a:t>redzone</a:t>
            </a:r>
            <a:endParaRPr lang="en-US" dirty="0" smtClean="0"/>
          </a:p>
          <a:p>
            <a:pPr marL="285750" indent="-285750">
              <a:buFont typeface="Arial" pitchFamily="34" charset="0"/>
              <a:buChar char="•"/>
            </a:pPr>
            <a:r>
              <a:rPr lang="en-US" dirty="0" smtClean="0"/>
              <a:t>Jim </a:t>
            </a:r>
            <a:r>
              <a:rPr lang="en-US" dirty="0" err="1" smtClean="0"/>
              <a:t>Nantz</a:t>
            </a:r>
            <a:r>
              <a:rPr lang="en-US" dirty="0" smtClean="0"/>
              <a:t> and Phil Simms are the in-game commentators</a:t>
            </a:r>
          </a:p>
          <a:p>
            <a:pPr marL="742950" lvl="1" indent="-285750">
              <a:buFont typeface="Arial" pitchFamily="34" charset="0"/>
              <a:buChar char="•"/>
            </a:pPr>
            <a:r>
              <a:rPr lang="en-US" dirty="0" smtClean="0"/>
              <a:t>Sounds much like it would watching a real-life game on TV</a:t>
            </a:r>
          </a:p>
          <a:p>
            <a:pPr marL="742950" lvl="1" indent="-285750">
              <a:buFont typeface="Arial" pitchFamily="34" charset="0"/>
              <a:buChar char="•"/>
            </a:pPr>
            <a:r>
              <a:rPr lang="en-US" dirty="0" smtClean="0"/>
              <a:t>Make some mistakes (I will discuss more in the “Bugs” section</a:t>
            </a:r>
          </a:p>
          <a:p>
            <a:pPr marL="742950" lvl="1" indent="-285750">
              <a:buFont typeface="Arial" pitchFamily="34" charset="0"/>
              <a:buChar char="•"/>
            </a:pPr>
            <a:r>
              <a:rPr lang="en-US" dirty="0" smtClean="0"/>
              <a:t>Some of the things they say do not seem correct (not really a bug, but more like a bad call)</a:t>
            </a:r>
          </a:p>
          <a:p>
            <a:pPr marL="1200150" lvl="2" indent="-285750">
              <a:buFont typeface="Arial" pitchFamily="34" charset="0"/>
              <a:buChar char="•"/>
            </a:pPr>
            <a:r>
              <a:rPr lang="en-US" dirty="0" smtClean="0"/>
              <a:t>Ex.  I was losing by 6 points with 1:30 left to play.  I had the ball at the 20 yard line (80 yards to go) and the announcers said that there was not a chance to win the game. (In case you were wondering…I did drive the length of the field, score a TD and win.)</a:t>
            </a:r>
            <a:endParaRPr lang="en-US" dirty="0"/>
          </a:p>
        </p:txBody>
      </p:sp>
    </p:spTree>
    <p:extLst>
      <p:ext uri="{BB962C8B-B14F-4D97-AF65-F5344CB8AC3E}">
        <p14:creationId xmlns:p14="http://schemas.microsoft.com/office/powerpoint/2010/main" val="3153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Special Features</a:t>
            </a:r>
            <a:endParaRPr lang="en-US" sz="8800" dirty="0"/>
          </a:p>
        </p:txBody>
      </p:sp>
    </p:spTree>
    <p:extLst>
      <p:ext uri="{BB962C8B-B14F-4D97-AF65-F5344CB8AC3E}">
        <p14:creationId xmlns:p14="http://schemas.microsoft.com/office/powerpoint/2010/main" val="174115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772400" cy="5078313"/>
          </a:xfrm>
          <a:prstGeom prst="rect">
            <a:avLst/>
          </a:prstGeom>
          <a:noFill/>
        </p:spPr>
        <p:txBody>
          <a:bodyPr wrap="square" rtlCol="0">
            <a:spAutoFit/>
          </a:bodyPr>
          <a:lstStyle/>
          <a:p>
            <a:pPr marL="285750" indent="-285750">
              <a:buFont typeface="Arial" pitchFamily="34" charset="0"/>
              <a:buChar char="•"/>
            </a:pPr>
            <a:r>
              <a:rPr lang="en-US" dirty="0" smtClean="0"/>
              <a:t>The ability to play as NFL legends and coaches is a great new feature</a:t>
            </a:r>
          </a:p>
          <a:p>
            <a:pPr marL="742950" lvl="1" indent="-285750">
              <a:buFont typeface="Arial" pitchFamily="34" charset="0"/>
              <a:buChar char="•"/>
            </a:pPr>
            <a:r>
              <a:rPr lang="en-US" dirty="0" smtClean="0"/>
              <a:t>We can now see what would happen if Barry Sanders did not abruptly retire (set the ALL-TIME rushing title, </a:t>
            </a:r>
            <a:r>
              <a:rPr lang="en-US" dirty="0" err="1" smtClean="0"/>
              <a:t>Emmit</a:t>
            </a:r>
            <a:r>
              <a:rPr lang="en-US" dirty="0" smtClean="0"/>
              <a:t> Smith would be second even though he had a quality offensive line)</a:t>
            </a:r>
          </a:p>
          <a:p>
            <a:pPr marL="742950" lvl="1" indent="-285750">
              <a:buFont typeface="Arial" pitchFamily="34" charset="0"/>
              <a:buChar char="•"/>
            </a:pPr>
            <a:r>
              <a:rPr lang="en-US" dirty="0" smtClean="0"/>
              <a:t>Play as Bo Jackson before he had his career ending knee injury (Bo knows Football)</a:t>
            </a:r>
          </a:p>
          <a:p>
            <a:pPr marL="742950" lvl="1" indent="-285750">
              <a:buFont typeface="Arial" pitchFamily="34" charset="0"/>
              <a:buChar char="•"/>
            </a:pPr>
            <a:endParaRPr lang="en-US" dirty="0"/>
          </a:p>
          <a:p>
            <a:pPr marL="285750" indent="-285750">
              <a:buFont typeface="Arial" pitchFamily="34" charset="0"/>
              <a:buChar char="•"/>
            </a:pPr>
            <a:r>
              <a:rPr lang="en-US" dirty="0" smtClean="0"/>
              <a:t>Communities section – communicate with other Madden gamers</a:t>
            </a:r>
          </a:p>
          <a:p>
            <a:pPr marL="285750" indent="-285750">
              <a:buFont typeface="Arial" pitchFamily="34" charset="0"/>
              <a:buChar char="•"/>
            </a:pPr>
            <a:endParaRPr lang="en-US" dirty="0"/>
          </a:p>
          <a:p>
            <a:pPr marL="285750" indent="-285750">
              <a:buFont typeface="Arial" pitchFamily="34" charset="0"/>
              <a:buChar char="•"/>
            </a:pPr>
            <a:r>
              <a:rPr lang="en-US" dirty="0" smtClean="0"/>
              <a:t>Madden Moments Live – Play in real-life scenarios that occur throughout the NFL season</a:t>
            </a:r>
          </a:p>
          <a:p>
            <a:pPr marL="285750" indent="-285750">
              <a:buFont typeface="Arial" pitchFamily="34" charset="0"/>
              <a:buChar char="•"/>
            </a:pPr>
            <a:endParaRPr lang="en-US" dirty="0"/>
          </a:p>
          <a:p>
            <a:pPr marL="285750" indent="-285750">
              <a:buFont typeface="Arial" pitchFamily="34" charset="0"/>
              <a:buChar char="•"/>
            </a:pPr>
            <a:r>
              <a:rPr lang="en-US" dirty="0" smtClean="0"/>
              <a:t>Twitter feed in Career Mode – NFL insiders make fictitious Twitter postings throughout the season based on how the game season is going</a:t>
            </a:r>
          </a:p>
          <a:p>
            <a:pPr marL="285750" indent="-285750">
              <a:buFont typeface="Arial" pitchFamily="34" charset="0"/>
              <a:buChar char="•"/>
            </a:pPr>
            <a:endParaRPr lang="en-US" dirty="0"/>
          </a:p>
          <a:p>
            <a:pPr marL="285750" indent="-285750">
              <a:buFont typeface="Arial" pitchFamily="34" charset="0"/>
              <a:buChar char="•"/>
            </a:pPr>
            <a:r>
              <a:rPr lang="en-US" dirty="0" smtClean="0"/>
              <a:t>News feed at the bottom of screen in career menus – keeps you up to date on happenings around the NFL (real-life).  Similar to what ESPN does during everything they air</a:t>
            </a:r>
            <a:endParaRPr lang="en-US" dirty="0"/>
          </a:p>
        </p:txBody>
      </p:sp>
    </p:spTree>
    <p:extLst>
      <p:ext uri="{BB962C8B-B14F-4D97-AF65-F5344CB8AC3E}">
        <p14:creationId xmlns:p14="http://schemas.microsoft.com/office/powerpoint/2010/main" val="385193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153400" cy="4247317"/>
          </a:xfrm>
          <a:prstGeom prst="rect">
            <a:avLst/>
          </a:prstGeom>
          <a:noFill/>
        </p:spPr>
        <p:txBody>
          <a:bodyPr wrap="square" rtlCol="0">
            <a:spAutoFit/>
          </a:bodyPr>
          <a:lstStyle/>
          <a:p>
            <a:r>
              <a:rPr lang="en-US" b="1" dirty="0" smtClean="0"/>
              <a:t>TITLE:</a:t>
            </a:r>
            <a:r>
              <a:rPr lang="en-US" dirty="0" smtClean="0"/>
              <a:t>                                          Madden 13</a:t>
            </a:r>
          </a:p>
          <a:p>
            <a:endParaRPr lang="en-US" dirty="0" smtClean="0"/>
          </a:p>
          <a:p>
            <a:r>
              <a:rPr lang="en-US" b="1" dirty="0" smtClean="0"/>
              <a:t>PUBLISHER:</a:t>
            </a:r>
            <a:r>
              <a:rPr lang="en-US" dirty="0" smtClean="0"/>
              <a:t>                               EA Sports</a:t>
            </a:r>
          </a:p>
          <a:p>
            <a:endParaRPr lang="en-US" dirty="0" smtClean="0"/>
          </a:p>
          <a:p>
            <a:r>
              <a:rPr lang="en-US" b="1" dirty="0" smtClean="0"/>
              <a:t>GENRE:</a:t>
            </a:r>
            <a:r>
              <a:rPr lang="en-US" dirty="0" smtClean="0"/>
              <a:t>                                        Sports</a:t>
            </a:r>
          </a:p>
          <a:p>
            <a:endParaRPr lang="en-US" dirty="0" smtClean="0"/>
          </a:p>
          <a:p>
            <a:r>
              <a:rPr lang="en-US" b="1" dirty="0" smtClean="0"/>
              <a:t>PRICE:</a:t>
            </a:r>
            <a:r>
              <a:rPr lang="en-US" dirty="0" smtClean="0"/>
              <a:t>                                          $59.99 (Xbox 360, PS3), $49.99 (Wii),          </a:t>
            </a:r>
          </a:p>
          <a:p>
            <a:r>
              <a:rPr lang="en-US" dirty="0"/>
              <a:t> </a:t>
            </a:r>
            <a:r>
              <a:rPr lang="en-US" dirty="0" smtClean="0"/>
              <a:t>                                                      $34.99 (PS Vita), $49.99 (Wii U – Pre-   </a:t>
            </a:r>
          </a:p>
          <a:p>
            <a:r>
              <a:rPr lang="en-US" dirty="0"/>
              <a:t> </a:t>
            </a:r>
            <a:r>
              <a:rPr lang="en-US" dirty="0" smtClean="0"/>
              <a:t>                                                      order)</a:t>
            </a:r>
          </a:p>
          <a:p>
            <a:endParaRPr lang="en-US" dirty="0" smtClean="0"/>
          </a:p>
          <a:p>
            <a:r>
              <a:rPr lang="en-US" b="1" dirty="0" smtClean="0"/>
              <a:t>REQUIRED HARDWARE:       </a:t>
            </a:r>
            <a:r>
              <a:rPr lang="en-US" dirty="0" smtClean="0"/>
              <a:t>PS3, Xbox 360, Wii, Wii U, PS Vita</a:t>
            </a:r>
          </a:p>
          <a:p>
            <a:endParaRPr lang="en-US" dirty="0" smtClean="0"/>
          </a:p>
          <a:p>
            <a:r>
              <a:rPr lang="en-US" b="1" dirty="0" smtClean="0"/>
              <a:t>VERSION USED:                       </a:t>
            </a:r>
            <a:r>
              <a:rPr lang="en-US" dirty="0" smtClean="0"/>
              <a:t>PS3</a:t>
            </a:r>
          </a:p>
          <a:p>
            <a:endParaRPr lang="en-US" dirty="0" smtClean="0"/>
          </a:p>
          <a:p>
            <a:pPr algn="ctr"/>
            <a:endParaRPr lang="en-US" dirty="0"/>
          </a:p>
        </p:txBody>
      </p:sp>
    </p:spTree>
    <p:extLst>
      <p:ext uri="{BB962C8B-B14F-4D97-AF65-F5344CB8AC3E}">
        <p14:creationId xmlns:p14="http://schemas.microsoft.com/office/powerpoint/2010/main" val="230791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Game Manual</a:t>
            </a:r>
            <a:endParaRPr lang="en-US" sz="8800" dirty="0"/>
          </a:p>
        </p:txBody>
      </p:sp>
    </p:spTree>
    <p:extLst>
      <p:ext uri="{BB962C8B-B14F-4D97-AF65-F5344CB8AC3E}">
        <p14:creationId xmlns:p14="http://schemas.microsoft.com/office/powerpoint/2010/main" val="2294205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743200"/>
            <a:ext cx="7696200" cy="646331"/>
          </a:xfrm>
          <a:prstGeom prst="rect">
            <a:avLst/>
          </a:prstGeom>
          <a:noFill/>
        </p:spPr>
        <p:txBody>
          <a:bodyPr wrap="square" rtlCol="0">
            <a:spAutoFit/>
          </a:bodyPr>
          <a:lstStyle/>
          <a:p>
            <a:pPr marL="285750" indent="-285750">
              <a:buFont typeface="Arial" pitchFamily="34" charset="0"/>
              <a:buChar char="•"/>
            </a:pPr>
            <a:r>
              <a:rPr lang="en-US" dirty="0" smtClean="0"/>
              <a:t>Game manual is available in the game or online at:</a:t>
            </a:r>
          </a:p>
          <a:p>
            <a:r>
              <a:rPr lang="en-US" dirty="0"/>
              <a:t>	</a:t>
            </a:r>
            <a:r>
              <a:rPr lang="en-US" dirty="0" smtClean="0">
                <a:hlinkClick r:id="rId2"/>
              </a:rPr>
              <a:t>Madden 13 Manual</a:t>
            </a:r>
            <a:endParaRPr lang="en-US" dirty="0" smtClean="0"/>
          </a:p>
        </p:txBody>
      </p:sp>
    </p:spTree>
    <p:extLst>
      <p:ext uri="{BB962C8B-B14F-4D97-AF65-F5344CB8AC3E}">
        <p14:creationId xmlns:p14="http://schemas.microsoft.com/office/powerpoint/2010/main" val="2516265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Bugs</a:t>
            </a:r>
            <a:endParaRPr lang="en-US" sz="8800" dirty="0"/>
          </a:p>
        </p:txBody>
      </p:sp>
    </p:spTree>
    <p:extLst>
      <p:ext uri="{BB962C8B-B14F-4D97-AF65-F5344CB8AC3E}">
        <p14:creationId xmlns:p14="http://schemas.microsoft.com/office/powerpoint/2010/main" val="2641156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848600" cy="5909310"/>
          </a:xfrm>
          <a:prstGeom prst="rect">
            <a:avLst/>
          </a:prstGeom>
          <a:noFill/>
        </p:spPr>
        <p:txBody>
          <a:bodyPr wrap="square" rtlCol="0">
            <a:spAutoFit/>
          </a:bodyPr>
          <a:lstStyle/>
          <a:p>
            <a:pPr marL="285750" indent="-285750">
              <a:buFont typeface="Arial" pitchFamily="34" charset="0"/>
              <a:buChar char="•"/>
            </a:pPr>
            <a:r>
              <a:rPr lang="en-US" dirty="0" smtClean="0"/>
              <a:t>Every Bug I encountered did not affect the game play or outcome</a:t>
            </a:r>
          </a:p>
          <a:p>
            <a:pPr marL="285750" indent="-285750">
              <a:buFont typeface="Arial" pitchFamily="34" charset="0"/>
              <a:buChar char="•"/>
            </a:pPr>
            <a:r>
              <a:rPr lang="en-US" dirty="0" smtClean="0"/>
              <a:t>Bug #1</a:t>
            </a:r>
          </a:p>
          <a:p>
            <a:pPr marL="742950" lvl="1" indent="-285750">
              <a:buFont typeface="Arial" pitchFamily="34" charset="0"/>
              <a:buChar char="•"/>
            </a:pPr>
            <a:r>
              <a:rPr lang="en-US" dirty="0" smtClean="0"/>
              <a:t>During a replay of a receiver making a catch, they zoom in on the receiver and when the ball is coming towards the receiver the rotation on the ball is correct (at least if the QB is right handed, I have not tried it with a lefty) but just before the receiver catches the ball, the rotation goes in the opposite direction</a:t>
            </a:r>
          </a:p>
          <a:p>
            <a:pPr marL="285750" indent="-285750">
              <a:buFont typeface="Arial" pitchFamily="34" charset="0"/>
              <a:buChar char="•"/>
            </a:pPr>
            <a:r>
              <a:rPr lang="en-US" dirty="0" smtClean="0"/>
              <a:t>Bug #2</a:t>
            </a:r>
          </a:p>
          <a:p>
            <a:pPr marL="742950" lvl="1" indent="-285750">
              <a:buFont typeface="Arial" pitchFamily="34" charset="0"/>
              <a:buChar char="•"/>
            </a:pPr>
            <a:r>
              <a:rPr lang="en-US" dirty="0" smtClean="0"/>
              <a:t>After a play is over, players trip over other players constantly.  This is good during a play as the players are moving quickly and cannot always get out of the way of other players, but after a play when the players are just walking around it looks really sloppy.  It would not happen in real-life.</a:t>
            </a:r>
          </a:p>
          <a:p>
            <a:pPr marL="285750" indent="-285750">
              <a:buFont typeface="Arial" pitchFamily="34" charset="0"/>
              <a:buChar char="•"/>
            </a:pPr>
            <a:r>
              <a:rPr lang="en-US" dirty="0" smtClean="0"/>
              <a:t>Bug #3 – Collision Detection</a:t>
            </a:r>
          </a:p>
          <a:p>
            <a:pPr marL="742950" lvl="1" indent="-285750">
              <a:buFont typeface="Arial" pitchFamily="34" charset="0"/>
              <a:buChar char="•"/>
            </a:pPr>
            <a:r>
              <a:rPr lang="en-US" dirty="0" smtClean="0"/>
              <a:t>Most of the collision detection in the game is great.  There are gang tackles and players usually fall like they should.</a:t>
            </a:r>
          </a:p>
          <a:p>
            <a:pPr marL="742950" lvl="1" indent="-285750">
              <a:buFont typeface="Arial" pitchFamily="34" charset="0"/>
              <a:buChar char="•"/>
            </a:pPr>
            <a:r>
              <a:rPr lang="en-US" dirty="0" smtClean="0"/>
              <a:t>Sometimes a player will not look like they make contact with another player, but the tackle animation still happens.  This is common on every Madden game I have played (as well as all other football titles that have been around).</a:t>
            </a:r>
          </a:p>
          <a:p>
            <a:pPr marL="742950" lvl="1" indent="-285750">
              <a:buFont typeface="Arial" pitchFamily="34" charset="0"/>
              <a:buChar char="•"/>
            </a:pPr>
            <a:r>
              <a:rPr lang="en-US" dirty="0" smtClean="0"/>
              <a:t>Sometimes the players and/or ball go through other objects</a:t>
            </a:r>
            <a:endParaRPr lang="en-US" dirty="0"/>
          </a:p>
        </p:txBody>
      </p:sp>
    </p:spTree>
    <p:extLst>
      <p:ext uri="{BB962C8B-B14F-4D97-AF65-F5344CB8AC3E}">
        <p14:creationId xmlns:p14="http://schemas.microsoft.com/office/powerpoint/2010/main" val="305602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0"/>
            <a:ext cx="6108700" cy="4135120"/>
          </a:xfrm>
          <a:prstGeom prst="rect">
            <a:avLst/>
          </a:prstGeom>
        </p:spPr>
      </p:pic>
      <p:sp>
        <p:nvSpPr>
          <p:cNvPr id="3" name="TextBox 2"/>
          <p:cNvSpPr txBox="1"/>
          <p:nvPr/>
        </p:nvSpPr>
        <p:spPr>
          <a:xfrm>
            <a:off x="1143000" y="5257800"/>
            <a:ext cx="6858000" cy="369332"/>
          </a:xfrm>
          <a:prstGeom prst="rect">
            <a:avLst/>
          </a:prstGeom>
          <a:noFill/>
        </p:spPr>
        <p:txBody>
          <a:bodyPr wrap="square" rtlCol="0">
            <a:spAutoFit/>
          </a:bodyPr>
          <a:lstStyle/>
          <a:p>
            <a:pPr algn="ctr"/>
            <a:r>
              <a:rPr lang="en-US" dirty="0" smtClean="0"/>
              <a:t>Magical multi-rotational football!</a:t>
            </a:r>
            <a:endParaRPr lang="en-US" dirty="0"/>
          </a:p>
        </p:txBody>
      </p:sp>
    </p:spTree>
    <p:extLst>
      <p:ext uri="{BB962C8B-B14F-4D97-AF65-F5344CB8AC3E}">
        <p14:creationId xmlns:p14="http://schemas.microsoft.com/office/powerpoint/2010/main" val="274011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Review</a:t>
            </a:r>
            <a:endParaRPr lang="en-US" sz="8800" dirty="0"/>
          </a:p>
        </p:txBody>
      </p:sp>
    </p:spTree>
    <p:extLst>
      <p:ext uri="{BB962C8B-B14F-4D97-AF65-F5344CB8AC3E}">
        <p14:creationId xmlns:p14="http://schemas.microsoft.com/office/powerpoint/2010/main" val="334037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3785652"/>
          </a:xfrm>
          <a:prstGeom prst="rect">
            <a:avLst/>
          </a:prstGeom>
          <a:noFill/>
        </p:spPr>
        <p:txBody>
          <a:bodyPr wrap="square" rtlCol="0">
            <a:spAutoFit/>
          </a:bodyPr>
          <a:lstStyle/>
          <a:p>
            <a:r>
              <a:rPr lang="en-US" sz="2400" dirty="0" smtClean="0"/>
              <a:t>The Good:</a:t>
            </a:r>
          </a:p>
          <a:p>
            <a:pPr marL="742950" lvl="1" indent="-285750">
              <a:buFont typeface="Arial" pitchFamily="34" charset="0"/>
              <a:buChar char="•"/>
            </a:pPr>
            <a:r>
              <a:rPr lang="en-US" dirty="0" smtClean="0"/>
              <a:t>Life like in appearance and game play</a:t>
            </a:r>
          </a:p>
          <a:p>
            <a:pPr marL="1200150" lvl="2" indent="-285750">
              <a:buFont typeface="Arial" pitchFamily="34" charset="0"/>
              <a:buChar char="•"/>
            </a:pPr>
            <a:r>
              <a:rPr lang="en-US" dirty="0" smtClean="0"/>
              <a:t>Ex.  The Lions have a horrible running game and the secondary has more holes than </a:t>
            </a:r>
            <a:r>
              <a:rPr lang="en-US" dirty="0"/>
              <a:t>S</a:t>
            </a:r>
            <a:r>
              <a:rPr lang="en-US" dirty="0" smtClean="0"/>
              <a:t>wiss cheese.</a:t>
            </a:r>
          </a:p>
          <a:p>
            <a:pPr marL="742950" lvl="1" indent="-285750">
              <a:buFont typeface="Arial" pitchFamily="34" charset="0"/>
              <a:buChar char="•"/>
            </a:pPr>
            <a:r>
              <a:rPr lang="en-US" dirty="0" smtClean="0"/>
              <a:t>Allows me (or other players) to replay what happens during the NFL season (avenge the loss to the 49ers)</a:t>
            </a:r>
          </a:p>
          <a:p>
            <a:pPr marL="742950" lvl="1" indent="-285750">
              <a:buFont typeface="Arial" pitchFamily="34" charset="0"/>
              <a:buChar char="•"/>
            </a:pPr>
            <a:r>
              <a:rPr lang="en-US" dirty="0" smtClean="0"/>
              <a:t>Best chance to see the Lions win a Super Bowl anytime soon</a:t>
            </a:r>
          </a:p>
          <a:p>
            <a:pPr marL="742950" lvl="1" indent="-285750">
              <a:buFont typeface="Arial" pitchFamily="34" charset="0"/>
              <a:buChar char="•"/>
            </a:pPr>
            <a:r>
              <a:rPr lang="en-US" dirty="0" smtClean="0"/>
              <a:t>Ability to control your favorite team or player</a:t>
            </a:r>
          </a:p>
          <a:p>
            <a:pPr marL="742950" lvl="1" indent="-285750">
              <a:buFont typeface="Arial" pitchFamily="34" charset="0"/>
              <a:buChar char="•"/>
            </a:pPr>
            <a:r>
              <a:rPr lang="en-US" dirty="0" smtClean="0"/>
              <a:t>Very high replay value</a:t>
            </a:r>
          </a:p>
          <a:p>
            <a:pPr marL="742950" lvl="1" indent="-285750">
              <a:buFont typeface="Arial" pitchFamily="34" charset="0"/>
              <a:buChar char="•"/>
            </a:pPr>
            <a:r>
              <a:rPr lang="en-US" dirty="0" smtClean="0"/>
              <a:t>The NFL legends is a great addition to the game this year</a:t>
            </a:r>
          </a:p>
          <a:p>
            <a:pPr marL="742950" lvl="1" indent="-285750">
              <a:buFont typeface="Arial" pitchFamily="34" charset="0"/>
              <a:buChar char="•"/>
            </a:pPr>
            <a:r>
              <a:rPr lang="en-US" dirty="0" smtClean="0"/>
              <a:t>Game Face – allows you to use a picture of your face on a player that you create</a:t>
            </a:r>
          </a:p>
          <a:p>
            <a:pPr lv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69" y="4114800"/>
            <a:ext cx="4599862" cy="2586480"/>
          </a:xfrm>
          <a:prstGeom prst="rect">
            <a:avLst/>
          </a:prstGeom>
        </p:spPr>
      </p:pic>
    </p:spTree>
    <p:extLst>
      <p:ext uri="{BB962C8B-B14F-4D97-AF65-F5344CB8AC3E}">
        <p14:creationId xmlns:p14="http://schemas.microsoft.com/office/powerpoint/2010/main" val="2825314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3508653"/>
          </a:xfrm>
          <a:prstGeom prst="rect">
            <a:avLst/>
          </a:prstGeom>
          <a:noFill/>
        </p:spPr>
        <p:txBody>
          <a:bodyPr wrap="square" rtlCol="0">
            <a:spAutoFit/>
          </a:bodyPr>
          <a:lstStyle/>
          <a:p>
            <a:r>
              <a:rPr lang="en-US" sz="2400" dirty="0" smtClean="0"/>
              <a:t>The Bad:</a:t>
            </a:r>
          </a:p>
          <a:p>
            <a:pPr marL="742950" lvl="1" indent="-285750">
              <a:buFont typeface="Arial" pitchFamily="34" charset="0"/>
              <a:buChar char="•"/>
            </a:pPr>
            <a:r>
              <a:rPr lang="en-US" dirty="0" smtClean="0"/>
              <a:t>The mistakes by the announcers tend to get annoying after a short while</a:t>
            </a:r>
          </a:p>
          <a:p>
            <a:pPr marL="742950" lvl="1" indent="-285750">
              <a:buFont typeface="Arial" pitchFamily="34" charset="0"/>
              <a:buChar char="•"/>
            </a:pPr>
            <a:r>
              <a:rPr lang="en-US" dirty="0" smtClean="0"/>
              <a:t>The Combined Careers mode</a:t>
            </a:r>
          </a:p>
          <a:p>
            <a:pPr marL="1200150" lvl="2" indent="-285750">
              <a:buFont typeface="Arial" pitchFamily="34" charset="0"/>
              <a:buChar char="•"/>
            </a:pPr>
            <a:r>
              <a:rPr lang="en-US" dirty="0" smtClean="0"/>
              <a:t>Combined the former Super Star and Franchise mode</a:t>
            </a:r>
          </a:p>
          <a:p>
            <a:pPr marL="1657350" lvl="3" indent="-285750">
              <a:buFont typeface="Arial" pitchFamily="34" charset="0"/>
              <a:buChar char="•"/>
            </a:pPr>
            <a:r>
              <a:rPr lang="en-US" dirty="0" smtClean="0"/>
              <a:t>Lost some of the details in Franchise mode</a:t>
            </a:r>
          </a:p>
          <a:p>
            <a:pPr marL="742950" lvl="1" indent="-285750">
              <a:buFont typeface="Arial" pitchFamily="34" charset="0"/>
              <a:buChar char="•"/>
            </a:pPr>
            <a:r>
              <a:rPr lang="en-US" dirty="0" smtClean="0"/>
              <a:t>A lot of menus to go through when playing Combined Careers mode</a:t>
            </a:r>
          </a:p>
          <a:p>
            <a:pPr marL="742950" lvl="1" indent="-285750">
              <a:buFont typeface="Arial" pitchFamily="34" charset="0"/>
              <a:buChar char="•"/>
            </a:pPr>
            <a:r>
              <a:rPr lang="en-US" dirty="0" smtClean="0"/>
              <a:t>Not available for the PC</a:t>
            </a:r>
          </a:p>
          <a:p>
            <a:pPr marL="1200150" lvl="2" indent="-285750">
              <a:buFont typeface="Arial" pitchFamily="34" charset="0"/>
              <a:buChar char="•"/>
            </a:pPr>
            <a:r>
              <a:rPr lang="en-US" dirty="0" smtClean="0"/>
              <a:t>Some PC gamers have resorted to using Madden 08 on their PC and creating custom rosters based on the current NFL rosters</a:t>
            </a:r>
          </a:p>
        </p:txBody>
      </p:sp>
    </p:spTree>
    <p:extLst>
      <p:ext uri="{BB962C8B-B14F-4D97-AF65-F5344CB8AC3E}">
        <p14:creationId xmlns:p14="http://schemas.microsoft.com/office/powerpoint/2010/main" val="1470383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2400"/>
            <a:ext cx="4953000" cy="2971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902" y="3171825"/>
            <a:ext cx="6553200" cy="3686175"/>
          </a:xfrm>
          <a:prstGeom prst="rect">
            <a:avLst/>
          </a:prstGeom>
        </p:spPr>
      </p:pic>
    </p:spTree>
    <p:extLst>
      <p:ext uri="{BB962C8B-B14F-4D97-AF65-F5344CB8AC3E}">
        <p14:creationId xmlns:p14="http://schemas.microsoft.com/office/powerpoint/2010/main" val="336057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4062651"/>
          </a:xfrm>
          <a:prstGeom prst="rect">
            <a:avLst/>
          </a:prstGeom>
          <a:noFill/>
        </p:spPr>
        <p:txBody>
          <a:bodyPr wrap="square" rtlCol="0">
            <a:spAutoFit/>
          </a:bodyPr>
          <a:lstStyle/>
          <a:p>
            <a:r>
              <a:rPr lang="en-US" sz="2400" dirty="0" smtClean="0"/>
              <a:t>The Ugly:</a:t>
            </a:r>
          </a:p>
          <a:p>
            <a:pPr marL="742950" lvl="1" indent="-285750">
              <a:buFont typeface="Arial" pitchFamily="34" charset="0"/>
              <a:buChar char="•"/>
            </a:pPr>
            <a:r>
              <a:rPr lang="en-US" dirty="0" smtClean="0"/>
              <a:t>Cannot import rosters from NCAA 13 to Madden 13 any more</a:t>
            </a:r>
          </a:p>
          <a:p>
            <a:pPr marL="1200150" lvl="2" indent="-285750">
              <a:buFont typeface="Arial" pitchFamily="34" charset="0"/>
              <a:buChar char="•"/>
            </a:pPr>
            <a:r>
              <a:rPr lang="en-US" dirty="0" smtClean="0"/>
              <a:t>Was nice being able to import the real-life college players into the NFL</a:t>
            </a:r>
          </a:p>
          <a:p>
            <a:pPr marL="742950" lvl="1" indent="-285750">
              <a:buFont typeface="Arial" pitchFamily="34" charset="0"/>
              <a:buChar char="•"/>
            </a:pPr>
            <a:r>
              <a:rPr lang="en-US" dirty="0" smtClean="0"/>
              <a:t>Because of the exclusive rights to the NFL that EA has there are not competitors available</a:t>
            </a:r>
          </a:p>
          <a:p>
            <a:pPr marL="1200150" lvl="2" indent="-285750">
              <a:buFont typeface="Arial" pitchFamily="34" charset="0"/>
              <a:buChar char="•"/>
            </a:pPr>
            <a:r>
              <a:rPr lang="en-US" dirty="0" smtClean="0"/>
              <a:t>Game might be much better if customers had another option and the creators had to compete for gamers</a:t>
            </a:r>
          </a:p>
          <a:p>
            <a:pPr marL="742950" lvl="1" indent="-285750">
              <a:buFont typeface="Arial" pitchFamily="34" charset="0"/>
              <a:buChar char="•"/>
            </a:pPr>
            <a:r>
              <a:rPr lang="en-US" dirty="0" smtClean="0"/>
              <a:t>EA does not seem to listen to the fans of the Madden franchise</a:t>
            </a:r>
          </a:p>
          <a:p>
            <a:pPr marL="1200150" lvl="2" indent="-285750">
              <a:buFont typeface="Arial" pitchFamily="34" charset="0"/>
              <a:buChar char="•"/>
            </a:pPr>
            <a:r>
              <a:rPr lang="en-US" dirty="0" smtClean="0"/>
              <a:t>They seem to tweak the game just for the sake of saying they made changes</a:t>
            </a:r>
          </a:p>
          <a:p>
            <a:pPr marL="1200150" lvl="2" indent="-285750">
              <a:buFont typeface="Arial" pitchFamily="34" charset="0"/>
              <a:buChar char="•"/>
            </a:pPr>
            <a:r>
              <a:rPr lang="en-US" dirty="0" smtClean="0"/>
              <a:t>Instead of the Combined Careers, they could have focused on the in-game play – better announcers, better collision detection, etc.</a:t>
            </a:r>
          </a:p>
        </p:txBody>
      </p:sp>
    </p:spTree>
    <p:extLst>
      <p:ext uri="{BB962C8B-B14F-4D97-AF65-F5344CB8AC3E}">
        <p14:creationId xmlns:p14="http://schemas.microsoft.com/office/powerpoint/2010/main" val="373547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b="1" dirty="0" smtClean="0"/>
              <a:t>Overview</a:t>
            </a:r>
            <a:endParaRPr lang="en-US" sz="8800" b="1" dirty="0"/>
          </a:p>
        </p:txBody>
      </p:sp>
    </p:spTree>
    <p:extLst>
      <p:ext uri="{BB962C8B-B14F-4D97-AF65-F5344CB8AC3E}">
        <p14:creationId xmlns:p14="http://schemas.microsoft.com/office/powerpoint/2010/main" val="999096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Summary</a:t>
            </a:r>
            <a:endParaRPr lang="en-US" sz="8800" dirty="0"/>
          </a:p>
        </p:txBody>
      </p:sp>
    </p:spTree>
    <p:extLst>
      <p:ext uri="{BB962C8B-B14F-4D97-AF65-F5344CB8AC3E}">
        <p14:creationId xmlns:p14="http://schemas.microsoft.com/office/powerpoint/2010/main" val="3763234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5632311"/>
          </a:xfrm>
          <a:prstGeom prst="rect">
            <a:avLst/>
          </a:prstGeom>
          <a:noFill/>
        </p:spPr>
        <p:txBody>
          <a:bodyPr wrap="square" rtlCol="0">
            <a:spAutoFit/>
          </a:bodyPr>
          <a:lstStyle/>
          <a:p>
            <a:r>
              <a:rPr lang="en-US" dirty="0" smtClean="0"/>
              <a:t>Strengths:</a:t>
            </a:r>
          </a:p>
          <a:p>
            <a:pPr marL="742950" lvl="1" indent="-285750">
              <a:buFont typeface="Arial" pitchFamily="34" charset="0"/>
              <a:buChar char="•"/>
            </a:pPr>
            <a:r>
              <a:rPr lang="en-US" dirty="0" smtClean="0"/>
              <a:t>The NFL is arguably the most profitable professional league in the world and EA has exclusive rights to the NFL so if people want an NFL simulation game then the Madden franchise is their only choice</a:t>
            </a:r>
          </a:p>
          <a:p>
            <a:pPr marL="742950" lvl="1" indent="-285750">
              <a:buFont typeface="Arial" pitchFamily="34" charset="0"/>
              <a:buChar char="•"/>
            </a:pPr>
            <a:r>
              <a:rPr lang="en-US" dirty="0" smtClean="0"/>
              <a:t>Excellent representation of the real-life player counterparts</a:t>
            </a:r>
          </a:p>
          <a:p>
            <a:pPr marL="742950" lvl="1" indent="-285750">
              <a:buFont typeface="Arial" pitchFamily="34" charset="0"/>
              <a:buChar char="•"/>
            </a:pPr>
            <a:endParaRPr lang="en-US" dirty="0"/>
          </a:p>
          <a:p>
            <a:r>
              <a:rPr lang="en-US" dirty="0" smtClean="0"/>
              <a:t>Weaknesses:</a:t>
            </a:r>
          </a:p>
          <a:p>
            <a:pPr marL="742950" lvl="1" indent="-285750">
              <a:buFont typeface="Arial" pitchFamily="34" charset="0"/>
              <a:buChar char="•"/>
            </a:pPr>
            <a:r>
              <a:rPr lang="en-US" dirty="0" smtClean="0"/>
              <a:t>Having exclusive rights to the NFL allows EA to worry less about keeping current gamers.  It is the only option available</a:t>
            </a:r>
          </a:p>
          <a:p>
            <a:pPr marL="742950" lvl="1" indent="-285750">
              <a:buFont typeface="Arial" pitchFamily="34" charset="0"/>
              <a:buChar char="•"/>
            </a:pPr>
            <a:r>
              <a:rPr lang="en-US" dirty="0" smtClean="0"/>
              <a:t>The constant tweaking that happens every year</a:t>
            </a:r>
          </a:p>
          <a:p>
            <a:pPr marL="742950" lvl="1" indent="-285750">
              <a:buFont typeface="Arial" pitchFamily="34" charset="0"/>
              <a:buChar char="•"/>
            </a:pPr>
            <a:endParaRPr lang="en-US" dirty="0" smtClean="0"/>
          </a:p>
          <a:p>
            <a:pPr marL="742950" lvl="1" indent="-285750">
              <a:buFont typeface="Arial" pitchFamily="34" charset="0"/>
              <a:buChar char="•"/>
            </a:pPr>
            <a:endParaRPr lang="en-US" dirty="0"/>
          </a:p>
          <a:p>
            <a:pPr lvl="1"/>
            <a:r>
              <a:rPr lang="en-US" dirty="0" smtClean="0"/>
              <a:t>In my opinion the game is worth purchasing.  It has a high replay value and is the only way to play a real-life NFL simulation.  I will keep purchasing the Madden games until a better option comes along or they retire the franchise.</a:t>
            </a:r>
          </a:p>
          <a:p>
            <a:pPr lvl="1"/>
            <a:endParaRPr lang="en-US" dirty="0"/>
          </a:p>
          <a:p>
            <a:pPr lvl="1"/>
            <a:r>
              <a:rPr lang="en-US" dirty="0" smtClean="0"/>
              <a:t>Madden 13 will not bring in gamers that are not interested in football.  If you are not a fan of the NFL then you will probably not enjoy the game.</a:t>
            </a:r>
            <a:endParaRPr lang="en-US" dirty="0"/>
          </a:p>
        </p:txBody>
      </p:sp>
    </p:spTree>
    <p:extLst>
      <p:ext uri="{BB962C8B-B14F-4D97-AF65-F5344CB8AC3E}">
        <p14:creationId xmlns:p14="http://schemas.microsoft.com/office/powerpoint/2010/main" val="38253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990600"/>
            <a:ext cx="6248400" cy="4801314"/>
          </a:xfrm>
          <a:prstGeom prst="rect">
            <a:avLst/>
          </a:prstGeom>
          <a:noFill/>
        </p:spPr>
        <p:txBody>
          <a:bodyPr wrap="square" rtlCol="0">
            <a:spAutoFit/>
          </a:bodyPr>
          <a:lstStyle/>
          <a:p>
            <a:pPr marL="285750" indent="-285750">
              <a:lnSpc>
                <a:spcPct val="200000"/>
              </a:lnSpc>
              <a:buFont typeface="Arial" pitchFamily="34" charset="0"/>
              <a:buChar char="•"/>
            </a:pPr>
            <a:r>
              <a:rPr lang="en-US" dirty="0" smtClean="0"/>
              <a:t>NFL Football Simulation</a:t>
            </a:r>
          </a:p>
          <a:p>
            <a:pPr marL="285750" indent="-285750">
              <a:lnSpc>
                <a:spcPct val="200000"/>
              </a:lnSpc>
              <a:buFont typeface="Arial" pitchFamily="34" charset="0"/>
              <a:buChar char="•"/>
            </a:pPr>
            <a:r>
              <a:rPr lang="en-US" dirty="0" smtClean="0"/>
              <a:t>All 32 NFL Teams</a:t>
            </a:r>
          </a:p>
          <a:p>
            <a:pPr marL="285750" indent="-285750">
              <a:lnSpc>
                <a:spcPct val="200000"/>
              </a:lnSpc>
              <a:buFont typeface="Arial" pitchFamily="34" charset="0"/>
              <a:buChar char="•"/>
            </a:pPr>
            <a:r>
              <a:rPr lang="en-US" dirty="0" smtClean="0"/>
              <a:t>Current and Hall of Fame Player</a:t>
            </a:r>
          </a:p>
          <a:p>
            <a:pPr marL="285750" indent="-285750">
              <a:lnSpc>
                <a:spcPct val="200000"/>
              </a:lnSpc>
              <a:buFont typeface="Arial" pitchFamily="34" charset="0"/>
              <a:buChar char="•"/>
            </a:pPr>
            <a:r>
              <a:rPr lang="en-US" dirty="0" smtClean="0"/>
              <a:t>Current and Hall of Fame Coaches</a:t>
            </a:r>
          </a:p>
          <a:p>
            <a:pPr marL="285750" indent="-285750">
              <a:lnSpc>
                <a:spcPct val="200000"/>
              </a:lnSpc>
              <a:buFont typeface="Arial" pitchFamily="34" charset="0"/>
              <a:buChar char="•"/>
            </a:pPr>
            <a:r>
              <a:rPr lang="en-US" dirty="0" smtClean="0"/>
              <a:t>Allows Online and/or Offline Play</a:t>
            </a:r>
          </a:p>
          <a:p>
            <a:pPr marL="285750" indent="-285750">
              <a:lnSpc>
                <a:spcPct val="200000"/>
              </a:lnSpc>
              <a:buFont typeface="Arial" pitchFamily="34" charset="0"/>
              <a:buChar char="•"/>
            </a:pPr>
            <a:r>
              <a:rPr lang="en-US" dirty="0" smtClean="0"/>
              <a:t>Create-a-Player</a:t>
            </a:r>
          </a:p>
          <a:p>
            <a:pPr marL="285750" indent="-285750">
              <a:lnSpc>
                <a:spcPct val="200000"/>
              </a:lnSpc>
              <a:buFont typeface="Arial" pitchFamily="34" charset="0"/>
              <a:buChar char="•"/>
            </a:pPr>
            <a:r>
              <a:rPr lang="en-US" dirty="0" smtClean="0"/>
              <a:t>Control Individual Player or Entire Team</a:t>
            </a:r>
          </a:p>
          <a:p>
            <a:pPr marL="285750" indent="-285750">
              <a:lnSpc>
                <a:spcPct val="200000"/>
              </a:lnSpc>
              <a:buFont typeface="Arial" pitchFamily="34" charset="0"/>
              <a:buChar char="•"/>
            </a:pPr>
            <a:r>
              <a:rPr lang="en-US" dirty="0" smtClean="0"/>
              <a:t>Play Single Game or Control a Team for up to 30 seasons</a:t>
            </a:r>
          </a:p>
          <a:p>
            <a:pPr marL="285750" indent="-285750">
              <a:buFont typeface="Arial" pitchFamily="34" charset="0"/>
              <a:buChar char="•"/>
            </a:pPr>
            <a:endParaRPr lang="en-US" dirty="0"/>
          </a:p>
        </p:txBody>
      </p:sp>
    </p:spTree>
    <p:extLst>
      <p:ext uri="{BB962C8B-B14F-4D97-AF65-F5344CB8AC3E}">
        <p14:creationId xmlns:p14="http://schemas.microsoft.com/office/powerpoint/2010/main" val="249983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5724644"/>
          </a:xfrm>
          <a:prstGeom prst="rect">
            <a:avLst/>
          </a:prstGeom>
          <a:noFill/>
        </p:spPr>
        <p:txBody>
          <a:bodyPr wrap="square" rtlCol="0">
            <a:spAutoFit/>
          </a:bodyPr>
          <a:lstStyle/>
          <a:p>
            <a:r>
              <a:rPr lang="en-US" sz="2400" b="1" dirty="0" smtClean="0"/>
              <a:t>Player’s Role:</a:t>
            </a:r>
            <a:endParaRPr lang="en-US" dirty="0" smtClean="0"/>
          </a:p>
          <a:p>
            <a:pPr marL="800100" lvl="1" indent="-342900">
              <a:buFont typeface="Arial" pitchFamily="34" charset="0"/>
              <a:buChar char="•"/>
            </a:pPr>
            <a:r>
              <a:rPr lang="en-US" b="1" dirty="0" smtClean="0"/>
              <a:t>Quick Play</a:t>
            </a:r>
          </a:p>
          <a:p>
            <a:pPr marL="1257300" lvl="2" indent="-342900">
              <a:buFont typeface="Arial" pitchFamily="34" charset="0"/>
              <a:buChar char="•"/>
            </a:pPr>
            <a:r>
              <a:rPr lang="en-US" b="1" dirty="0" smtClean="0"/>
              <a:t>Choose from one of 32 teams and play against the computer opponent</a:t>
            </a:r>
          </a:p>
          <a:p>
            <a:pPr marL="1257300" lvl="2" indent="-342900">
              <a:buFont typeface="Arial" pitchFamily="34" charset="0"/>
              <a:buChar char="•"/>
            </a:pPr>
            <a:endParaRPr lang="en-US" b="1" dirty="0" smtClean="0"/>
          </a:p>
          <a:p>
            <a:pPr marL="800100" lvl="1" indent="-342900">
              <a:buFont typeface="Arial" pitchFamily="34" charset="0"/>
              <a:buChar char="•"/>
            </a:pPr>
            <a:r>
              <a:rPr lang="en-US" b="1" dirty="0" smtClean="0"/>
              <a:t>Connected Careers</a:t>
            </a:r>
          </a:p>
          <a:p>
            <a:pPr marL="1257300" lvl="2" indent="-342900">
              <a:buFont typeface="Arial" pitchFamily="34" charset="0"/>
              <a:buChar char="•"/>
            </a:pPr>
            <a:r>
              <a:rPr lang="en-US" b="1" dirty="0" smtClean="0"/>
              <a:t>Choose between Current/Former Player, Coach/GM, or Created Player</a:t>
            </a:r>
          </a:p>
          <a:p>
            <a:pPr marL="1257300" lvl="2" indent="-342900">
              <a:buFont typeface="Arial" pitchFamily="34" charset="0"/>
              <a:buChar char="•"/>
            </a:pPr>
            <a:r>
              <a:rPr lang="en-US" b="1" dirty="0" smtClean="0"/>
              <a:t>As Current/Former Player</a:t>
            </a:r>
          </a:p>
          <a:p>
            <a:pPr marL="1714500" lvl="3" indent="-342900">
              <a:buFont typeface="Arial" pitchFamily="34" charset="0"/>
              <a:buChar char="•"/>
            </a:pPr>
            <a:r>
              <a:rPr lang="en-US" b="1" dirty="0" smtClean="0"/>
              <a:t>Build on the Career of the player and only control that one player</a:t>
            </a:r>
          </a:p>
          <a:p>
            <a:pPr marL="1714500" lvl="3" indent="-342900">
              <a:buFont typeface="Arial" pitchFamily="34" charset="0"/>
              <a:buChar char="•"/>
            </a:pPr>
            <a:endParaRPr lang="en-US" b="1" dirty="0" smtClean="0"/>
          </a:p>
          <a:p>
            <a:pPr marL="1257300" lvl="2" indent="-342900">
              <a:buFont typeface="Arial" pitchFamily="34" charset="0"/>
              <a:buChar char="•"/>
            </a:pPr>
            <a:r>
              <a:rPr lang="en-US" b="1" dirty="0" smtClean="0"/>
              <a:t>As Coach/GM</a:t>
            </a:r>
          </a:p>
          <a:p>
            <a:pPr marL="1714500" lvl="3" indent="-342900">
              <a:buFont typeface="Arial" pitchFamily="34" charset="0"/>
              <a:buChar char="•"/>
            </a:pPr>
            <a:r>
              <a:rPr lang="en-US" b="1" dirty="0" smtClean="0"/>
              <a:t>Control almost all aspects of an NFL team</a:t>
            </a:r>
          </a:p>
          <a:p>
            <a:pPr marL="2171700" lvl="4" indent="-342900">
              <a:buFont typeface="Arial" pitchFamily="34" charset="0"/>
              <a:buChar char="•"/>
            </a:pPr>
            <a:r>
              <a:rPr lang="en-US" b="1" dirty="0" smtClean="0"/>
              <a:t>Draft Players</a:t>
            </a:r>
          </a:p>
          <a:p>
            <a:pPr marL="2171700" lvl="4" indent="-342900">
              <a:buFont typeface="Arial" pitchFamily="34" charset="0"/>
              <a:buChar char="•"/>
            </a:pPr>
            <a:r>
              <a:rPr lang="en-US" b="1" dirty="0" smtClean="0"/>
              <a:t>Practice</a:t>
            </a:r>
          </a:p>
          <a:p>
            <a:pPr marL="2171700" lvl="4" indent="-342900">
              <a:buFont typeface="Arial" pitchFamily="34" charset="0"/>
              <a:buChar char="•"/>
            </a:pPr>
            <a:r>
              <a:rPr lang="en-US" b="1" dirty="0" smtClean="0"/>
              <a:t>Negotiate Contracts</a:t>
            </a:r>
          </a:p>
          <a:p>
            <a:pPr marL="2171700" lvl="4" indent="-342900">
              <a:buFont typeface="Arial" pitchFamily="34" charset="0"/>
              <a:buChar char="•"/>
            </a:pPr>
            <a:r>
              <a:rPr lang="en-US" b="1" dirty="0" smtClean="0"/>
              <a:t>Make Trades</a:t>
            </a:r>
          </a:p>
          <a:p>
            <a:pPr marL="2171700" lvl="4" indent="-342900">
              <a:buFont typeface="Arial" pitchFamily="34" charset="0"/>
              <a:buChar char="•"/>
            </a:pPr>
            <a:r>
              <a:rPr lang="en-US" b="1" dirty="0" smtClean="0"/>
              <a:t>Choose what plays to run during football games</a:t>
            </a:r>
            <a:endParaRPr lang="en-US" b="1" dirty="0"/>
          </a:p>
        </p:txBody>
      </p:sp>
    </p:spTree>
    <p:extLst>
      <p:ext uri="{BB962C8B-B14F-4D97-AF65-F5344CB8AC3E}">
        <p14:creationId xmlns:p14="http://schemas.microsoft.com/office/powerpoint/2010/main" val="30237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3508653"/>
          </a:xfrm>
          <a:prstGeom prst="rect">
            <a:avLst/>
          </a:prstGeom>
          <a:noFill/>
        </p:spPr>
        <p:txBody>
          <a:bodyPr wrap="square" rtlCol="0">
            <a:spAutoFit/>
          </a:bodyPr>
          <a:lstStyle/>
          <a:p>
            <a:r>
              <a:rPr lang="en-US" sz="2400" b="1" dirty="0" smtClean="0"/>
              <a:t>Player’s Role (cont.):</a:t>
            </a:r>
            <a:endParaRPr lang="en-US" dirty="0" smtClean="0"/>
          </a:p>
          <a:p>
            <a:pPr marL="800100" lvl="1" indent="-342900">
              <a:buFont typeface="Arial" pitchFamily="34" charset="0"/>
              <a:buChar char="•"/>
            </a:pPr>
            <a:r>
              <a:rPr lang="en-US" b="1" dirty="0" smtClean="0"/>
              <a:t>As Created Player</a:t>
            </a:r>
          </a:p>
          <a:p>
            <a:pPr marL="1257300" lvl="2" indent="-342900">
              <a:buFont typeface="Arial" pitchFamily="34" charset="0"/>
              <a:buChar char="•"/>
            </a:pPr>
            <a:r>
              <a:rPr lang="en-US" b="1" dirty="0" smtClean="0"/>
              <a:t>Create a player</a:t>
            </a:r>
          </a:p>
          <a:p>
            <a:pPr marL="1257300" lvl="2" indent="-342900">
              <a:buFont typeface="Arial" pitchFamily="34" charset="0"/>
              <a:buChar char="•"/>
            </a:pPr>
            <a:r>
              <a:rPr lang="en-US" b="1" dirty="0" smtClean="0"/>
              <a:t>Get player drafted by an NFL team</a:t>
            </a:r>
          </a:p>
          <a:p>
            <a:pPr marL="1257300" lvl="2" indent="-342900">
              <a:buFont typeface="Arial" pitchFamily="34" charset="0"/>
              <a:buChar char="•"/>
            </a:pPr>
            <a:r>
              <a:rPr lang="en-US" b="1" dirty="0" smtClean="0"/>
              <a:t>Practice and improve the created player’s skills</a:t>
            </a:r>
            <a:endParaRPr lang="en-US" b="1" dirty="0"/>
          </a:p>
          <a:p>
            <a:pPr marL="1257300" lvl="2" indent="-342900">
              <a:buFont typeface="Arial" pitchFamily="34" charset="0"/>
              <a:buChar char="•"/>
            </a:pPr>
            <a:r>
              <a:rPr lang="en-US" b="1" dirty="0" smtClean="0"/>
              <a:t>Move your player up or down the depth chart depending on how they do in a football game</a:t>
            </a:r>
          </a:p>
          <a:p>
            <a:pPr marL="1257300" lvl="2" indent="-342900">
              <a:buFont typeface="Arial" pitchFamily="34" charset="0"/>
              <a:buChar char="•"/>
            </a:pPr>
            <a:r>
              <a:rPr lang="en-US" b="1" dirty="0" smtClean="0"/>
              <a:t>Ability to Demand a Trade/Release</a:t>
            </a:r>
          </a:p>
          <a:p>
            <a:pPr marL="1714500" lvl="3" indent="-342900">
              <a:buFont typeface="Arial" pitchFamily="34" charset="0"/>
              <a:buChar char="•"/>
            </a:pPr>
            <a:r>
              <a:rPr lang="en-US" b="1" dirty="0" smtClean="0"/>
              <a:t>If player is good enough they may get picked up by another team, if not then they are forced into retirement</a:t>
            </a:r>
          </a:p>
          <a:p>
            <a:pPr marL="1257300" lvl="2" indent="-342900">
              <a:buFont typeface="Arial" pitchFamily="34" charset="0"/>
              <a:buChar char="•"/>
            </a:pPr>
            <a:r>
              <a:rPr lang="en-US" b="1" dirty="0" smtClean="0"/>
              <a:t>Ability to Retire your created player and start again</a:t>
            </a:r>
          </a:p>
        </p:txBody>
      </p:sp>
    </p:spTree>
    <p:extLst>
      <p:ext uri="{BB962C8B-B14F-4D97-AF65-F5344CB8AC3E}">
        <p14:creationId xmlns:p14="http://schemas.microsoft.com/office/powerpoint/2010/main" val="107621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sz="8800" dirty="0" smtClean="0"/>
              <a:t>Installation</a:t>
            </a:r>
            <a:endParaRPr lang="en-US" sz="8800" dirty="0"/>
          </a:p>
        </p:txBody>
      </p:sp>
    </p:spTree>
    <p:extLst>
      <p:ext uri="{BB962C8B-B14F-4D97-AF65-F5344CB8AC3E}">
        <p14:creationId xmlns:p14="http://schemas.microsoft.com/office/powerpoint/2010/main" val="97209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7086600" cy="2862322"/>
          </a:xfrm>
          <a:prstGeom prst="rect">
            <a:avLst/>
          </a:prstGeom>
          <a:noFill/>
        </p:spPr>
        <p:txBody>
          <a:bodyPr wrap="square" rtlCol="0">
            <a:spAutoFit/>
          </a:bodyPr>
          <a:lstStyle/>
          <a:p>
            <a:pPr marL="285750" indent="-285750">
              <a:buFont typeface="Arial" pitchFamily="34" charset="0"/>
              <a:buChar char="•"/>
            </a:pPr>
            <a:r>
              <a:rPr lang="en-US" dirty="0" smtClean="0"/>
              <a:t>Installation is typical of most console games</a:t>
            </a:r>
          </a:p>
          <a:p>
            <a:pPr marL="742950" lvl="1" indent="-285750">
              <a:buFont typeface="Arial" pitchFamily="34" charset="0"/>
              <a:buChar char="•"/>
            </a:pPr>
            <a:r>
              <a:rPr lang="en-US" dirty="0" smtClean="0"/>
              <a:t>Insert disc into console</a:t>
            </a:r>
          </a:p>
          <a:p>
            <a:pPr marL="742950" lvl="1" indent="-285750">
              <a:buFont typeface="Arial" pitchFamily="34" charset="0"/>
              <a:buChar char="•"/>
            </a:pPr>
            <a:r>
              <a:rPr lang="en-US" dirty="0" smtClean="0"/>
              <a:t>Start game</a:t>
            </a:r>
          </a:p>
          <a:p>
            <a:pPr marL="1200150" lvl="2" indent="-285750">
              <a:buFont typeface="Arial" pitchFamily="34" charset="0"/>
              <a:buChar char="•"/>
            </a:pPr>
            <a:r>
              <a:rPr lang="en-US" dirty="0" smtClean="0"/>
              <a:t>Game will prompt to update before being able to play</a:t>
            </a:r>
          </a:p>
          <a:p>
            <a:pPr marL="1200150" lvl="2" indent="-285750">
              <a:buFont typeface="Arial" pitchFamily="34" charset="0"/>
              <a:buChar char="•"/>
            </a:pPr>
            <a:r>
              <a:rPr lang="en-US" dirty="0" smtClean="0"/>
              <a:t>Once update is complete the game will start</a:t>
            </a:r>
          </a:p>
          <a:p>
            <a:pPr marL="1200150" lvl="2" indent="-285750">
              <a:buFont typeface="Arial" pitchFamily="34" charset="0"/>
              <a:buChar char="•"/>
            </a:pPr>
            <a:r>
              <a:rPr lang="en-US" dirty="0" smtClean="0"/>
              <a:t>Game will install some files onto the console HDD</a:t>
            </a:r>
          </a:p>
          <a:p>
            <a:pPr marL="742950" lvl="1" indent="-285750">
              <a:buFont typeface="Arial" pitchFamily="34" charset="0"/>
              <a:buChar char="•"/>
            </a:pPr>
            <a:r>
              <a:rPr lang="en-US" dirty="0" smtClean="0"/>
              <a:t>After game has started</a:t>
            </a:r>
          </a:p>
          <a:p>
            <a:pPr marL="1200150" lvl="2" indent="-285750">
              <a:buFont typeface="Arial" pitchFamily="34" charset="0"/>
              <a:buChar char="•"/>
            </a:pPr>
            <a:r>
              <a:rPr lang="en-US" dirty="0" smtClean="0"/>
              <a:t>Will prompt to look for updated Roster files</a:t>
            </a:r>
          </a:p>
          <a:p>
            <a:pPr marL="1657350" lvl="3" indent="-285750">
              <a:buFont typeface="Arial" pitchFamily="34" charset="0"/>
              <a:buChar char="•"/>
            </a:pPr>
            <a:r>
              <a:rPr lang="en-US" dirty="0" smtClean="0"/>
              <a:t>Seems to update Rosters approximately once a week</a:t>
            </a:r>
            <a:endParaRPr lang="en-US" dirty="0"/>
          </a:p>
        </p:txBody>
      </p:sp>
    </p:spTree>
    <p:extLst>
      <p:ext uri="{BB962C8B-B14F-4D97-AF65-F5344CB8AC3E}">
        <p14:creationId xmlns:p14="http://schemas.microsoft.com/office/powerpoint/2010/main" val="2803868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150</TotalTime>
  <Words>1714</Words>
  <Application>Microsoft Office PowerPoint</Application>
  <PresentationFormat>On-screen Show (4:3)</PresentationFormat>
  <Paragraphs>197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Elemental</vt:lpstr>
      <vt:lpstr>CIS 487  Game Review</vt:lpstr>
      <vt:lpstr>Madden 13</vt:lpstr>
      <vt:lpstr>PowerPoint Presentation</vt:lpstr>
      <vt:lpstr>Overview</vt:lpstr>
      <vt:lpstr>PowerPoint Presentation</vt:lpstr>
      <vt:lpstr>PowerPoint Presentation</vt:lpstr>
      <vt:lpstr>PowerPoint Presentation</vt:lpstr>
      <vt:lpstr>Installation</vt:lpstr>
      <vt:lpstr>PowerPoint Presentation</vt:lpstr>
      <vt:lpstr>Game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Artwork</vt:lpstr>
      <vt:lpstr>PowerPoint Presentation</vt:lpstr>
      <vt:lpstr>PowerPoint Presentation</vt:lpstr>
      <vt:lpstr>PowerPoint Presentation</vt:lpstr>
      <vt:lpstr>PowerPoint Presentation</vt:lpstr>
      <vt:lpstr>PowerPoint Presentation</vt:lpstr>
      <vt:lpstr>Audio</vt:lpstr>
      <vt:lpstr>PowerPoint Presentation</vt:lpstr>
      <vt:lpstr>Special Features</vt:lpstr>
      <vt:lpstr>PowerPoint Presentation</vt:lpstr>
      <vt:lpstr>Game Manual</vt:lpstr>
      <vt:lpstr>PowerPoint Presentation</vt:lpstr>
      <vt:lpstr>Bugs</vt:lpstr>
      <vt:lpstr>PowerPoint Presentation</vt:lpstr>
      <vt:lpstr>PowerPoint Presentation</vt:lpstr>
      <vt:lpstr>Review</vt:lpstr>
      <vt:lpstr>PowerPoint Presentation</vt:lpstr>
      <vt:lpstr>PowerPoint Presentation</vt:lpstr>
      <vt:lpstr>PowerPoint Presentation</vt:lpstr>
      <vt:lpstr>PowerPoint Presentation</vt:lpstr>
      <vt:lpstr>Summary</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487  Game Review</dc:title>
  <dc:creator>nmullins</dc:creator>
  <cp:lastModifiedBy>nmullins</cp:lastModifiedBy>
  <cp:revision>15</cp:revision>
  <dcterms:created xsi:type="dcterms:W3CDTF">2012-09-23T20:47:49Z</dcterms:created>
  <dcterms:modified xsi:type="dcterms:W3CDTF">2012-09-24T13:56:18Z</dcterms:modified>
</cp:coreProperties>
</file>