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3" r:id="rId5"/>
    <p:sldId id="260" r:id="rId6"/>
    <p:sldId id="259" r:id="rId7"/>
    <p:sldId id="261" r:id="rId8"/>
    <p:sldId id="262" r:id="rId9"/>
    <p:sldId id="264" r:id="rId10"/>
    <p:sldId id="265" r:id="rId11"/>
    <p:sldId id="267" r:id="rId12"/>
    <p:sldId id="26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100" d="100"/>
          <a:sy n="100" d="100"/>
        </p:scale>
        <p:origin x="-194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C2755-FEBF-4513-B289-4982B9494DDD}" type="datetimeFigureOut">
              <a:rPr lang="en-US" smtClean="0"/>
              <a:t>9/23/2012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533E3B-0D12-45D5-933D-1578E61B7860}" type="slidenum">
              <a:rPr lang="en-US" smtClean="0"/>
              <a:t>‹#›</a:t>
            </a:fld>
            <a:endParaRPr lang="en-US"/>
          </a:p>
        </p:txBody>
      </p:sp>
    </p:spTree>
    <p:extLst>
      <p:ext uri="{BB962C8B-B14F-4D97-AF65-F5344CB8AC3E}">
        <p14:creationId xmlns:p14="http://schemas.microsoft.com/office/powerpoint/2010/main" val="3236334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 audience age-wise</a:t>
            </a:r>
            <a:r>
              <a:rPr lang="en-US" baseline="0" dirty="0" smtClean="0"/>
              <a:t> is the same as the ESRB rating.</a:t>
            </a:r>
          </a:p>
          <a:p>
            <a:r>
              <a:rPr lang="en-US" baseline="0" dirty="0" smtClean="0"/>
              <a:t>Appropriate audience in regards to content are fans of traditional Japanese-Style Role-Playing Games.</a:t>
            </a:r>
          </a:p>
          <a:p>
            <a:r>
              <a:rPr lang="en-US" baseline="0" dirty="0" smtClean="0"/>
              <a:t>Manual is a standard set of game controls.</a:t>
            </a:r>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2</a:t>
            </a:fld>
            <a:endParaRPr lang="en-US"/>
          </a:p>
        </p:txBody>
      </p:sp>
    </p:spTree>
    <p:extLst>
      <p:ext uri="{BB962C8B-B14F-4D97-AF65-F5344CB8AC3E}">
        <p14:creationId xmlns:p14="http://schemas.microsoft.com/office/powerpoint/2010/main" val="206333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4</a:t>
            </a:fld>
            <a:endParaRPr lang="en-US"/>
          </a:p>
        </p:txBody>
      </p:sp>
    </p:spTree>
    <p:extLst>
      <p:ext uri="{BB962C8B-B14F-4D97-AF65-F5344CB8AC3E}">
        <p14:creationId xmlns:p14="http://schemas.microsoft.com/office/powerpoint/2010/main" val="1579250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target things like bridges to make enemies fall to their death.</a:t>
            </a:r>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6</a:t>
            </a:fld>
            <a:endParaRPr lang="en-US"/>
          </a:p>
        </p:txBody>
      </p:sp>
    </p:spTree>
    <p:extLst>
      <p:ext uri="{BB962C8B-B14F-4D97-AF65-F5344CB8AC3E}">
        <p14:creationId xmlns:p14="http://schemas.microsoft.com/office/powerpoint/2010/main" val="29510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a:t>
            </a:r>
            <a:r>
              <a:rPr lang="en-US" baseline="0" dirty="0" smtClean="0"/>
              <a:t> the battle system is enjoyable as it has a unique blend of action elements that are not seen in Japanese Role-Playing Games.</a:t>
            </a:r>
          </a:p>
          <a:p>
            <a:r>
              <a:rPr lang="en-US" baseline="0" dirty="0" smtClean="0"/>
              <a:t>But there are some issues.</a:t>
            </a:r>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7</a:t>
            </a:fld>
            <a:endParaRPr lang="en-US"/>
          </a:p>
        </p:txBody>
      </p:sp>
    </p:spTree>
    <p:extLst>
      <p:ext uri="{BB962C8B-B14F-4D97-AF65-F5344CB8AC3E}">
        <p14:creationId xmlns:p14="http://schemas.microsoft.com/office/powerpoint/2010/main" val="141164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writing</a:t>
            </a:r>
            <a:r>
              <a:rPr lang="en-US" baseline="0" dirty="0" smtClean="0"/>
              <a:t> this review I listened to the OST CD that came with the game, and I never stopped once to replay a track.</a:t>
            </a:r>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10</a:t>
            </a:fld>
            <a:endParaRPr lang="en-US"/>
          </a:p>
        </p:txBody>
      </p:sp>
    </p:spTree>
    <p:extLst>
      <p:ext uri="{BB962C8B-B14F-4D97-AF65-F5344CB8AC3E}">
        <p14:creationId xmlns:p14="http://schemas.microsoft.com/office/powerpoint/2010/main" val="5773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into the</a:t>
            </a:r>
            <a:r>
              <a:rPr lang="en-US" baseline="0" dirty="0" smtClean="0"/>
              <a:t> genre, it is at least worth a rent.</a:t>
            </a:r>
            <a:endParaRPr lang="en-US" dirty="0"/>
          </a:p>
        </p:txBody>
      </p:sp>
      <p:sp>
        <p:nvSpPr>
          <p:cNvPr id="4" name="Slide Number Placeholder 3"/>
          <p:cNvSpPr>
            <a:spLocks noGrp="1"/>
          </p:cNvSpPr>
          <p:nvPr>
            <p:ph type="sldNum" sz="quarter" idx="10"/>
          </p:nvPr>
        </p:nvSpPr>
        <p:spPr/>
        <p:txBody>
          <a:bodyPr/>
          <a:lstStyle/>
          <a:p>
            <a:fld id="{27533E3B-0D12-45D5-933D-1578E61B7860}" type="slidenum">
              <a:rPr lang="en-US" smtClean="0"/>
              <a:t>16</a:t>
            </a:fld>
            <a:endParaRPr lang="en-US"/>
          </a:p>
        </p:txBody>
      </p:sp>
    </p:spTree>
    <p:extLst>
      <p:ext uri="{BB962C8B-B14F-4D97-AF65-F5344CB8AC3E}">
        <p14:creationId xmlns:p14="http://schemas.microsoft.com/office/powerpoint/2010/main" val="123963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43B0C-7E6E-4C82-BDCB-FD578FD1A88E}"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106354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43B0C-7E6E-4C82-BDCB-FD578FD1A88E}"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76992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43B0C-7E6E-4C82-BDCB-FD578FD1A88E}"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78237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43B0C-7E6E-4C82-BDCB-FD578FD1A88E}"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415499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43B0C-7E6E-4C82-BDCB-FD578FD1A88E}"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238693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43B0C-7E6E-4C82-BDCB-FD578FD1A88E}"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122345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43B0C-7E6E-4C82-BDCB-FD578FD1A88E}" type="datetimeFigureOut">
              <a:rPr lang="en-US" smtClean="0"/>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224603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43B0C-7E6E-4C82-BDCB-FD578FD1A88E}" type="datetimeFigureOut">
              <a:rPr lang="en-US" smtClean="0"/>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161306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43B0C-7E6E-4C82-BDCB-FD578FD1A88E}" type="datetimeFigureOut">
              <a:rPr lang="en-US" smtClean="0"/>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335387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43B0C-7E6E-4C82-BDCB-FD578FD1A88E}"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265725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43B0C-7E6E-4C82-BDCB-FD578FD1A88E}"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0D22A-0148-49CC-BC8B-3F3D5AC7DA00}" type="slidenum">
              <a:rPr lang="en-US" smtClean="0"/>
              <a:t>‹#›</a:t>
            </a:fld>
            <a:endParaRPr lang="en-US"/>
          </a:p>
        </p:txBody>
      </p:sp>
    </p:spTree>
    <p:extLst>
      <p:ext uri="{BB962C8B-B14F-4D97-AF65-F5344CB8AC3E}">
        <p14:creationId xmlns:p14="http://schemas.microsoft.com/office/powerpoint/2010/main" val="296558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43B0C-7E6E-4C82-BDCB-FD578FD1A88E}" type="datetimeFigureOut">
              <a:rPr lang="en-US" smtClean="0"/>
              <a:t>9/23/2012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0D22A-0148-49CC-BC8B-3F3D5AC7DA00}" type="slidenum">
              <a:rPr lang="en-US" smtClean="0"/>
              <a:t>‹#›</a:t>
            </a:fld>
            <a:endParaRPr lang="en-US"/>
          </a:p>
        </p:txBody>
      </p:sp>
    </p:spTree>
    <p:extLst>
      <p:ext uri="{BB962C8B-B14F-4D97-AF65-F5344CB8AC3E}">
        <p14:creationId xmlns:p14="http://schemas.microsoft.com/office/powerpoint/2010/main" val="643744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latin typeface="Old English Text MT" pitchFamily="66" charset="0"/>
              </a:rPr>
              <a:t>The Last Story</a:t>
            </a:r>
            <a:endParaRPr lang="en-US" dirty="0">
              <a:latin typeface="Old English Text MT" pitchFamily="66" charset="0"/>
            </a:endParaRPr>
          </a:p>
        </p:txBody>
      </p:sp>
      <p:sp>
        <p:nvSpPr>
          <p:cNvPr id="3" name="Subtitle 2"/>
          <p:cNvSpPr>
            <a:spLocks noGrp="1"/>
          </p:cNvSpPr>
          <p:nvPr>
            <p:ph type="subTitle" idx="1"/>
          </p:nvPr>
        </p:nvSpPr>
        <p:spPr>
          <a:xfrm>
            <a:off x="304800" y="1143000"/>
            <a:ext cx="2514600" cy="1371600"/>
          </a:xfrm>
        </p:spPr>
        <p:txBody>
          <a:bodyPr>
            <a:normAutofit/>
          </a:bodyPr>
          <a:lstStyle/>
          <a:p>
            <a:pPr algn="l"/>
            <a:r>
              <a:rPr lang="en-US" sz="2000" smtClean="0">
                <a:solidFill>
                  <a:schemeClr val="tx1"/>
                </a:solidFill>
                <a:latin typeface="Times New Roman" pitchFamily="18" charset="0"/>
                <a:cs typeface="Times New Roman" pitchFamily="18" charset="0"/>
              </a:rPr>
              <a:t>Review by:</a:t>
            </a:r>
          </a:p>
          <a:p>
            <a:pPr algn="l"/>
            <a:r>
              <a:rPr lang="en-US" sz="2000" smtClean="0">
                <a:solidFill>
                  <a:schemeClr val="tx1"/>
                </a:solidFill>
                <a:latin typeface="Times New Roman" pitchFamily="18" charset="0"/>
                <a:cs typeface="Times New Roman" pitchFamily="18" charset="0"/>
              </a:rPr>
              <a:t>Michael P. Greenleaf</a:t>
            </a:r>
          </a:p>
          <a:p>
            <a:pPr algn="l"/>
            <a:r>
              <a:rPr lang="en-US" sz="2000" smtClean="0">
                <a:solidFill>
                  <a:schemeClr val="tx1"/>
                </a:solidFill>
                <a:latin typeface="Times New Roman" pitchFamily="18" charset="0"/>
                <a:cs typeface="Times New Roman" pitchFamily="18" charset="0"/>
              </a:rPr>
              <a:t>9/17/2012</a:t>
            </a:r>
            <a:endParaRPr 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8724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Sound</a:t>
            </a:r>
            <a:endParaRPr lang="en-US" dirty="0">
              <a:latin typeface="Old English Text MT" pitchFamily="66" charset="0"/>
            </a:endParaRPr>
          </a:p>
        </p:txBody>
      </p:sp>
      <p:sp>
        <p:nvSpPr>
          <p:cNvPr id="3" name="Content Placeholder 2"/>
          <p:cNvSpPr>
            <a:spLocks noGrp="1"/>
          </p:cNvSpPr>
          <p:nvPr>
            <p:ph idx="1"/>
          </p:nvPr>
        </p:nvSpPr>
        <p:spPr>
          <a:xfrm>
            <a:off x="457200" y="655637"/>
            <a:ext cx="8229600" cy="4525963"/>
          </a:xfrm>
        </p:spPr>
        <p:txBody>
          <a:bodyPr>
            <a:normAutofit/>
          </a:bodyPr>
          <a:lstStyle/>
          <a:p>
            <a:r>
              <a:rPr lang="en-US" sz="2000" dirty="0" smtClean="0">
                <a:latin typeface="Times New Roman" pitchFamily="18" charset="0"/>
                <a:cs typeface="Times New Roman" pitchFamily="18" charset="0"/>
              </a:rPr>
              <a:t>Voice Acting</a:t>
            </a:r>
          </a:p>
          <a:p>
            <a:pPr lvl="1"/>
            <a:r>
              <a:rPr lang="en-US" sz="1600" dirty="0" smtClean="0">
                <a:latin typeface="Times New Roman" pitchFamily="18" charset="0"/>
                <a:cs typeface="Times New Roman" pitchFamily="18" charset="0"/>
              </a:rPr>
              <a:t>The British dub is pleasing to the ear. The voice actors generally do a good job and characters sound natural, though there may be a voice or two a player may not enjoy.</a:t>
            </a:r>
          </a:p>
          <a:p>
            <a:r>
              <a:rPr lang="en-US" sz="2000" dirty="0" smtClean="0">
                <a:latin typeface="Times New Roman" pitchFamily="18" charset="0"/>
                <a:cs typeface="Times New Roman" pitchFamily="18" charset="0"/>
              </a:rPr>
              <a:t>Music</a:t>
            </a:r>
          </a:p>
          <a:p>
            <a:pPr lvl="1"/>
            <a:r>
              <a:rPr lang="en-US" sz="1600" dirty="0" smtClean="0">
                <a:latin typeface="Times New Roman" pitchFamily="18" charset="0"/>
                <a:cs typeface="Times New Roman" pitchFamily="18" charset="0"/>
              </a:rPr>
              <a:t>The music sets the mood appropriately for each scene.</a:t>
            </a:r>
          </a:p>
          <a:p>
            <a:pPr lvl="1"/>
            <a:r>
              <a:rPr lang="en-US" sz="1600" dirty="0" smtClean="0">
                <a:latin typeface="Times New Roman" pitchFamily="18" charset="0"/>
                <a:cs typeface="Times New Roman" pitchFamily="18" charset="0"/>
              </a:rPr>
              <a:t>Still, this is not one of </a:t>
            </a:r>
            <a:r>
              <a:rPr lang="en-US" sz="1600" dirty="0" err="1" smtClean="0">
                <a:latin typeface="Times New Roman" pitchFamily="18" charset="0"/>
                <a:cs typeface="Times New Roman" pitchFamily="18" charset="0"/>
              </a:rPr>
              <a:t>Uematsu’s</a:t>
            </a:r>
            <a:r>
              <a:rPr lang="en-US" sz="1600" dirty="0" smtClean="0">
                <a:latin typeface="Times New Roman" pitchFamily="18" charset="0"/>
                <a:cs typeface="Times New Roman" pitchFamily="18" charset="0"/>
              </a:rPr>
              <a:t> most memorable outings and there really is not one track that stands out.</a:t>
            </a:r>
          </a:p>
          <a:p>
            <a:r>
              <a:rPr lang="en-US" sz="2000" dirty="0" smtClean="0">
                <a:latin typeface="Times New Roman" pitchFamily="18" charset="0"/>
                <a:cs typeface="Times New Roman" pitchFamily="18" charset="0"/>
              </a:rPr>
              <a:t>Sound Effects</a:t>
            </a:r>
          </a:p>
          <a:p>
            <a:pPr lvl="1"/>
            <a:r>
              <a:rPr lang="en-US" sz="1600" dirty="0" smtClean="0">
                <a:latin typeface="Times New Roman" pitchFamily="18" charset="0"/>
                <a:cs typeface="Times New Roman" pitchFamily="18" charset="0"/>
              </a:rPr>
              <a:t>No effect sounds out of place.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18465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Special Features</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4525963"/>
          </a:xfrm>
        </p:spPr>
        <p:txBody>
          <a:bodyPr>
            <a:normAutofit/>
          </a:bodyPr>
          <a:lstStyle/>
          <a:p>
            <a:r>
              <a:rPr lang="en-US" sz="2000" dirty="0" smtClean="0">
                <a:latin typeface="Times New Roman" pitchFamily="18" charset="0"/>
                <a:cs typeface="Times New Roman" pitchFamily="18" charset="0"/>
              </a:rPr>
              <a:t>The Last Story offers two modes of online play:</a:t>
            </a:r>
          </a:p>
          <a:p>
            <a:pPr lvl="1"/>
            <a:r>
              <a:rPr lang="en-US" sz="1600" dirty="0" smtClean="0">
                <a:latin typeface="Times New Roman" pitchFamily="18" charset="0"/>
                <a:cs typeface="Times New Roman" pitchFamily="18" charset="0"/>
              </a:rPr>
              <a:t>Cooperative Play</a:t>
            </a:r>
          </a:p>
          <a:p>
            <a:pPr lvl="2"/>
            <a:r>
              <a:rPr lang="en-US" sz="1200" dirty="0" smtClean="0">
                <a:latin typeface="Times New Roman" pitchFamily="18" charset="0"/>
                <a:cs typeface="Times New Roman" pitchFamily="18" charset="0"/>
              </a:rPr>
              <a:t>Up to 6 players can join together to take on bosses found in the main game.</a:t>
            </a:r>
          </a:p>
          <a:p>
            <a:pPr lvl="1"/>
            <a:r>
              <a:rPr lang="en-US" sz="1600" dirty="0" smtClean="0">
                <a:latin typeface="Times New Roman" pitchFamily="18" charset="0"/>
                <a:cs typeface="Times New Roman" pitchFamily="18" charset="0"/>
              </a:rPr>
              <a:t>Player vs. Player</a:t>
            </a:r>
          </a:p>
          <a:p>
            <a:pPr lvl="2"/>
            <a:r>
              <a:rPr lang="en-US" sz="1200" dirty="0" smtClean="0">
                <a:latin typeface="Times New Roman" pitchFamily="18" charset="0"/>
                <a:cs typeface="Times New Roman" pitchFamily="18" charset="0"/>
              </a:rPr>
              <a:t>Players can fight each other.</a:t>
            </a:r>
          </a:p>
          <a:p>
            <a:r>
              <a:rPr lang="en-US" sz="2000" dirty="0" smtClean="0">
                <a:latin typeface="Times New Roman" pitchFamily="18" charset="0"/>
                <a:cs typeface="Times New Roman" pitchFamily="18" charset="0"/>
              </a:rPr>
              <a:t>In each case the player can select a member of the mercenary group to play as.</a:t>
            </a:r>
          </a:p>
          <a:p>
            <a:r>
              <a:rPr lang="en-US" sz="2000" dirty="0" smtClean="0">
                <a:latin typeface="Times New Roman" pitchFamily="18" charset="0"/>
                <a:cs typeface="Times New Roman" pitchFamily="18" charset="0"/>
              </a:rPr>
              <a:t>Winning in Cooperative play or </a:t>
            </a:r>
            <a:r>
              <a:rPr lang="en-US" sz="2000" dirty="0" err="1" smtClean="0">
                <a:latin typeface="Times New Roman" pitchFamily="18" charset="0"/>
                <a:cs typeface="Times New Roman" pitchFamily="18" charset="0"/>
              </a:rPr>
              <a:t>PvP</a:t>
            </a:r>
            <a:r>
              <a:rPr lang="en-US" sz="2000" dirty="0" smtClean="0">
                <a:latin typeface="Times New Roman" pitchFamily="18" charset="0"/>
                <a:cs typeface="Times New Roman" pitchFamily="18" charset="0"/>
              </a:rPr>
              <a:t> nets the player various rewards</a:t>
            </a:r>
          </a:p>
          <a:p>
            <a:pPr lvl="1"/>
            <a:r>
              <a:rPr lang="en-US" sz="1600" dirty="0" smtClean="0">
                <a:latin typeface="Times New Roman" pitchFamily="18" charset="0"/>
                <a:cs typeface="Times New Roman" pitchFamily="18" charset="0"/>
              </a:rPr>
              <a:t>Weapons and items needed to upgrade those weapons.</a:t>
            </a:r>
          </a:p>
          <a:p>
            <a:pPr lvl="1"/>
            <a:r>
              <a:rPr lang="en-US" sz="1600" dirty="0" smtClean="0">
                <a:latin typeface="Times New Roman" pitchFamily="18" charset="0"/>
                <a:cs typeface="Times New Roman" pitchFamily="18" charset="0"/>
              </a:rPr>
              <a:t>Weapons can be used in the main game.</a:t>
            </a:r>
          </a:p>
          <a:p>
            <a:pPr lvl="1"/>
            <a:r>
              <a:rPr lang="en-US" sz="1600" dirty="0" smtClean="0">
                <a:latin typeface="Times New Roman" pitchFamily="18" charset="0"/>
                <a:cs typeface="Times New Roman" pitchFamily="18" charset="0"/>
              </a:rPr>
              <a:t>Generally speaking, the weapons earned from online play are not as good as ones found in the main game.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3051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Bugs / Glitches</a:t>
            </a:r>
            <a:endParaRPr lang="en-US" dirty="0">
              <a:latin typeface="Old English Text MT" pitchFamily="66" charset="0"/>
            </a:endParaRPr>
          </a:p>
        </p:txBody>
      </p:sp>
      <p:sp>
        <p:nvSpPr>
          <p:cNvPr id="3" name="Content Placeholder 2"/>
          <p:cNvSpPr>
            <a:spLocks noGrp="1"/>
          </p:cNvSpPr>
          <p:nvPr>
            <p:ph idx="1"/>
          </p:nvPr>
        </p:nvSpPr>
        <p:spPr>
          <a:xfrm>
            <a:off x="457200" y="838200"/>
            <a:ext cx="8229600" cy="4525963"/>
          </a:xfrm>
        </p:spPr>
        <p:txBody>
          <a:bodyPr>
            <a:normAutofit/>
          </a:bodyPr>
          <a:lstStyle/>
          <a:p>
            <a:r>
              <a:rPr lang="en-US" sz="2000" dirty="0" smtClean="0">
                <a:latin typeface="Times New Roman" pitchFamily="18" charset="0"/>
                <a:cs typeface="Times New Roman" pitchFamily="18" charset="0"/>
              </a:rPr>
              <a:t>The only bug that comes up consistently is a graphical error.</a:t>
            </a:r>
          </a:p>
          <a:p>
            <a:r>
              <a:rPr lang="en-US" sz="2000" dirty="0" smtClean="0">
                <a:latin typeface="Times New Roman" pitchFamily="18" charset="0"/>
                <a:cs typeface="Times New Roman" pitchFamily="18" charset="0"/>
              </a:rPr>
              <a:t>While chasing an NPC through the city, it is likely that the background will temporarily disappear. </a:t>
            </a:r>
            <a:r>
              <a:rPr lang="en-US" sz="2000" dirty="0" err="1" smtClean="0">
                <a:latin typeface="Times New Roman" pitchFamily="18" charset="0"/>
                <a:cs typeface="Times New Roman" pitchFamily="18" charset="0"/>
              </a:rPr>
              <a:t>Zael</a:t>
            </a:r>
            <a:r>
              <a:rPr lang="en-US" sz="2000" dirty="0" smtClean="0">
                <a:latin typeface="Times New Roman" pitchFamily="18" charset="0"/>
                <a:cs typeface="Times New Roman" pitchFamily="18" charset="0"/>
              </a:rPr>
              <a:t> and the NPCs are still visible, but navigating the backstreets can become a nearly impossible task while the glitch is in effect.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1231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Comparison to Similar Games</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5638800"/>
          </a:xfrm>
        </p:spPr>
        <p:txBody>
          <a:bodyPr>
            <a:normAutofit/>
          </a:bodyPr>
          <a:lstStyle/>
          <a:p>
            <a:r>
              <a:rPr lang="en-US" sz="2000" dirty="0" smtClean="0">
                <a:latin typeface="Times New Roman" pitchFamily="18" charset="0"/>
                <a:cs typeface="Times New Roman" pitchFamily="18" charset="0"/>
              </a:rPr>
              <a:t>One comparison that comes up often is how The Last Story stacks up against fellow “Operation Rainfall” game “</a:t>
            </a:r>
            <a:r>
              <a:rPr lang="en-US" sz="2000" dirty="0" err="1" smtClean="0">
                <a:latin typeface="Times New Roman" pitchFamily="18" charset="0"/>
                <a:cs typeface="Times New Roman" pitchFamily="18" charset="0"/>
              </a:rPr>
              <a:t>Xenoblade</a:t>
            </a:r>
            <a:r>
              <a:rPr lang="en-US" sz="2000" dirty="0" smtClean="0">
                <a:latin typeface="Times New Roman" pitchFamily="18" charset="0"/>
                <a:cs typeface="Times New Roman" pitchFamily="18" charset="0"/>
              </a:rPr>
              <a:t> Chronicles,” another Role Playing game from Japan that comes from famed director Tetsuya Takahashi.</a:t>
            </a:r>
          </a:p>
          <a:p>
            <a:r>
              <a:rPr lang="en-US" sz="2000" dirty="0" smtClean="0">
                <a:latin typeface="Times New Roman" pitchFamily="18" charset="0"/>
                <a:cs typeface="Times New Roman" pitchFamily="18" charset="0"/>
              </a:rPr>
              <a:t>Game length</a:t>
            </a:r>
          </a:p>
          <a:p>
            <a:pPr lvl="1"/>
            <a:r>
              <a:rPr lang="en-US" sz="1600" dirty="0" smtClean="0">
                <a:latin typeface="Times New Roman" pitchFamily="18" charset="0"/>
                <a:cs typeface="Times New Roman" pitchFamily="18" charset="0"/>
              </a:rPr>
              <a:t>Last Story: 35 hours, all side quests completed</a:t>
            </a:r>
          </a:p>
          <a:p>
            <a:pPr lvl="1"/>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140 hours, all side quests completed</a:t>
            </a:r>
          </a:p>
          <a:p>
            <a:r>
              <a:rPr lang="en-US" sz="2000" dirty="0" smtClean="0">
                <a:latin typeface="Times New Roman" pitchFamily="18" charset="0"/>
                <a:cs typeface="Times New Roman" pitchFamily="18" charset="0"/>
              </a:rPr>
              <a:t>Characters</a:t>
            </a:r>
          </a:p>
          <a:p>
            <a:pPr lvl="1"/>
            <a:r>
              <a:rPr lang="en-US" sz="1600" dirty="0" smtClean="0">
                <a:latin typeface="Times New Roman" pitchFamily="18" charset="0"/>
                <a:cs typeface="Times New Roman" pitchFamily="18" charset="0"/>
              </a:rPr>
              <a:t>Equally enjoyable main cast of characters</a:t>
            </a:r>
          </a:p>
          <a:p>
            <a:r>
              <a:rPr lang="en-US" sz="2000" dirty="0" smtClean="0">
                <a:latin typeface="Times New Roman" pitchFamily="18" charset="0"/>
                <a:cs typeface="Times New Roman" pitchFamily="18" charset="0"/>
              </a:rPr>
              <a:t>Art Design</a:t>
            </a:r>
          </a:p>
          <a:p>
            <a:pPr lvl="1"/>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contains a wider array of environments</a:t>
            </a:r>
          </a:p>
          <a:p>
            <a:pPr lvl="1"/>
            <a:r>
              <a:rPr lang="en-US" sz="1600" dirty="0" smtClean="0">
                <a:latin typeface="Times New Roman" pitchFamily="18" charset="0"/>
                <a:cs typeface="Times New Roman" pitchFamily="18" charset="0"/>
              </a:rPr>
              <a:t>Character models are more refined in The Last Story, but there is a greater variety in armor and weapons in </a:t>
            </a:r>
            <a:r>
              <a:rPr lang="en-US" sz="1600" dirty="0" err="1" smtClean="0">
                <a:latin typeface="Times New Roman" pitchFamily="18" charset="0"/>
                <a:cs typeface="Times New Roman" pitchFamily="18" charset="0"/>
              </a:rPr>
              <a:t>Xenoblade</a:t>
            </a:r>
            <a:endParaRPr lang="en-US" sz="16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Music</a:t>
            </a:r>
          </a:p>
          <a:p>
            <a:pPr lvl="1"/>
            <a:r>
              <a:rPr lang="en-US" sz="1600" dirty="0" smtClean="0">
                <a:latin typeface="Times New Roman" pitchFamily="18" charset="0"/>
                <a:cs typeface="Times New Roman" pitchFamily="18" charset="0"/>
              </a:rPr>
              <a:t>Both games employed legendary composers (</a:t>
            </a:r>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had </a:t>
            </a:r>
            <a:r>
              <a:rPr lang="en-US" sz="1600" dirty="0" err="1">
                <a:latin typeface="Times New Roman" pitchFamily="18" charset="0"/>
                <a:cs typeface="Times New Roman" pitchFamily="18" charset="0"/>
              </a:rPr>
              <a:t>Y</a:t>
            </a:r>
            <a:r>
              <a:rPr lang="en-US" sz="1600" dirty="0" err="1" smtClean="0">
                <a:latin typeface="Times New Roman" pitchFamily="18" charset="0"/>
                <a:cs typeface="Times New Roman" pitchFamily="18" charset="0"/>
              </a:rPr>
              <a:t>asunori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Mitsuda</a:t>
            </a:r>
            <a:r>
              <a:rPr lang="en-US" sz="1600" dirty="0" smtClean="0">
                <a:latin typeface="Times New Roman" pitchFamily="18" charset="0"/>
                <a:cs typeface="Times New Roman" pitchFamily="18" charset="0"/>
              </a:rPr>
              <a:t> and Yoko Shimomura), but newcomers ACE+ helped deliver the more memorable soundtrack for </a:t>
            </a:r>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147193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Comparison to Similar Games</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5638800"/>
          </a:xfrm>
        </p:spPr>
        <p:txBody>
          <a:bodyPr>
            <a:normAutofit/>
          </a:bodyPr>
          <a:lstStyle/>
          <a:p>
            <a:r>
              <a:rPr lang="en-US" sz="2000" dirty="0" smtClean="0">
                <a:latin typeface="Times New Roman" pitchFamily="18" charset="0"/>
                <a:cs typeface="Times New Roman" pitchFamily="18" charset="0"/>
              </a:rPr>
              <a:t>Story</a:t>
            </a:r>
          </a:p>
          <a:p>
            <a:pPr lvl="1"/>
            <a:r>
              <a:rPr lang="en-US" sz="1600" dirty="0" smtClean="0">
                <a:latin typeface="Times New Roman" pitchFamily="18" charset="0"/>
                <a:cs typeface="Times New Roman" pitchFamily="18" charset="0"/>
              </a:rPr>
              <a:t>Which has the better content is a matter of personal preference, but </a:t>
            </a:r>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had fewer plot holes.</a:t>
            </a:r>
          </a:p>
          <a:p>
            <a:r>
              <a:rPr lang="en-US" sz="2000" dirty="0" smtClean="0">
                <a:latin typeface="Times New Roman" pitchFamily="18" charset="0"/>
                <a:cs typeface="Times New Roman" pitchFamily="18" charset="0"/>
              </a:rPr>
              <a:t>Gameplay</a:t>
            </a:r>
          </a:p>
          <a:p>
            <a:pPr lvl="1"/>
            <a:r>
              <a:rPr lang="en-US" sz="1600" dirty="0" smtClean="0">
                <a:latin typeface="Times New Roman" pitchFamily="18" charset="0"/>
                <a:cs typeface="Times New Roman" pitchFamily="18" charset="0"/>
              </a:rPr>
              <a:t>Side quest management is better handled in </a:t>
            </a:r>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as there is a list of active quests that tells you which NPC is giving the quest and where they are located.</a:t>
            </a:r>
          </a:p>
          <a:p>
            <a:pPr lvl="1"/>
            <a:r>
              <a:rPr lang="en-US" sz="1600" dirty="0" smtClean="0">
                <a:latin typeface="Times New Roman" pitchFamily="18" charset="0"/>
                <a:cs typeface="Times New Roman" pitchFamily="18" charset="0"/>
              </a:rPr>
              <a:t>Battle system: The Last Story takes more risks (trying a cover system), but in practice you are just as active in one battle system as you are in the other.</a:t>
            </a:r>
          </a:p>
          <a:p>
            <a:r>
              <a:rPr lang="en-US" sz="2000" dirty="0" smtClean="0">
                <a:latin typeface="Times New Roman" pitchFamily="18" charset="0"/>
                <a:cs typeface="Times New Roman" pitchFamily="18" charset="0"/>
              </a:rPr>
              <a:t>Overall</a:t>
            </a:r>
          </a:p>
          <a:p>
            <a:pPr lvl="1"/>
            <a:r>
              <a:rPr lang="en-US" sz="1600" dirty="0" smtClean="0">
                <a:latin typeface="Times New Roman" pitchFamily="18" charset="0"/>
                <a:cs typeface="Times New Roman" pitchFamily="18" charset="0"/>
              </a:rPr>
              <a:t>While The Last Story should be praised for trying an ambitious battle system, </a:t>
            </a:r>
            <a:r>
              <a:rPr lang="en-US" sz="1600" dirty="0" err="1" smtClean="0">
                <a:latin typeface="Times New Roman" pitchFamily="18" charset="0"/>
                <a:cs typeface="Times New Roman" pitchFamily="18" charset="0"/>
              </a:rPr>
              <a:t>Xenoblade</a:t>
            </a:r>
            <a:r>
              <a:rPr lang="en-US" sz="1600" dirty="0" smtClean="0">
                <a:latin typeface="Times New Roman" pitchFamily="18" charset="0"/>
                <a:cs typeface="Times New Roman" pitchFamily="18" charset="0"/>
              </a:rPr>
              <a:t> was the more polished game.</a:t>
            </a:r>
          </a:p>
        </p:txBody>
      </p:sp>
    </p:spTree>
    <p:extLst>
      <p:ext uri="{BB962C8B-B14F-4D97-AF65-F5344CB8AC3E}">
        <p14:creationId xmlns:p14="http://schemas.microsoft.com/office/powerpoint/2010/main" val="108510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Design Mistakes</a:t>
            </a:r>
            <a:endParaRPr lang="en-US" dirty="0">
              <a:latin typeface="Old English Text MT" pitchFamily="66" charset="0"/>
            </a:endParaRPr>
          </a:p>
        </p:txBody>
      </p:sp>
      <p:sp>
        <p:nvSpPr>
          <p:cNvPr id="3" name="Content Placeholder 2"/>
          <p:cNvSpPr>
            <a:spLocks noGrp="1"/>
          </p:cNvSpPr>
          <p:nvPr>
            <p:ph idx="1"/>
          </p:nvPr>
        </p:nvSpPr>
        <p:spPr>
          <a:xfrm>
            <a:off x="457200" y="609600"/>
            <a:ext cx="8229600" cy="4525963"/>
          </a:xfrm>
        </p:spPr>
        <p:txBody>
          <a:bodyPr>
            <a:normAutofit/>
          </a:bodyPr>
          <a:lstStyle/>
          <a:p>
            <a:r>
              <a:rPr lang="en-US" sz="2000" dirty="0" smtClean="0">
                <a:latin typeface="Times New Roman" pitchFamily="18" charset="0"/>
                <a:cs typeface="Times New Roman" pitchFamily="18" charset="0"/>
              </a:rPr>
              <a:t>One design mistake that stands out is how The Last Story is played out through chapters.</a:t>
            </a:r>
          </a:p>
          <a:p>
            <a:r>
              <a:rPr lang="en-US" sz="2000" dirty="0" smtClean="0">
                <a:latin typeface="Times New Roman" pitchFamily="18" charset="0"/>
                <a:cs typeface="Times New Roman" pitchFamily="18" charset="0"/>
              </a:rPr>
              <a:t>The problem is not with the chapter approach in general, but rather with the “optional” chapters.</a:t>
            </a:r>
          </a:p>
          <a:p>
            <a:r>
              <a:rPr lang="en-US" sz="2000" dirty="0" smtClean="0">
                <a:latin typeface="Times New Roman" pitchFamily="18" charset="0"/>
                <a:cs typeface="Times New Roman" pitchFamily="18" charset="0"/>
              </a:rPr>
              <a:t>Players are not always told ahead of time what chapters are optional and which ones advance the story.</a:t>
            </a:r>
          </a:p>
          <a:p>
            <a:r>
              <a:rPr lang="en-US" sz="2000" dirty="0" smtClean="0">
                <a:latin typeface="Times New Roman" pitchFamily="18" charset="0"/>
                <a:cs typeface="Times New Roman" pitchFamily="18" charset="0"/>
              </a:rPr>
              <a:t>At the end of the game there are three chapters to play through, and it is entirely possible to miss out on seeing a significant event that is built up throughout the game if you choose the wrong chapter. Of course, you can reload your safe and play through these chapters if you happen to select the ending chapter, but it is a design flaw that could be easily fixed with better cueing.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7513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Review Summary</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5877370"/>
          </a:xfrm>
        </p:spPr>
        <p:txBody>
          <a:bodyPr>
            <a:normAutofit/>
          </a:bodyPr>
          <a:lstStyle/>
          <a:p>
            <a:r>
              <a:rPr lang="en-US" sz="2000" dirty="0" smtClean="0">
                <a:latin typeface="Times New Roman" pitchFamily="18" charset="0"/>
                <a:cs typeface="Times New Roman" pitchFamily="18" charset="0"/>
              </a:rPr>
              <a:t>Strengths</a:t>
            </a:r>
          </a:p>
          <a:p>
            <a:pPr lvl="1"/>
            <a:r>
              <a:rPr lang="en-US" sz="1600" dirty="0" smtClean="0">
                <a:latin typeface="Times New Roman" pitchFamily="18" charset="0"/>
                <a:cs typeface="Times New Roman" pitchFamily="18" charset="0"/>
              </a:rPr>
              <a:t>Wonderful cast of characters to keep player engaged.</a:t>
            </a:r>
          </a:p>
          <a:p>
            <a:pPr lvl="1"/>
            <a:r>
              <a:rPr lang="en-US" sz="1600" dirty="0" smtClean="0">
                <a:latin typeface="Times New Roman" pitchFamily="18" charset="0"/>
                <a:cs typeface="Times New Roman" pitchFamily="18" charset="0"/>
              </a:rPr>
              <a:t>Innovative new battle system.</a:t>
            </a:r>
          </a:p>
          <a:p>
            <a:pPr lvl="1"/>
            <a:r>
              <a:rPr lang="en-US" sz="1600" dirty="0" smtClean="0">
                <a:latin typeface="Times New Roman" pitchFamily="18" charset="0"/>
                <a:cs typeface="Times New Roman" pitchFamily="18" charset="0"/>
              </a:rPr>
              <a:t>Interactive battle environments.</a:t>
            </a:r>
          </a:p>
          <a:p>
            <a:pPr lvl="1"/>
            <a:r>
              <a:rPr lang="en-US" sz="1600" dirty="0" smtClean="0">
                <a:latin typeface="Times New Roman" pitchFamily="18" charset="0"/>
                <a:cs typeface="Times New Roman" pitchFamily="18" charset="0"/>
              </a:rPr>
              <a:t>Fair character customization (visual).</a:t>
            </a:r>
          </a:p>
          <a:p>
            <a:r>
              <a:rPr lang="en-US" sz="2000" dirty="0" smtClean="0">
                <a:latin typeface="Times New Roman" pitchFamily="18" charset="0"/>
                <a:cs typeface="Times New Roman" pitchFamily="18" charset="0"/>
              </a:rPr>
              <a:t>Weaknesses</a:t>
            </a:r>
          </a:p>
          <a:p>
            <a:pPr lvl="1"/>
            <a:r>
              <a:rPr lang="en-US" sz="1600" dirty="0" smtClean="0">
                <a:latin typeface="Times New Roman" pitchFamily="18" charset="0"/>
                <a:cs typeface="Times New Roman" pitchFamily="18" charset="0"/>
              </a:rPr>
              <a:t>Limited alternative control options</a:t>
            </a:r>
          </a:p>
          <a:p>
            <a:pPr lvl="1"/>
            <a:r>
              <a:rPr lang="en-US" sz="1600" dirty="0" smtClean="0">
                <a:latin typeface="Times New Roman" pitchFamily="18" charset="0"/>
                <a:cs typeface="Times New Roman" pitchFamily="18" charset="0"/>
              </a:rPr>
              <a:t>Story is </a:t>
            </a:r>
            <a:r>
              <a:rPr lang="en-US" sz="1600" i="1" dirty="0" smtClean="0">
                <a:latin typeface="Times New Roman" pitchFamily="18" charset="0"/>
                <a:cs typeface="Times New Roman" pitchFamily="18" charset="0"/>
              </a:rPr>
              <a:t>too</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predictable</a:t>
            </a:r>
            <a:endParaRPr lang="en-US" sz="1600" dirty="0" smtClean="0">
              <a:latin typeface="Times New Roman" pitchFamily="18" charset="0"/>
              <a:cs typeface="Times New Roman" pitchFamily="18" charset="0"/>
            </a:endParaRPr>
          </a:p>
          <a:p>
            <a:pPr lvl="1"/>
            <a:r>
              <a:rPr lang="en-US" sz="1600" dirty="0" smtClean="0">
                <a:latin typeface="Times New Roman" pitchFamily="18" charset="0"/>
                <a:cs typeface="Times New Roman" pitchFamily="18" charset="0"/>
              </a:rPr>
              <a:t>Glaring plot hole</a:t>
            </a:r>
          </a:p>
          <a:p>
            <a:pPr lvl="1"/>
            <a:r>
              <a:rPr lang="en-US" sz="1600" dirty="0" smtClean="0">
                <a:latin typeface="Times New Roman" pitchFamily="18" charset="0"/>
                <a:cs typeface="Times New Roman" pitchFamily="18" charset="0"/>
              </a:rPr>
              <a:t>No “signature moment” or moments</a:t>
            </a:r>
          </a:p>
          <a:p>
            <a:pPr lvl="2"/>
            <a:r>
              <a:rPr lang="en-US" sz="1200" dirty="0" smtClean="0">
                <a:latin typeface="Times New Roman" pitchFamily="18" charset="0"/>
                <a:cs typeface="Times New Roman" pitchFamily="18" charset="0"/>
              </a:rPr>
              <a:t>Really no moment in the game that sticks out and would make a player want to revisit the game 5-10 years down the line.</a:t>
            </a:r>
          </a:p>
          <a:p>
            <a:r>
              <a:rPr lang="en-US" sz="2000" dirty="0" smtClean="0">
                <a:latin typeface="Times New Roman" pitchFamily="18" charset="0"/>
                <a:cs typeface="Times New Roman" pitchFamily="18" charset="0"/>
              </a:rPr>
              <a:t>Is it </a:t>
            </a:r>
            <a:r>
              <a:rPr lang="en-US" sz="2000" dirty="0">
                <a:latin typeface="Times New Roman" pitchFamily="18" charset="0"/>
                <a:cs typeface="Times New Roman" pitchFamily="18" charset="0"/>
              </a:rPr>
              <a:t>W</a:t>
            </a:r>
            <a:r>
              <a:rPr lang="en-US" sz="2000" dirty="0" smtClean="0">
                <a:latin typeface="Times New Roman" pitchFamily="18" charset="0"/>
                <a:cs typeface="Times New Roman" pitchFamily="18" charset="0"/>
              </a:rPr>
              <a:t>orth Purchasing?</a:t>
            </a:r>
          </a:p>
          <a:p>
            <a:pPr lvl="1"/>
            <a:r>
              <a:rPr lang="en-US" sz="1600" dirty="0" smtClean="0">
                <a:latin typeface="Times New Roman" pitchFamily="18" charset="0"/>
                <a:cs typeface="Times New Roman" pitchFamily="18" charset="0"/>
              </a:rPr>
              <a:t>Depends on the price you are purchasing it at.</a:t>
            </a:r>
          </a:p>
          <a:p>
            <a:r>
              <a:rPr lang="en-US" sz="2000" dirty="0" smtClean="0">
                <a:latin typeface="Times New Roman" pitchFamily="18" charset="0"/>
                <a:cs typeface="Times New Roman" pitchFamily="18" charset="0"/>
              </a:rPr>
              <a:t>Overall Score : ~8/10</a:t>
            </a:r>
          </a:p>
          <a:p>
            <a:r>
              <a:rPr lang="en-US" sz="2000" dirty="0" smtClean="0">
                <a:latin typeface="Times New Roman" pitchFamily="18" charset="0"/>
                <a:cs typeface="Times New Roman" pitchFamily="18" charset="0"/>
              </a:rPr>
              <a:t>How Can it be Improved?</a:t>
            </a:r>
          </a:p>
          <a:p>
            <a:pPr lvl="1"/>
            <a:r>
              <a:rPr lang="en-US" sz="1600" dirty="0" smtClean="0">
                <a:latin typeface="Times New Roman" pitchFamily="18" charset="0"/>
                <a:cs typeface="Times New Roman" pitchFamily="18" charset="0"/>
              </a:rPr>
              <a:t>Address the weaknesses listed above (close the plot hole)</a:t>
            </a:r>
          </a:p>
          <a:p>
            <a:pPr lvl="1"/>
            <a:r>
              <a:rPr lang="en-US" sz="1600" dirty="0" smtClean="0">
                <a:latin typeface="Times New Roman" pitchFamily="18" charset="0"/>
                <a:cs typeface="Times New Roman" pitchFamily="18" charset="0"/>
              </a:rPr>
              <a:t>Flesh out some of the backstories (white tiger, </a:t>
            </a:r>
            <a:r>
              <a:rPr lang="en-US" sz="1600" dirty="0" smtClean="0">
                <a:latin typeface="Times New Roman" pitchFamily="18" charset="0"/>
                <a:cs typeface="Times New Roman" pitchFamily="18" charset="0"/>
              </a:rPr>
              <a:t>Guardians</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68407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ld English Text MT" pitchFamily="66" charset="0"/>
              </a:rPr>
              <a:t>Comments/Questions?</a:t>
            </a:r>
            <a:endParaRPr lang="en-US" dirty="0">
              <a:latin typeface="Old English Text MT" pitchFamily="66"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133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Basic Info</a:t>
            </a:r>
            <a:endParaRPr lang="en-US" dirty="0">
              <a:latin typeface="Old English Text MT" pitchFamily="66" charset="0"/>
            </a:endParaRPr>
          </a:p>
        </p:txBody>
      </p:sp>
      <p:sp>
        <p:nvSpPr>
          <p:cNvPr id="3" name="Content Placeholder 2"/>
          <p:cNvSpPr>
            <a:spLocks noGrp="1"/>
          </p:cNvSpPr>
          <p:nvPr>
            <p:ph idx="1"/>
          </p:nvPr>
        </p:nvSpPr>
        <p:spPr>
          <a:xfrm>
            <a:off x="4114800" y="884237"/>
            <a:ext cx="4191000" cy="4525963"/>
          </a:xfrm>
        </p:spPr>
        <p:txBody>
          <a:bodyPr>
            <a:normAutofit/>
          </a:bodyPr>
          <a:lstStyle/>
          <a:p>
            <a:r>
              <a:rPr lang="en-US" sz="2000" dirty="0" smtClean="0">
                <a:latin typeface="Times New Roman" pitchFamily="18" charset="0"/>
                <a:cs typeface="Times New Roman" pitchFamily="18" charset="0"/>
              </a:rPr>
              <a:t>Developer: </a:t>
            </a:r>
            <a:r>
              <a:rPr lang="en-US" sz="2000" dirty="0" err="1" smtClean="0">
                <a:latin typeface="Times New Roman" pitchFamily="18" charset="0"/>
                <a:cs typeface="Times New Roman" pitchFamily="18" charset="0"/>
              </a:rPr>
              <a:t>Mistwalker</a:t>
            </a:r>
            <a:r>
              <a:rPr lang="en-US" sz="2000" dirty="0" smtClean="0">
                <a:latin typeface="Times New Roman" pitchFamily="18" charset="0"/>
                <a:cs typeface="Times New Roman" pitchFamily="18" charset="0"/>
              </a:rPr>
              <a:t> Studios</a:t>
            </a:r>
          </a:p>
          <a:p>
            <a:r>
              <a:rPr lang="en-US" sz="2000" dirty="0" smtClean="0">
                <a:latin typeface="Times New Roman" pitchFamily="18" charset="0"/>
                <a:cs typeface="Times New Roman" pitchFamily="18" charset="0"/>
              </a:rPr>
              <a:t>Director: Hironobu </a:t>
            </a:r>
            <a:r>
              <a:rPr lang="en-US" sz="2000" dirty="0" err="1" smtClean="0">
                <a:latin typeface="Times New Roman" pitchFamily="18" charset="0"/>
                <a:cs typeface="Times New Roman" pitchFamily="18" charset="0"/>
              </a:rPr>
              <a:t>Sakaguchi</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Composer: Nobuo </a:t>
            </a:r>
            <a:r>
              <a:rPr lang="en-US" sz="2000" dirty="0" err="1" smtClean="0">
                <a:latin typeface="Times New Roman" pitchFamily="18" charset="0"/>
                <a:cs typeface="Times New Roman" pitchFamily="18" charset="0"/>
              </a:rPr>
              <a:t>Uematsu</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Publisher (US): XSEED Games</a:t>
            </a:r>
          </a:p>
          <a:p>
            <a:r>
              <a:rPr lang="en-US" sz="2000" dirty="0" smtClean="0">
                <a:latin typeface="Times New Roman" pitchFamily="18" charset="0"/>
                <a:cs typeface="Times New Roman" pitchFamily="18" charset="0"/>
              </a:rPr>
              <a:t>Genre: Role-Playing </a:t>
            </a:r>
            <a:r>
              <a:rPr lang="en-US" sz="2000" dirty="0" smtClean="0">
                <a:latin typeface="Times New Roman" pitchFamily="18" charset="0"/>
                <a:cs typeface="Times New Roman" pitchFamily="18" charset="0"/>
              </a:rPr>
              <a:t>Game</a:t>
            </a:r>
          </a:p>
          <a:p>
            <a:r>
              <a:rPr lang="en-US" sz="2000" dirty="0" smtClean="0">
                <a:latin typeface="Times New Roman" pitchFamily="18" charset="0"/>
                <a:cs typeface="Times New Roman" pitchFamily="18" charset="0"/>
              </a:rPr>
              <a:t>Manual Included: Yes</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Price: MSRP $49.99</a:t>
            </a:r>
          </a:p>
          <a:p>
            <a:r>
              <a:rPr lang="en-US" sz="2000" dirty="0" smtClean="0">
                <a:latin typeface="Times New Roman" pitchFamily="18" charset="0"/>
                <a:cs typeface="Times New Roman" pitchFamily="18" charset="0"/>
              </a:rPr>
              <a:t>System: Nintendo Wii</a:t>
            </a:r>
          </a:p>
          <a:p>
            <a:r>
              <a:rPr lang="en-US" sz="2000" dirty="0" smtClean="0">
                <a:latin typeface="Times New Roman" pitchFamily="18" charset="0"/>
                <a:cs typeface="Times New Roman" pitchFamily="18" charset="0"/>
              </a:rPr>
              <a:t>ESRB Rating: Teen</a:t>
            </a:r>
          </a:p>
          <a:p>
            <a:pPr lvl="1"/>
            <a:r>
              <a:rPr lang="en-US" sz="1600" dirty="0" smtClean="0">
                <a:latin typeface="Times New Roman" pitchFamily="18" charset="0"/>
                <a:cs typeface="Times New Roman" pitchFamily="18" charset="0"/>
              </a:rPr>
              <a:t>Language</a:t>
            </a:r>
          </a:p>
          <a:p>
            <a:pPr lvl="1"/>
            <a:r>
              <a:rPr lang="en-US" sz="1600" dirty="0" smtClean="0">
                <a:latin typeface="Times New Roman" pitchFamily="18" charset="0"/>
                <a:cs typeface="Times New Roman" pitchFamily="18" charset="0"/>
              </a:rPr>
              <a:t>Mild Suggestive Themes</a:t>
            </a:r>
          </a:p>
          <a:p>
            <a:pPr lvl="1"/>
            <a:r>
              <a:rPr lang="en-US" sz="1600" dirty="0" smtClean="0">
                <a:latin typeface="Times New Roman" pitchFamily="18" charset="0"/>
                <a:cs typeface="Times New Roman" pitchFamily="18" charset="0"/>
              </a:rPr>
              <a:t>Use of Alcohol</a:t>
            </a:r>
          </a:p>
          <a:p>
            <a:pPr lvl="1"/>
            <a:r>
              <a:rPr lang="en-US" sz="1600" dirty="0" smtClean="0">
                <a:latin typeface="Times New Roman" pitchFamily="18" charset="0"/>
                <a:cs typeface="Times New Roman" pitchFamily="18" charset="0"/>
              </a:rPr>
              <a:t>Violence</a:t>
            </a:r>
            <a:endParaRPr lang="en-US" sz="1600" dirty="0">
              <a:latin typeface="Times New Roman" pitchFamily="18" charset="0"/>
              <a:cs typeface="Times New Roman" pitchFamily="18" charset="0"/>
            </a:endParaRPr>
          </a:p>
        </p:txBody>
      </p:sp>
      <p:pic>
        <p:nvPicPr>
          <p:cNvPr id="2052" name="Picture 4" descr="http://image.gamespotcdn.net/gamespot/images/box/0/5/5/988055_245433_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23924"/>
            <a:ext cx="3317042"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81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Story</a:t>
            </a:r>
            <a:endParaRPr lang="en-US" dirty="0">
              <a:latin typeface="Old English Text MT" pitchFamily="66" charset="0"/>
            </a:endParaRPr>
          </a:p>
        </p:txBody>
      </p:sp>
      <p:sp>
        <p:nvSpPr>
          <p:cNvPr id="3" name="Content Placeholder 2"/>
          <p:cNvSpPr>
            <a:spLocks noGrp="1"/>
          </p:cNvSpPr>
          <p:nvPr>
            <p:ph idx="1"/>
          </p:nvPr>
        </p:nvSpPr>
        <p:spPr>
          <a:xfrm>
            <a:off x="533400" y="3848101"/>
            <a:ext cx="8229600" cy="2819400"/>
          </a:xfrm>
        </p:spPr>
        <p:txBody>
          <a:bodyPr>
            <a:normAutofit/>
          </a:bodyPr>
          <a:lstStyle/>
          <a:p>
            <a:r>
              <a:rPr lang="en-US" sz="2000" dirty="0" smtClean="0">
                <a:latin typeface="Times New Roman" pitchFamily="18" charset="0"/>
                <a:cs typeface="Times New Roman" pitchFamily="18" charset="0"/>
              </a:rPr>
              <a:t>The story follows a band of mercenaries that head to </a:t>
            </a:r>
            <a:r>
              <a:rPr lang="en-US" sz="2000" dirty="0" err="1" smtClean="0">
                <a:latin typeface="Times New Roman" pitchFamily="18" charset="0"/>
                <a:cs typeface="Times New Roman" pitchFamily="18" charset="0"/>
              </a:rPr>
              <a:t>Lazulis</a:t>
            </a:r>
            <a:r>
              <a:rPr lang="en-US" sz="2000" dirty="0" smtClean="0">
                <a:latin typeface="Times New Roman" pitchFamily="18" charset="0"/>
                <a:cs typeface="Times New Roman" pitchFamily="18" charset="0"/>
              </a:rPr>
              <a:t> City for work.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They get a job from Count </a:t>
            </a:r>
            <a:r>
              <a:rPr lang="en-US" sz="2000" dirty="0" err="1" smtClean="0">
                <a:latin typeface="Times New Roman" pitchFamily="18" charset="0"/>
                <a:cs typeface="Times New Roman" pitchFamily="18" charset="0"/>
              </a:rPr>
              <a:t>Arganan</a:t>
            </a:r>
            <a:r>
              <a:rPr lang="en-US" sz="2000" dirty="0" smtClean="0">
                <a:latin typeface="Times New Roman" pitchFamily="18" charset="0"/>
                <a:cs typeface="Times New Roman" pitchFamily="18" charset="0"/>
              </a:rPr>
              <a:t>, which they hope can propel them to knighthood and out of the rough, uncertain lives of mercenaries.</a:t>
            </a:r>
          </a:p>
          <a:p>
            <a:r>
              <a:rPr lang="en-US" sz="2000" dirty="0" smtClean="0">
                <a:latin typeface="Times New Roman" pitchFamily="18" charset="0"/>
                <a:cs typeface="Times New Roman" pitchFamily="18" charset="0"/>
              </a:rPr>
              <a:t>Along the way </a:t>
            </a:r>
            <a:r>
              <a:rPr lang="en-US" sz="2000" dirty="0" err="1" smtClean="0">
                <a:latin typeface="Times New Roman" pitchFamily="18" charset="0"/>
                <a:cs typeface="Times New Roman" pitchFamily="18" charset="0"/>
              </a:rPr>
              <a:t>Zael</a:t>
            </a:r>
            <a:r>
              <a:rPr lang="en-US" sz="2000" dirty="0" smtClean="0">
                <a:latin typeface="Times New Roman" pitchFamily="18" charset="0"/>
                <a:cs typeface="Times New Roman" pitchFamily="18" charset="0"/>
              </a:rPr>
              <a:t>, this tale’s protagonist, gains the mysterious power of “The Outsider” and the group is confronted with a task greater than they can imagine.</a:t>
            </a:r>
          </a:p>
          <a:p>
            <a:r>
              <a:rPr lang="en-US" sz="2000" dirty="0" smtClean="0">
                <a:latin typeface="Times New Roman" pitchFamily="18" charset="0"/>
                <a:cs typeface="Times New Roman" pitchFamily="18" charset="0"/>
              </a:rPr>
              <a:t>The fight to save </a:t>
            </a:r>
            <a:r>
              <a:rPr lang="en-US" sz="2000" dirty="0" err="1" smtClean="0">
                <a:latin typeface="Times New Roman" pitchFamily="18" charset="0"/>
                <a:cs typeface="Times New Roman" pitchFamily="18" charset="0"/>
              </a:rPr>
              <a:t>Lazulis</a:t>
            </a:r>
            <a:r>
              <a:rPr lang="en-US" sz="2000" dirty="0" smtClean="0">
                <a:latin typeface="Times New Roman" pitchFamily="18" charset="0"/>
                <a:cs typeface="Times New Roman" pitchFamily="18" charset="0"/>
              </a:rPr>
              <a:t> Island is on, and only </a:t>
            </a:r>
            <a:r>
              <a:rPr lang="en-US" sz="2000" dirty="0" err="1" smtClean="0">
                <a:latin typeface="Times New Roman" pitchFamily="18" charset="0"/>
                <a:cs typeface="Times New Roman" pitchFamily="18" charset="0"/>
              </a:rPr>
              <a:t>Zael</a:t>
            </a:r>
            <a:r>
              <a:rPr lang="en-US" sz="2000" dirty="0" smtClean="0">
                <a:latin typeface="Times New Roman" pitchFamily="18" charset="0"/>
                <a:cs typeface="Times New Roman" pitchFamily="18" charset="0"/>
              </a:rPr>
              <a:t> and crew can protect it.</a:t>
            </a:r>
          </a:p>
        </p:txBody>
      </p:sp>
      <p:pic>
        <p:nvPicPr>
          <p:cNvPr id="3074" name="Picture 2" descr="http://www.technobuffalo.com/wp-content/uploads/2012/08/tls_001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838200"/>
            <a:ext cx="536257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5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Story Cont.</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5638800"/>
          </a:xfrm>
        </p:spPr>
        <p:txBody>
          <a:bodyPr>
            <a:normAutofit fontScale="92500" lnSpcReduction="10000"/>
          </a:bodyPr>
          <a:lstStyle/>
          <a:p>
            <a:r>
              <a:rPr lang="en-US" sz="2000" dirty="0" smtClean="0">
                <a:latin typeface="Times New Roman" pitchFamily="18" charset="0"/>
                <a:cs typeface="Times New Roman" pitchFamily="18" charset="0"/>
              </a:rPr>
              <a:t>The Good:</a:t>
            </a:r>
          </a:p>
          <a:p>
            <a:pPr lvl="1"/>
            <a:r>
              <a:rPr lang="en-US" sz="1600" dirty="0" smtClean="0">
                <a:latin typeface="Times New Roman" pitchFamily="18" charset="0"/>
                <a:cs typeface="Times New Roman" pitchFamily="18" charset="0"/>
              </a:rPr>
              <a:t>Character interactions are what truly carries The Last Story. There is never a dull moment when the mercenary crew is together, whether they are downing booze at the tavern, or engaging in delightful banter during a battle.</a:t>
            </a:r>
          </a:p>
          <a:p>
            <a:r>
              <a:rPr lang="en-US" sz="2000" dirty="0" smtClean="0">
                <a:latin typeface="Times New Roman" pitchFamily="18" charset="0"/>
                <a:cs typeface="Times New Roman" pitchFamily="18" charset="0"/>
              </a:rPr>
              <a:t>The Disappointing:</a:t>
            </a:r>
          </a:p>
          <a:p>
            <a:pPr lvl="1"/>
            <a:r>
              <a:rPr lang="en-US" sz="1600" dirty="0" smtClean="0">
                <a:latin typeface="Times New Roman" pitchFamily="18" charset="0"/>
                <a:cs typeface="Times New Roman" pitchFamily="18" charset="0"/>
              </a:rPr>
              <a:t>There is a balance that must be struck in storytelling. If things are too predictable, the audience gets bored. If there are too many plot twists, the audience will be confused, become frustrated, and take the story to be “convoluted.”</a:t>
            </a:r>
          </a:p>
          <a:p>
            <a:pPr lvl="1"/>
            <a:r>
              <a:rPr lang="en-US" sz="1600" dirty="0" smtClean="0">
                <a:latin typeface="Times New Roman" pitchFamily="18" charset="0"/>
                <a:cs typeface="Times New Roman" pitchFamily="18" charset="0"/>
              </a:rPr>
              <a:t>The Last Story is, unfortunately, as predictable as a porno.</a:t>
            </a:r>
          </a:p>
          <a:p>
            <a:pPr lvl="1"/>
            <a:r>
              <a:rPr lang="en-US" sz="1600" dirty="0" smtClean="0">
                <a:latin typeface="Times New Roman" pitchFamily="18" charset="0"/>
                <a:cs typeface="Times New Roman" pitchFamily="18" charset="0"/>
              </a:rPr>
              <a:t>The player will likely be able to guess the “big surprise” twist for the final boss within the first 3 hours of play (out of 35 hours of total game play, all side quests included).</a:t>
            </a:r>
          </a:p>
          <a:p>
            <a:pPr lvl="1"/>
            <a:r>
              <a:rPr lang="en-US" sz="1600" dirty="0" smtClean="0">
                <a:latin typeface="Times New Roman" pitchFamily="18" charset="0"/>
                <a:cs typeface="Times New Roman" pitchFamily="18" charset="0"/>
              </a:rPr>
              <a:t>White Tiger featured prominently in artwork is poorly explained (2 lines of spoken text, a few more lines of text from the in-game library).</a:t>
            </a:r>
          </a:p>
          <a:p>
            <a:pPr lvl="2"/>
            <a:r>
              <a:rPr lang="en-US" sz="1200" dirty="0" smtClean="0">
                <a:latin typeface="Times New Roman" pitchFamily="18" charset="0"/>
                <a:cs typeface="Times New Roman" pitchFamily="18" charset="0"/>
              </a:rPr>
              <a:t>Feels like wasted potential.</a:t>
            </a:r>
          </a:p>
          <a:p>
            <a:pPr lvl="2"/>
            <a:r>
              <a:rPr lang="en-US" sz="1200" dirty="0" smtClean="0">
                <a:latin typeface="Times New Roman" pitchFamily="18" charset="0"/>
                <a:cs typeface="Times New Roman" pitchFamily="18" charset="0"/>
              </a:rPr>
              <a:t>Similar issue with the “Guardians” mentioned in the backstory of </a:t>
            </a:r>
            <a:r>
              <a:rPr lang="en-US" sz="1200" dirty="0" err="1" smtClean="0">
                <a:latin typeface="Times New Roman" pitchFamily="18" charset="0"/>
                <a:cs typeface="Times New Roman" pitchFamily="18" charset="0"/>
              </a:rPr>
              <a:t>Mirania</a:t>
            </a:r>
            <a:r>
              <a:rPr lang="en-US" sz="1200" dirty="0" smtClean="0">
                <a:latin typeface="Times New Roman" pitchFamily="18" charset="0"/>
                <a:cs typeface="Times New Roman" pitchFamily="18" charset="0"/>
              </a:rPr>
              <a:t>, one of the mercenaries. </a:t>
            </a:r>
          </a:p>
          <a:p>
            <a:r>
              <a:rPr lang="en-US" sz="2000" dirty="0" smtClean="0">
                <a:latin typeface="Times New Roman" pitchFamily="18" charset="0"/>
                <a:cs typeface="Times New Roman" pitchFamily="18" charset="0"/>
              </a:rPr>
              <a:t>The Ugly: (Avoiding spoilers)</a:t>
            </a:r>
          </a:p>
          <a:p>
            <a:pPr lvl="1"/>
            <a:r>
              <a:rPr lang="en-US" sz="1600" dirty="0" smtClean="0">
                <a:latin typeface="Times New Roman" pitchFamily="18" charset="0"/>
                <a:cs typeface="Times New Roman" pitchFamily="18" charset="0"/>
              </a:rPr>
              <a:t>There is one critical mechanical flaw in this game’s storytelling.</a:t>
            </a:r>
          </a:p>
          <a:p>
            <a:pPr lvl="1"/>
            <a:r>
              <a:rPr lang="en-US" sz="1600" dirty="0" smtClean="0">
                <a:latin typeface="Times New Roman" pitchFamily="18" charset="0"/>
                <a:cs typeface="Times New Roman" pitchFamily="18" charset="0"/>
              </a:rPr>
              <a:t>At one point in the game a prominent character just disappears from the story, with no explanation. None of the other characters even acknowledge this character’s absence. Later this lost character appears out of nowhere, and suddenly all of the other characters are shocked to see him/her/it. This creates a rather large plot hole, which could have been remedied with a simple “I’m going to help these people over here, you guys go on ahead.”</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4301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User Interface &amp; Game Play</a:t>
            </a:r>
            <a:endParaRPr lang="en-US" dirty="0">
              <a:latin typeface="Old English Text MT" pitchFamily="66" charset="0"/>
            </a:endParaRPr>
          </a:p>
        </p:txBody>
      </p:sp>
      <p:sp>
        <p:nvSpPr>
          <p:cNvPr id="3" name="Content Placeholder 2"/>
          <p:cNvSpPr>
            <a:spLocks noGrp="1"/>
          </p:cNvSpPr>
          <p:nvPr>
            <p:ph idx="1"/>
          </p:nvPr>
        </p:nvSpPr>
        <p:spPr>
          <a:xfrm>
            <a:off x="457200" y="609600"/>
            <a:ext cx="8229600" cy="4525963"/>
          </a:xfrm>
        </p:spPr>
        <p:txBody>
          <a:bodyPr>
            <a:normAutofit/>
          </a:bodyPr>
          <a:lstStyle/>
          <a:p>
            <a:r>
              <a:rPr lang="en-US" sz="2000" dirty="0" smtClean="0">
                <a:latin typeface="Times New Roman" pitchFamily="18" charset="0"/>
                <a:cs typeface="Times New Roman" pitchFamily="18" charset="0"/>
              </a:rPr>
              <a:t>The Last Story utilizes a fairly standard menu system for item and equipment management.</a:t>
            </a:r>
          </a:p>
          <a:p>
            <a:r>
              <a:rPr lang="en-US" sz="2000" dirty="0" smtClean="0">
                <a:latin typeface="Times New Roman" pitchFamily="18" charset="0"/>
                <a:cs typeface="Times New Roman" pitchFamily="18" charset="0"/>
              </a:rPr>
              <a:t>Players are able to customize the look of their characters by equipping various pieces of armor and different weapons, though the number of different armors is rather small.</a:t>
            </a:r>
          </a:p>
          <a:p>
            <a:pPr lvl="1"/>
            <a:r>
              <a:rPr lang="en-US" sz="1600" dirty="0" smtClean="0">
                <a:latin typeface="Times New Roman" pitchFamily="18" charset="0"/>
                <a:cs typeface="Times New Roman" pitchFamily="18" charset="0"/>
              </a:rPr>
              <a:t>Looks can be further customized through the use of dyes, which allow the player to change the color of each piece of armor.</a:t>
            </a:r>
          </a:p>
          <a:p>
            <a:pPr lvl="1"/>
            <a:r>
              <a:rPr lang="en-US" sz="1600" dirty="0" smtClean="0">
                <a:latin typeface="Times New Roman" pitchFamily="18" charset="0"/>
                <a:cs typeface="Times New Roman" pitchFamily="18" charset="0"/>
              </a:rPr>
              <a:t>Players can also make parts of their armor invisible  (limit = underwear) for a less-is-more kind of look.</a:t>
            </a:r>
            <a:endParaRPr lang="en-US" sz="1600" dirty="0">
              <a:latin typeface="Times New Roman" pitchFamily="18" charset="0"/>
              <a:cs typeface="Times New Roman" pitchFamily="18" charset="0"/>
            </a:endParaRPr>
          </a:p>
        </p:txBody>
      </p:sp>
      <p:pic>
        <p:nvPicPr>
          <p:cNvPr id="5124" name="Picture 4" descr="http://image.gamespotcdn.net/gamespot/images/2012/057/988055_20120221_screen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93" y="3444383"/>
            <a:ext cx="4841875" cy="272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2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Battle System</a:t>
            </a:r>
            <a:endParaRPr lang="en-US" dirty="0">
              <a:latin typeface="Old English Text MT" pitchFamily="66" charset="0"/>
            </a:endParaRPr>
          </a:p>
        </p:txBody>
      </p:sp>
      <p:sp>
        <p:nvSpPr>
          <p:cNvPr id="3" name="Content Placeholder 2"/>
          <p:cNvSpPr>
            <a:spLocks noGrp="1"/>
          </p:cNvSpPr>
          <p:nvPr>
            <p:ph idx="1"/>
          </p:nvPr>
        </p:nvSpPr>
        <p:spPr>
          <a:xfrm>
            <a:off x="457200" y="762000"/>
            <a:ext cx="8229600" cy="4525963"/>
          </a:xfrm>
        </p:spPr>
        <p:txBody>
          <a:bodyPr>
            <a:normAutofit/>
          </a:bodyPr>
          <a:lstStyle/>
          <a:p>
            <a:r>
              <a:rPr lang="en-US" sz="2000" dirty="0" smtClean="0">
                <a:latin typeface="Times New Roman" pitchFamily="18" charset="0"/>
                <a:cs typeface="Times New Roman" pitchFamily="18" charset="0"/>
              </a:rPr>
              <a:t>During the beginning of a battle, the player is given an overhead view of the battlefield, like in a strategy game.</a:t>
            </a:r>
          </a:p>
          <a:p>
            <a:r>
              <a:rPr lang="en-US" sz="2000" dirty="0" smtClean="0">
                <a:latin typeface="Times New Roman" pitchFamily="18" charset="0"/>
                <a:cs typeface="Times New Roman" pitchFamily="18" charset="0"/>
              </a:rPr>
              <a:t>For most of the game the player will control </a:t>
            </a:r>
            <a:r>
              <a:rPr lang="en-US" sz="2000" dirty="0" err="1" smtClean="0">
                <a:latin typeface="Times New Roman" pitchFamily="18" charset="0"/>
                <a:cs typeface="Times New Roman" pitchFamily="18" charset="0"/>
              </a:rPr>
              <a:t>Zael</a:t>
            </a:r>
            <a:r>
              <a:rPr lang="en-US" sz="2000" dirty="0" smtClean="0">
                <a:latin typeface="Times New Roman" pitchFamily="18" charset="0"/>
                <a:cs typeface="Times New Roman" pitchFamily="18" charset="0"/>
              </a:rPr>
              <a:t>.</a:t>
            </a:r>
          </a:p>
          <a:p>
            <a:pPr lvl="1"/>
            <a:r>
              <a:rPr lang="en-US" sz="1600" dirty="0" smtClean="0">
                <a:latin typeface="Times New Roman" pitchFamily="18" charset="0"/>
                <a:cs typeface="Times New Roman" pitchFamily="18" charset="0"/>
              </a:rPr>
              <a:t>The battle system is more of an Action RPG than a turn-based RPG, though there is a limit to how often certain skills can be used.</a:t>
            </a:r>
          </a:p>
          <a:p>
            <a:pPr lvl="1"/>
            <a:r>
              <a:rPr lang="en-US" sz="1600" dirty="0" err="1" smtClean="0">
                <a:latin typeface="Times New Roman" pitchFamily="18" charset="0"/>
                <a:cs typeface="Times New Roman" pitchFamily="18" charset="0"/>
              </a:rPr>
              <a:t>Zael</a:t>
            </a:r>
            <a:r>
              <a:rPr lang="en-US" sz="1600" dirty="0" smtClean="0">
                <a:latin typeface="Times New Roman" pitchFamily="18" charset="0"/>
                <a:cs typeface="Times New Roman" pitchFamily="18" charset="0"/>
              </a:rPr>
              <a:t> can take cover, fire his crossbow from a first-person perspective, manually guard &amp; counter attacks, and “dispel” magic circles located on the battlefield for a variety of effects (heal allies, damage enemies, break the enemy’s guard).</a:t>
            </a:r>
          </a:p>
          <a:p>
            <a:endParaRPr lang="en-US" sz="2000" dirty="0">
              <a:latin typeface="Times New Roman" pitchFamily="18" charset="0"/>
              <a:cs typeface="Times New Roman" pitchFamily="18" charset="0"/>
            </a:endParaRPr>
          </a:p>
        </p:txBody>
      </p:sp>
      <p:pic>
        <p:nvPicPr>
          <p:cNvPr id="4100" name="Picture 4" descr="http://image.gamespotcdn.net/gamespot/images/2012/033/988055_20120203_screen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5334000" cy="299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6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Battle System Cont.</a:t>
            </a:r>
            <a:endParaRPr lang="en-US" dirty="0">
              <a:latin typeface="Old English Text MT" pitchFamily="66" charset="0"/>
            </a:endParaRPr>
          </a:p>
        </p:txBody>
      </p:sp>
      <p:sp>
        <p:nvSpPr>
          <p:cNvPr id="3" name="Content Placeholder 2"/>
          <p:cNvSpPr>
            <a:spLocks noGrp="1"/>
          </p:cNvSpPr>
          <p:nvPr>
            <p:ph idx="1"/>
          </p:nvPr>
        </p:nvSpPr>
        <p:spPr>
          <a:xfrm>
            <a:off x="457200" y="762000"/>
            <a:ext cx="8229600" cy="4525963"/>
          </a:xfrm>
        </p:spPr>
        <p:txBody>
          <a:bodyPr>
            <a:normAutofit/>
          </a:bodyPr>
          <a:lstStyle/>
          <a:p>
            <a:r>
              <a:rPr lang="en-US" sz="2000" dirty="0" smtClean="0">
                <a:latin typeface="Times New Roman" pitchFamily="18" charset="0"/>
                <a:cs typeface="Times New Roman" pitchFamily="18" charset="0"/>
              </a:rPr>
              <a:t>You will engage in fights with other members of your mercenary crew, where the party size will vary throughout the game (max size = 7).</a:t>
            </a:r>
          </a:p>
          <a:p>
            <a:pPr lvl="1"/>
            <a:r>
              <a:rPr lang="en-US" sz="1600" dirty="0" smtClean="0">
                <a:latin typeface="Times New Roman" pitchFamily="18" charset="0"/>
                <a:cs typeface="Times New Roman" pitchFamily="18" charset="0"/>
              </a:rPr>
              <a:t>Party members are AI controlled. For the most part the AI is competent, but there are times when your mages may cast an ice spell on an ice-absorbing enemy.</a:t>
            </a:r>
          </a:p>
          <a:p>
            <a:pPr lvl="1"/>
            <a:r>
              <a:rPr lang="en-US" sz="1600" dirty="0" smtClean="0">
                <a:latin typeface="Times New Roman" pitchFamily="18" charset="0"/>
                <a:cs typeface="Times New Roman" pitchFamily="18" charset="0"/>
              </a:rPr>
              <a:t>Players can issue commands to their party members using “command mode” when they have a full skill gage. The skill gage does take some time to fill though, so you cannot spam commands.</a:t>
            </a:r>
          </a:p>
          <a:p>
            <a:pPr lvl="1"/>
            <a:r>
              <a:rPr lang="en-US" sz="1600" dirty="0" smtClean="0">
                <a:latin typeface="Times New Roman" pitchFamily="18" charset="0"/>
                <a:cs typeface="Times New Roman" pitchFamily="18" charset="0"/>
              </a:rPr>
              <a:t>There is a trade off here: you are limited in how often you can issue commands, but when you do spell casting is reduced down to 2-3s from 12-16s.</a:t>
            </a:r>
          </a:p>
          <a:p>
            <a:endParaRPr lang="en-US" sz="2000" dirty="0">
              <a:latin typeface="Times New Roman" pitchFamily="18" charset="0"/>
              <a:cs typeface="Times New Roman" pitchFamily="18" charset="0"/>
            </a:endParaRPr>
          </a:p>
        </p:txBody>
      </p:sp>
      <p:pic>
        <p:nvPicPr>
          <p:cNvPr id="4098" name="Picture 2" descr="http://image.gamespotcdn.net/gamespot/images/2012/033/988055_20120203_screen0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371851"/>
            <a:ext cx="4714448" cy="264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4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Old English Text MT" pitchFamily="66" charset="0"/>
              </a:rPr>
              <a:t>Battle System Issues</a:t>
            </a:r>
            <a:endParaRPr lang="en-US" dirty="0">
              <a:latin typeface="Old English Text MT" pitchFamily="66" charset="0"/>
            </a:endParaRPr>
          </a:p>
        </p:txBody>
      </p:sp>
      <p:sp>
        <p:nvSpPr>
          <p:cNvPr id="3" name="Content Placeholder 2"/>
          <p:cNvSpPr>
            <a:spLocks noGrp="1"/>
          </p:cNvSpPr>
          <p:nvPr>
            <p:ph idx="1"/>
          </p:nvPr>
        </p:nvSpPr>
        <p:spPr>
          <a:xfrm>
            <a:off x="457200" y="914400"/>
            <a:ext cx="8229600" cy="4525963"/>
          </a:xfrm>
        </p:spPr>
        <p:txBody>
          <a:bodyPr>
            <a:normAutofit/>
          </a:bodyPr>
          <a:lstStyle/>
          <a:p>
            <a:r>
              <a:rPr lang="en-US" sz="2000" dirty="0" smtClean="0">
                <a:latin typeface="Times New Roman" pitchFamily="18" charset="0"/>
                <a:cs typeface="Times New Roman" pitchFamily="18" charset="0"/>
              </a:rPr>
              <a:t>The primary issue with an otherwise refreshing battle system is the lack of customizable controls.</a:t>
            </a:r>
          </a:p>
          <a:p>
            <a:pPr lvl="1"/>
            <a:r>
              <a:rPr lang="en-US" sz="1600" dirty="0" smtClean="0">
                <a:latin typeface="Times New Roman" pitchFamily="18" charset="0"/>
                <a:cs typeface="Times New Roman" pitchFamily="18" charset="0"/>
              </a:rPr>
              <a:t>The “A” button is used for too many things:</a:t>
            </a:r>
          </a:p>
          <a:p>
            <a:pPr lvl="2"/>
            <a:r>
              <a:rPr lang="en-US" sz="1200" dirty="0" smtClean="0">
                <a:latin typeface="Times New Roman" pitchFamily="18" charset="0"/>
                <a:cs typeface="Times New Roman" pitchFamily="18" charset="0"/>
              </a:rPr>
              <a:t>To roll/dodge</a:t>
            </a:r>
          </a:p>
          <a:p>
            <a:pPr lvl="2"/>
            <a:r>
              <a:rPr lang="en-US" sz="1200" dirty="0" smtClean="0">
                <a:latin typeface="Times New Roman" pitchFamily="18" charset="0"/>
                <a:cs typeface="Times New Roman" pitchFamily="18" charset="0"/>
              </a:rPr>
              <a:t>To take cover</a:t>
            </a:r>
          </a:p>
          <a:p>
            <a:pPr lvl="2"/>
            <a:r>
              <a:rPr lang="en-US" sz="1200" dirty="0" smtClean="0">
                <a:latin typeface="Times New Roman" pitchFamily="18" charset="0"/>
                <a:cs typeface="Times New Roman" pitchFamily="18" charset="0"/>
              </a:rPr>
              <a:t>To initial </a:t>
            </a:r>
            <a:r>
              <a:rPr lang="en-US" sz="1200" dirty="0" err="1" smtClean="0">
                <a:latin typeface="Times New Roman" pitchFamily="18" charset="0"/>
                <a:cs typeface="Times New Roman" pitchFamily="18" charset="0"/>
              </a:rPr>
              <a:t>Zael’s</a:t>
            </a:r>
            <a:r>
              <a:rPr lang="en-US" sz="1200" dirty="0" smtClean="0">
                <a:latin typeface="Times New Roman" pitchFamily="18" charset="0"/>
                <a:cs typeface="Times New Roman" pitchFamily="18" charset="0"/>
              </a:rPr>
              <a:t> “Gale Slash,” which is used to dispel magic circles</a:t>
            </a:r>
          </a:p>
          <a:p>
            <a:pPr lvl="1"/>
            <a:r>
              <a:rPr lang="en-US" sz="1600" dirty="0" smtClean="0">
                <a:latin typeface="Times New Roman" pitchFamily="18" charset="0"/>
                <a:cs typeface="Times New Roman" pitchFamily="18" charset="0"/>
              </a:rPr>
              <a:t>This leads to moments where the player will initiate actions they did not intend.</a:t>
            </a:r>
          </a:p>
          <a:p>
            <a:r>
              <a:rPr lang="en-US" sz="2000" dirty="0" smtClean="0">
                <a:latin typeface="Times New Roman" pitchFamily="18" charset="0"/>
                <a:cs typeface="Times New Roman" pitchFamily="18" charset="0"/>
              </a:rPr>
              <a:t>Running to a wall for cover can lead to the unintentional triggering of “vertical slash”</a:t>
            </a:r>
          </a:p>
          <a:p>
            <a:r>
              <a:rPr lang="en-US" sz="2000" dirty="0" smtClean="0">
                <a:latin typeface="Times New Roman" pitchFamily="18" charset="0"/>
                <a:cs typeface="Times New Roman" pitchFamily="18" charset="0"/>
              </a:rPr>
              <a:t>Manual vs. Auto Attack Issue</a:t>
            </a:r>
          </a:p>
          <a:p>
            <a:pPr lvl="1"/>
            <a:r>
              <a:rPr lang="en-US" sz="1600" dirty="0" smtClean="0">
                <a:latin typeface="Times New Roman" pitchFamily="18" charset="0"/>
                <a:cs typeface="Times New Roman" pitchFamily="18" charset="0"/>
              </a:rPr>
              <a:t>Manual setting allows the player to swing their sword by pressing the “A” button.</a:t>
            </a:r>
          </a:p>
          <a:p>
            <a:pPr lvl="2"/>
            <a:r>
              <a:rPr lang="en-US" sz="1200" dirty="0" smtClean="0">
                <a:latin typeface="Times New Roman" pitchFamily="18" charset="0"/>
                <a:cs typeface="Times New Roman" pitchFamily="18" charset="0"/>
              </a:rPr>
              <a:t>Beneficial as </a:t>
            </a:r>
            <a:r>
              <a:rPr lang="en-US" sz="1200" dirty="0" err="1" smtClean="0">
                <a:latin typeface="Times New Roman" pitchFamily="18" charset="0"/>
                <a:cs typeface="Times New Roman" pitchFamily="18" charset="0"/>
              </a:rPr>
              <a:t>Zael</a:t>
            </a:r>
            <a:r>
              <a:rPr lang="en-US" sz="1200" dirty="0" smtClean="0">
                <a:latin typeface="Times New Roman" pitchFamily="18" charset="0"/>
                <a:cs typeface="Times New Roman" pitchFamily="18" charset="0"/>
              </a:rPr>
              <a:t> will not get “stuck” on enemies as he will with “auto </a:t>
            </a:r>
            <a:r>
              <a:rPr lang="en-US" sz="1200" dirty="0">
                <a:latin typeface="Times New Roman" pitchFamily="18" charset="0"/>
                <a:cs typeface="Times New Roman" pitchFamily="18" charset="0"/>
              </a:rPr>
              <a:t>a</a:t>
            </a:r>
            <a:r>
              <a:rPr lang="en-US" sz="1200" dirty="0" smtClean="0">
                <a:latin typeface="Times New Roman" pitchFamily="18" charset="0"/>
                <a:cs typeface="Times New Roman" pitchFamily="18" charset="0"/>
              </a:rPr>
              <a:t>ttack”</a:t>
            </a:r>
          </a:p>
          <a:p>
            <a:pPr lvl="2"/>
            <a:r>
              <a:rPr lang="en-US" sz="1200" dirty="0" smtClean="0">
                <a:latin typeface="Times New Roman" pitchFamily="18" charset="0"/>
                <a:cs typeface="Times New Roman" pitchFamily="18" charset="0"/>
              </a:rPr>
              <a:t>Bad as using the “manual” setting reduces attack power to roughly 2/3 “auto” and the attack speed is usually slower too, regardless of how fast the player pushes the “A” Button.</a:t>
            </a:r>
          </a:p>
        </p:txBody>
      </p:sp>
    </p:spTree>
    <p:extLst>
      <p:ext uri="{BB962C8B-B14F-4D97-AF65-F5344CB8AC3E}">
        <p14:creationId xmlns:p14="http://schemas.microsoft.com/office/powerpoint/2010/main" val="3210142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Old English Text MT" pitchFamily="66" charset="0"/>
              </a:rPr>
              <a:t>Art Design</a:t>
            </a:r>
            <a:endParaRPr lang="en-US" dirty="0">
              <a:latin typeface="Old English Text MT" pitchFamily="66" charset="0"/>
            </a:endParaRPr>
          </a:p>
        </p:txBody>
      </p:sp>
      <p:sp>
        <p:nvSpPr>
          <p:cNvPr id="3" name="Content Placeholder 2"/>
          <p:cNvSpPr>
            <a:spLocks noGrp="1"/>
          </p:cNvSpPr>
          <p:nvPr>
            <p:ph idx="1"/>
          </p:nvPr>
        </p:nvSpPr>
        <p:spPr>
          <a:xfrm>
            <a:off x="457200" y="685800"/>
            <a:ext cx="8229600" cy="4525963"/>
          </a:xfrm>
        </p:spPr>
        <p:txBody>
          <a:bodyPr>
            <a:normAutofit/>
          </a:bodyPr>
          <a:lstStyle/>
          <a:p>
            <a:r>
              <a:rPr lang="en-US" sz="2000" dirty="0" smtClean="0">
                <a:latin typeface="Times New Roman" pitchFamily="18" charset="0"/>
                <a:cs typeface="Times New Roman" pitchFamily="18" charset="0"/>
              </a:rPr>
              <a:t>In general the game employs a muted color palette, primarily consisting of dark grays, greens, browns, and reds for the backgrounds.</a:t>
            </a:r>
          </a:p>
          <a:p>
            <a:pPr lvl="1"/>
            <a:r>
              <a:rPr lang="en-US" sz="1600" dirty="0" smtClean="0">
                <a:latin typeface="Times New Roman" pitchFamily="18" charset="0"/>
                <a:cs typeface="Times New Roman" pitchFamily="18" charset="0"/>
              </a:rPr>
              <a:t>Drawback is that the game is not particularly friendly to people with colorblindness as some treasure chests and obstacles blend into the background.</a:t>
            </a:r>
          </a:p>
          <a:p>
            <a:r>
              <a:rPr lang="en-US" sz="2000" dirty="0" smtClean="0">
                <a:latin typeface="Times New Roman" pitchFamily="18" charset="0"/>
                <a:cs typeface="Times New Roman" pitchFamily="18" charset="0"/>
              </a:rPr>
              <a:t>Wider color palette is mostly reserved for battle effects and special events.</a:t>
            </a:r>
          </a:p>
          <a:p>
            <a:r>
              <a:rPr lang="en-US" sz="2000" dirty="0" smtClean="0">
                <a:latin typeface="Times New Roman" pitchFamily="18" charset="0"/>
                <a:cs typeface="Times New Roman" pitchFamily="18" charset="0"/>
              </a:rPr>
              <a:t>Character models are generally good, though there are not many different enemy models.</a:t>
            </a:r>
          </a:p>
          <a:p>
            <a:pPr marL="0" indent="0">
              <a:buNone/>
            </a:pPr>
            <a:endParaRPr lang="en-US" sz="2000" dirty="0">
              <a:latin typeface="Times New Roman" pitchFamily="18" charset="0"/>
              <a:cs typeface="Times New Roman" pitchFamily="18" charset="0"/>
            </a:endParaRPr>
          </a:p>
        </p:txBody>
      </p:sp>
      <p:pic>
        <p:nvPicPr>
          <p:cNvPr id="7170" name="Picture 2" descr="http://image.gamespotcdn.net/gamespot/images/2012/033/988055_20120203_screen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971800"/>
            <a:ext cx="4821382"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7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1915</Words>
  <Application>Microsoft Office PowerPoint</Application>
  <PresentationFormat>On-screen Show (4:3)</PresentationFormat>
  <Paragraphs>147</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Last Story</vt:lpstr>
      <vt:lpstr>Basic Info</vt:lpstr>
      <vt:lpstr>Story</vt:lpstr>
      <vt:lpstr>Story Cont.</vt:lpstr>
      <vt:lpstr>User Interface &amp; Game Play</vt:lpstr>
      <vt:lpstr>Battle System</vt:lpstr>
      <vt:lpstr>Battle System Cont.</vt:lpstr>
      <vt:lpstr>Battle System Issues</vt:lpstr>
      <vt:lpstr>Art Design</vt:lpstr>
      <vt:lpstr>Sound</vt:lpstr>
      <vt:lpstr>Special Features</vt:lpstr>
      <vt:lpstr>Bugs / Glitches</vt:lpstr>
      <vt:lpstr>Comparison to Similar Games</vt:lpstr>
      <vt:lpstr>Comparison to Similar Games</vt:lpstr>
      <vt:lpstr>Design Mistakes</vt:lpstr>
      <vt:lpstr>Review Summary</vt:lpstr>
      <vt:lpstr>Comments/Questions?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Greenleaf</dc:creator>
  <cp:lastModifiedBy>Michael Greenleaf</cp:lastModifiedBy>
  <cp:revision>51</cp:revision>
  <dcterms:created xsi:type="dcterms:W3CDTF">2012-09-16T22:12:07Z</dcterms:created>
  <dcterms:modified xsi:type="dcterms:W3CDTF">2012-09-24T01:15:07Z</dcterms:modified>
</cp:coreProperties>
</file>