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3347"/>
    <a:srgbClr val="233E57"/>
    <a:srgbClr val="294865"/>
    <a:srgbClr val="CC0000"/>
    <a:srgbClr val="0A0E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0"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5497D8-91F8-45A1-AA79-9285EA947374}"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369F-D8E4-47FD-AD63-684AFC2182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497D8-91F8-45A1-AA79-9285EA947374}"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369F-D8E4-47FD-AD63-684AFC2182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497D8-91F8-45A1-AA79-9285EA947374}"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369F-D8E4-47FD-AD63-684AFC2182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497D8-91F8-45A1-AA79-9285EA947374}"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369F-D8E4-47FD-AD63-684AFC2182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5497D8-91F8-45A1-AA79-9285EA947374}" type="datetimeFigureOut">
              <a:rPr lang="en-US" smtClean="0"/>
              <a:pPr/>
              <a:t>9/24/2012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6369F-D8E4-47FD-AD63-684AFC2182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5497D8-91F8-45A1-AA79-9285EA947374}" type="datetimeFigureOut">
              <a:rPr lang="en-US" smtClean="0"/>
              <a:pPr/>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6369F-D8E4-47FD-AD63-684AFC2182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5497D8-91F8-45A1-AA79-9285EA947374}" type="datetimeFigureOut">
              <a:rPr lang="en-US" smtClean="0"/>
              <a:pPr/>
              <a:t>9/24/2012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06369F-D8E4-47FD-AD63-684AFC2182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5497D8-91F8-45A1-AA79-9285EA947374}" type="datetimeFigureOut">
              <a:rPr lang="en-US" smtClean="0"/>
              <a:pPr/>
              <a:t>9/24/2012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06369F-D8E4-47FD-AD63-684AFC2182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497D8-91F8-45A1-AA79-9285EA947374}" type="datetimeFigureOut">
              <a:rPr lang="en-US" smtClean="0"/>
              <a:pPr/>
              <a:t>9/24/2012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06369F-D8E4-47FD-AD63-684AFC2182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5497D8-91F8-45A1-AA79-9285EA947374}" type="datetimeFigureOut">
              <a:rPr lang="en-US" smtClean="0"/>
              <a:pPr/>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6369F-D8E4-47FD-AD63-684AFC2182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5497D8-91F8-45A1-AA79-9285EA947374}" type="datetimeFigureOut">
              <a:rPr lang="en-US" smtClean="0"/>
              <a:pPr/>
              <a:t>9/24/2012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6369F-D8E4-47FD-AD63-684AFC2182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0000"/>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497D8-91F8-45A1-AA79-9285EA947374}" type="datetimeFigureOut">
              <a:rPr lang="en-US" smtClean="0"/>
              <a:pPr/>
              <a:t>9/24/2012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6369F-D8E4-47FD-AD63-684AFC2182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3124200"/>
            <a:ext cx="6400800" cy="1752600"/>
          </a:xfrm>
        </p:spPr>
        <p:txBody>
          <a:bodyPr/>
          <a:lstStyle/>
          <a:p>
            <a:r>
              <a:rPr lang="en-US" b="1" dirty="0" smtClean="0">
                <a:solidFill>
                  <a:schemeClr val="tx1">
                    <a:lumMod val="95000"/>
                    <a:lumOff val="5000"/>
                  </a:schemeClr>
                </a:solidFill>
              </a:rPr>
              <a:t>Game Review</a:t>
            </a:r>
          </a:p>
          <a:p>
            <a:r>
              <a:rPr lang="en-US" b="1" dirty="0" smtClean="0">
                <a:solidFill>
                  <a:schemeClr val="tx1">
                    <a:lumMod val="95000"/>
                    <a:lumOff val="5000"/>
                  </a:schemeClr>
                </a:solidFill>
              </a:rPr>
              <a:t>Lorraine Ferraiuolo</a:t>
            </a:r>
          </a:p>
          <a:p>
            <a:r>
              <a:rPr lang="en-US" b="1" dirty="0" smtClean="0">
                <a:solidFill>
                  <a:schemeClr val="tx1">
                    <a:lumMod val="95000"/>
                    <a:lumOff val="5000"/>
                  </a:schemeClr>
                </a:solidFill>
              </a:rPr>
              <a:t>Fall 2012</a:t>
            </a:r>
            <a:endParaRPr lang="en-US" b="1" dirty="0">
              <a:solidFill>
                <a:schemeClr val="tx1">
                  <a:lumMod val="95000"/>
                  <a:lumOff val="5000"/>
                </a:schemeClr>
              </a:solidFill>
            </a:endParaRPr>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609600"/>
            <a:ext cx="8119672" cy="30956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133600" y="5742432"/>
            <a:ext cx="886968" cy="886968"/>
          </a:xfrm>
          <a:prstGeom prst="rect">
            <a:avLst/>
          </a:prstGeom>
          <a:noFill/>
          <a:ln w="9525">
            <a:noFill/>
            <a:miter lim="800000"/>
            <a:headEnd/>
            <a:tailEnd/>
          </a:ln>
        </p:spPr>
      </p:pic>
      <p:sp>
        <p:nvSpPr>
          <p:cNvPr id="8" name="Rectangle 7"/>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Ah, so this is StarFox!</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Scoring</a:t>
            </a:r>
            <a:endParaRPr lang="en-US" b="1" dirty="0"/>
          </a:p>
        </p:txBody>
      </p:sp>
      <p:sp>
        <p:nvSpPr>
          <p:cNvPr id="3" name="Content Placeholder 2"/>
          <p:cNvSpPr>
            <a:spLocks noGrp="1"/>
          </p:cNvSpPr>
          <p:nvPr>
            <p:ph sz="half" idx="1"/>
          </p:nvPr>
        </p:nvSpPr>
        <p:spPr/>
        <p:txBody>
          <a:bodyPr/>
          <a:lstStyle/>
          <a:p>
            <a:r>
              <a:rPr lang="en-US" b="1" dirty="0" smtClean="0"/>
              <a:t>As the player advances, each level’s score is added to a total score</a:t>
            </a:r>
          </a:p>
          <a:p>
            <a:r>
              <a:rPr lang="en-US" b="1" dirty="0" smtClean="0"/>
              <a:t>Depending on which path is chosen during a given play through, the score can vary pretty substantially</a:t>
            </a:r>
            <a:endParaRPr lang="en-US" b="1" dirty="0"/>
          </a:p>
        </p:txBody>
      </p:sp>
      <p:pic>
        <p:nvPicPr>
          <p:cNvPr id="2050" name="Picture 2" descr="http://i92.photobucket.com/albums/l35/flutefreak7/Lowest%20Score%20Challenge/SF64_LowScore_24invoice.jpg"/>
          <p:cNvPicPr>
            <a:picLocks noChangeAspect="1" noChangeArrowheads="1"/>
          </p:cNvPicPr>
          <p:nvPr/>
        </p:nvPicPr>
        <p:blipFill>
          <a:blip r:embed="rId2" cstate="print"/>
          <a:srcRect l="1953" t="7813" r="4286" b="3635"/>
          <a:stretch>
            <a:fillRect/>
          </a:stretch>
        </p:blipFill>
        <p:spPr bwMode="auto">
          <a:xfrm>
            <a:off x="5334000" y="1295400"/>
            <a:ext cx="3442447" cy="2438400"/>
          </a:xfrm>
          <a:prstGeom prst="rect">
            <a:avLst/>
          </a:prstGeom>
          <a:noFill/>
        </p:spPr>
      </p:pic>
      <p:pic>
        <p:nvPicPr>
          <p:cNvPr id="2052" name="Picture 4" descr="http://fc02.deviantart.net/fs70/f/2011/020/3/5/star_fox_64_invoice_by_frostnix-d37o50d.png"/>
          <p:cNvPicPr>
            <a:picLocks noChangeAspect="1" noChangeArrowheads="1"/>
          </p:cNvPicPr>
          <p:nvPr/>
        </p:nvPicPr>
        <p:blipFill>
          <a:blip r:embed="rId3" cstate="print"/>
          <a:srcRect l="5882" t="5898" r="5882" b="3670"/>
          <a:stretch>
            <a:fillRect/>
          </a:stretch>
        </p:blipFill>
        <p:spPr bwMode="auto">
          <a:xfrm>
            <a:off x="5257800" y="3810000"/>
            <a:ext cx="3581400" cy="2745740"/>
          </a:xfrm>
          <a:prstGeom prst="rect">
            <a:avLst/>
          </a:prstGeom>
          <a:noFill/>
        </p:spPr>
      </p:pic>
      <p:sp>
        <p:nvSpPr>
          <p:cNvPr id="8" name="Rectangle 7"/>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You’re good. But I’m better!</a:t>
            </a:r>
            <a:endParaRPr lang="en-US" dirty="0"/>
          </a:p>
        </p:txBody>
      </p:sp>
      <p:pic>
        <p:nvPicPr>
          <p:cNvPr id="2053" name="Picture 5"/>
          <p:cNvPicPr>
            <a:picLocks noChangeAspect="1" noChangeArrowheads="1"/>
          </p:cNvPicPr>
          <p:nvPr/>
        </p:nvPicPr>
        <p:blipFill>
          <a:blip r:embed="rId4" cstate="print"/>
          <a:srcRect/>
          <a:stretch>
            <a:fillRect/>
          </a:stretch>
        </p:blipFill>
        <p:spPr bwMode="auto">
          <a:xfrm>
            <a:off x="2133600" y="5742432"/>
            <a:ext cx="886968" cy="886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Scoring</a:t>
            </a:r>
            <a:endParaRPr lang="en-US" b="1" dirty="0"/>
          </a:p>
        </p:txBody>
      </p:sp>
      <p:pic>
        <p:nvPicPr>
          <p:cNvPr id="5" name="Content Placeholder 4" descr="Star_Fox_64_Map.jpg"/>
          <p:cNvPicPr>
            <a:picLocks noGrp="1" noChangeAspect="1"/>
          </p:cNvPicPr>
          <p:nvPr>
            <p:ph sz="half" idx="1"/>
          </p:nvPr>
        </p:nvPicPr>
        <p:blipFill>
          <a:blip r:embed="rId2" cstate="print"/>
          <a:stretch>
            <a:fillRect/>
          </a:stretch>
        </p:blipFill>
        <p:spPr>
          <a:xfrm>
            <a:off x="381000" y="2057400"/>
            <a:ext cx="4223808" cy="3167856"/>
          </a:xfrm>
        </p:spPr>
      </p:pic>
      <p:sp>
        <p:nvSpPr>
          <p:cNvPr id="4" name="Content Placeholder 3"/>
          <p:cNvSpPr>
            <a:spLocks noGrp="1"/>
          </p:cNvSpPr>
          <p:nvPr>
            <p:ph sz="half" idx="2"/>
          </p:nvPr>
        </p:nvSpPr>
        <p:spPr/>
        <p:txBody>
          <a:bodyPr>
            <a:normAutofit lnSpcReduction="10000"/>
          </a:bodyPr>
          <a:lstStyle/>
          <a:p>
            <a:r>
              <a:rPr lang="en-US" b="1" dirty="0" smtClean="0"/>
              <a:t>Each level has a high score to beat</a:t>
            </a:r>
          </a:p>
          <a:p>
            <a:r>
              <a:rPr lang="en-US" b="1" dirty="0" smtClean="0"/>
              <a:t>If that score is reached (or beaten) with all of your teammates alive, a medal is received for that level</a:t>
            </a:r>
          </a:p>
          <a:p>
            <a:r>
              <a:rPr lang="en-US" b="1" dirty="0" smtClean="0"/>
              <a:t>Once all the medals are obtained, Expert Mode is unlocked</a:t>
            </a:r>
            <a:endParaRPr lang="en-US" b="1" dirty="0"/>
          </a:p>
        </p:txBody>
      </p:sp>
      <p:sp>
        <p:nvSpPr>
          <p:cNvPr id="6" name="Oval 5"/>
          <p:cNvSpPr/>
          <p:nvPr/>
        </p:nvSpPr>
        <p:spPr>
          <a:xfrm>
            <a:off x="1143000" y="4343400"/>
            <a:ext cx="381000" cy="381000"/>
          </a:xfrm>
          <a:prstGeom prst="ellipse">
            <a:avLst/>
          </a:prstGeom>
          <a:solidFill>
            <a:schemeClr val="accent1">
              <a:alpha val="0"/>
            </a:schemeClr>
          </a:solidFill>
          <a:ln w="920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8755095">
            <a:off x="1397325" y="4770536"/>
            <a:ext cx="304800" cy="4572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p:cNvSpPr/>
          <p:nvPr/>
        </p:nvSpPr>
        <p:spPr>
          <a:xfrm>
            <a:off x="1390966" y="5029200"/>
            <a:ext cx="2495234" cy="400110"/>
          </a:xfrm>
          <a:prstGeom prst="rect">
            <a:avLst/>
          </a:prstGeom>
          <a:noFill/>
        </p:spPr>
        <p:txBody>
          <a:bodyPr wrap="none" lIns="91440" tIns="45720" rIns="91440" bIns="45720">
            <a:spAutoFit/>
          </a:bodyPr>
          <a:lstStyle/>
          <a:p>
            <a:pPr algn="ctr"/>
            <a:r>
              <a:rPr lang="en-US" sz="2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Medal on Current Run</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Down Arrow 8"/>
          <p:cNvSpPr/>
          <p:nvPr/>
        </p:nvSpPr>
        <p:spPr>
          <a:xfrm rot="207647">
            <a:off x="3213921" y="2218583"/>
            <a:ext cx="304800" cy="4572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Down Arrow 9"/>
          <p:cNvSpPr/>
          <p:nvPr/>
        </p:nvSpPr>
        <p:spPr>
          <a:xfrm rot="21304706">
            <a:off x="1619250" y="2298232"/>
            <a:ext cx="304800" cy="4572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Down Arrow 10"/>
          <p:cNvSpPr/>
          <p:nvPr/>
        </p:nvSpPr>
        <p:spPr>
          <a:xfrm rot="20217981">
            <a:off x="534494" y="3546604"/>
            <a:ext cx="304800" cy="4572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ectangle 11"/>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This can’t be happening!</a:t>
            </a:r>
            <a:endParaRPr lang="en-US" dirty="0"/>
          </a:p>
        </p:txBody>
      </p:sp>
      <p:pic>
        <p:nvPicPr>
          <p:cNvPr id="23555" name="Picture 3"/>
          <p:cNvPicPr>
            <a:picLocks noChangeAspect="1" noChangeArrowheads="1"/>
          </p:cNvPicPr>
          <p:nvPr/>
        </p:nvPicPr>
        <p:blipFill>
          <a:blip r:embed="rId3" cstate="print"/>
          <a:srcRect/>
          <a:stretch>
            <a:fillRect/>
          </a:stretch>
        </p:blipFill>
        <p:spPr bwMode="auto">
          <a:xfrm>
            <a:off x="2133600" y="5742432"/>
            <a:ext cx="886968" cy="886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71800"/>
            <a:ext cx="8229600" cy="1143000"/>
          </a:xfrm>
        </p:spPr>
        <p:txBody>
          <a:bodyPr>
            <a:noAutofit/>
          </a:bodyPr>
          <a:lstStyle/>
          <a:p>
            <a:r>
              <a:rPr lang="en-US" sz="5400" b="1" dirty="0" smtClean="0"/>
              <a:t>My Personal High Score:</a:t>
            </a:r>
            <a:br>
              <a:rPr lang="en-US" sz="5400" b="1" dirty="0" smtClean="0"/>
            </a:br>
            <a:r>
              <a:rPr lang="en-US" sz="5400" b="1" dirty="0" smtClean="0"/>
              <a:t>1396</a:t>
            </a:r>
            <a:endParaRPr lang="en-US" sz="5400" b="1" dirty="0"/>
          </a:p>
        </p:txBody>
      </p:sp>
      <p:pic>
        <p:nvPicPr>
          <p:cNvPr id="24578" name="Picture 2"/>
          <p:cNvPicPr>
            <a:picLocks noChangeAspect="1" noChangeArrowheads="1"/>
          </p:cNvPicPr>
          <p:nvPr/>
        </p:nvPicPr>
        <p:blipFill>
          <a:blip r:embed="rId2" cstate="print"/>
          <a:srcRect/>
          <a:stretch>
            <a:fillRect/>
          </a:stretch>
        </p:blipFill>
        <p:spPr bwMode="auto">
          <a:xfrm>
            <a:off x="2133600" y="5742432"/>
            <a:ext cx="886968" cy="886968"/>
          </a:xfrm>
          <a:prstGeom prst="rect">
            <a:avLst/>
          </a:prstGeom>
          <a:noFill/>
          <a:ln w="9525">
            <a:noFill/>
            <a:miter lim="800000"/>
            <a:headEnd/>
            <a:tailEnd/>
          </a:ln>
        </p:spPr>
      </p:pic>
      <p:sp>
        <p:nvSpPr>
          <p:cNvPr id="6" name="Rectangle 5"/>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The view is clear.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Artwork</a:t>
            </a:r>
            <a:endParaRPr lang="en-US" b="1" dirty="0"/>
          </a:p>
        </p:txBody>
      </p:sp>
      <p:sp>
        <p:nvSpPr>
          <p:cNvPr id="3" name="Content Placeholder 2"/>
          <p:cNvSpPr>
            <a:spLocks noGrp="1"/>
          </p:cNvSpPr>
          <p:nvPr>
            <p:ph sz="half" idx="1"/>
          </p:nvPr>
        </p:nvSpPr>
        <p:spPr/>
        <p:txBody>
          <a:bodyPr/>
          <a:lstStyle/>
          <a:p>
            <a:r>
              <a:rPr lang="en-US" b="1" dirty="0" smtClean="0"/>
              <a:t>Lead Artist: </a:t>
            </a:r>
            <a:br>
              <a:rPr lang="en-US" b="1" dirty="0" smtClean="0"/>
            </a:br>
            <a:r>
              <a:rPr lang="en-US" b="1" dirty="0" smtClean="0"/>
              <a:t>Takaya Imamura</a:t>
            </a:r>
          </a:p>
          <a:p>
            <a:r>
              <a:rPr lang="en-US" b="1" dirty="0" smtClean="0"/>
              <a:t>Not only worked on the character designs and overall look of the game, but helped with the concepts as well</a:t>
            </a:r>
            <a:endParaRPr lang="en-US" b="1" dirty="0"/>
          </a:p>
        </p:txBody>
      </p:sp>
      <p:pic>
        <p:nvPicPr>
          <p:cNvPr id="5" name="Content Placeholder 4" descr="imamura_takaya.jpg"/>
          <p:cNvPicPr>
            <a:picLocks noGrp="1" noChangeAspect="1"/>
          </p:cNvPicPr>
          <p:nvPr>
            <p:ph sz="half" idx="2"/>
          </p:nvPr>
        </p:nvPicPr>
        <p:blipFill>
          <a:blip r:embed="rId2" cstate="print"/>
          <a:stretch>
            <a:fillRect/>
          </a:stretch>
        </p:blipFill>
        <p:spPr>
          <a:xfrm>
            <a:off x="5334000" y="1595597"/>
            <a:ext cx="2743224" cy="3662203"/>
          </a:xfrm>
        </p:spPr>
      </p:pic>
      <p:pic>
        <p:nvPicPr>
          <p:cNvPr id="25603" name="Picture 3"/>
          <p:cNvPicPr>
            <a:picLocks noChangeAspect="1" noChangeArrowheads="1"/>
          </p:cNvPicPr>
          <p:nvPr/>
        </p:nvPicPr>
        <p:blipFill>
          <a:blip r:embed="rId3" cstate="print"/>
          <a:srcRect/>
          <a:stretch>
            <a:fillRect/>
          </a:stretch>
        </p:blipFill>
        <p:spPr bwMode="auto">
          <a:xfrm>
            <a:off x="2133600" y="5742432"/>
            <a:ext cx="886968" cy="886968"/>
          </a:xfrm>
          <a:prstGeom prst="rect">
            <a:avLst/>
          </a:prstGeom>
          <a:noFill/>
          <a:ln w="9525">
            <a:noFill/>
            <a:miter lim="800000"/>
            <a:headEnd/>
            <a:tailEnd/>
          </a:ln>
        </p:spPr>
      </p:pic>
      <p:sp>
        <p:nvSpPr>
          <p:cNvPr id="9" name="Rectangle 8"/>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Location confirmed. Sending supplies.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Sound and Music</a:t>
            </a:r>
            <a:endParaRPr lang="en-US" b="1" dirty="0"/>
          </a:p>
        </p:txBody>
      </p:sp>
      <p:sp>
        <p:nvSpPr>
          <p:cNvPr id="3" name="Content Placeholder 2"/>
          <p:cNvSpPr>
            <a:spLocks noGrp="1"/>
          </p:cNvSpPr>
          <p:nvPr>
            <p:ph sz="half" idx="1"/>
          </p:nvPr>
        </p:nvSpPr>
        <p:spPr/>
        <p:txBody>
          <a:bodyPr/>
          <a:lstStyle/>
          <a:p>
            <a:r>
              <a:rPr lang="en-US" b="1" dirty="0" smtClean="0"/>
              <a:t>Composers:</a:t>
            </a:r>
            <a:br>
              <a:rPr lang="en-US" b="1" dirty="0" smtClean="0"/>
            </a:br>
            <a:r>
              <a:rPr lang="en-US" b="1" dirty="0" smtClean="0"/>
              <a:t>Koji Kondo</a:t>
            </a:r>
            <a:br>
              <a:rPr lang="en-US" b="1" dirty="0" smtClean="0"/>
            </a:br>
            <a:r>
              <a:rPr lang="en-US" b="1" dirty="0" smtClean="0"/>
              <a:t>Hajime Wakai</a:t>
            </a:r>
          </a:p>
          <a:p>
            <a:r>
              <a:rPr lang="en-US" b="1" dirty="0" smtClean="0"/>
              <a:t>Both have worked on many other Nintendo franchises, such as Mario and The Legend of Zelda</a:t>
            </a:r>
          </a:p>
        </p:txBody>
      </p:sp>
      <p:pic>
        <p:nvPicPr>
          <p:cNvPr id="26626" name="Picture 2" descr="http://media.giantbomb.com/uploads/0/7422/488996-koji_kondo__mario_and_zelda_composer_large.jpg"/>
          <p:cNvPicPr>
            <a:picLocks noChangeAspect="1" noChangeArrowheads="1"/>
          </p:cNvPicPr>
          <p:nvPr/>
        </p:nvPicPr>
        <p:blipFill>
          <a:blip r:embed="rId2" cstate="print"/>
          <a:srcRect l="5333" r="9333"/>
          <a:stretch>
            <a:fillRect/>
          </a:stretch>
        </p:blipFill>
        <p:spPr bwMode="auto">
          <a:xfrm>
            <a:off x="5715000" y="1066800"/>
            <a:ext cx="2438400" cy="2809876"/>
          </a:xfrm>
          <a:prstGeom prst="rect">
            <a:avLst/>
          </a:prstGeom>
          <a:noFill/>
        </p:spPr>
      </p:pic>
      <p:pic>
        <p:nvPicPr>
          <p:cNvPr id="26628" name="Picture 4" descr="http://www.game-ost.ru/static/covers_composers/458_705435_small.jpg"/>
          <p:cNvPicPr>
            <a:picLocks noChangeAspect="1" noChangeArrowheads="1"/>
          </p:cNvPicPr>
          <p:nvPr/>
        </p:nvPicPr>
        <p:blipFill>
          <a:blip r:embed="rId3" cstate="print"/>
          <a:srcRect l="8000" r="9333"/>
          <a:stretch>
            <a:fillRect/>
          </a:stretch>
        </p:blipFill>
        <p:spPr bwMode="auto">
          <a:xfrm>
            <a:off x="6324600" y="3810000"/>
            <a:ext cx="2362200" cy="2143125"/>
          </a:xfrm>
          <a:prstGeom prst="rect">
            <a:avLst/>
          </a:prstGeom>
          <a:noFill/>
        </p:spPr>
      </p:pic>
      <p:sp>
        <p:nvSpPr>
          <p:cNvPr id="9" name="Rectangle 8"/>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I’ll take you guys out from the ship!</a:t>
            </a:r>
            <a:endParaRPr lang="en-US" dirty="0"/>
          </a:p>
        </p:txBody>
      </p:sp>
      <p:pic>
        <p:nvPicPr>
          <p:cNvPr id="26629" name="Picture 5"/>
          <p:cNvPicPr>
            <a:picLocks noChangeAspect="1" noChangeArrowheads="1"/>
          </p:cNvPicPr>
          <p:nvPr/>
        </p:nvPicPr>
        <p:blipFill>
          <a:blip r:embed="rId4" cstate="print"/>
          <a:srcRect/>
          <a:stretch>
            <a:fillRect/>
          </a:stretch>
        </p:blipFill>
        <p:spPr bwMode="auto">
          <a:xfrm>
            <a:off x="2133600" y="5742432"/>
            <a:ext cx="886968" cy="886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Special Features</a:t>
            </a:r>
            <a:endParaRPr lang="en-US" b="1" dirty="0"/>
          </a:p>
        </p:txBody>
      </p:sp>
      <p:pic>
        <p:nvPicPr>
          <p:cNvPr id="6" name="Content Placeholder 5" descr="n64-StarFox64.jpg"/>
          <p:cNvPicPr>
            <a:picLocks noGrp="1" noChangeAspect="1"/>
          </p:cNvPicPr>
          <p:nvPr>
            <p:ph sz="half" idx="1"/>
          </p:nvPr>
        </p:nvPicPr>
        <p:blipFill>
          <a:blip r:embed="rId2" cstate="print"/>
          <a:stretch>
            <a:fillRect/>
          </a:stretch>
        </p:blipFill>
        <p:spPr>
          <a:xfrm>
            <a:off x="647700" y="2560161"/>
            <a:ext cx="3657600" cy="2606040"/>
          </a:xfrm>
        </p:spPr>
      </p:pic>
      <p:sp>
        <p:nvSpPr>
          <p:cNvPr id="4" name="Content Placeholder 3"/>
          <p:cNvSpPr>
            <a:spLocks noGrp="1"/>
          </p:cNvSpPr>
          <p:nvPr>
            <p:ph sz="half" idx="2"/>
          </p:nvPr>
        </p:nvSpPr>
        <p:spPr/>
        <p:txBody>
          <a:bodyPr/>
          <a:lstStyle/>
          <a:p>
            <a:r>
              <a:rPr lang="en-US" b="1" dirty="0" smtClean="0"/>
              <a:t>Game came bundled with the Rumble Pack</a:t>
            </a:r>
          </a:p>
          <a:p>
            <a:r>
              <a:rPr lang="en-US" b="1" dirty="0" smtClean="0"/>
              <a:t>First Nintendo 64 game to make use of it</a:t>
            </a:r>
            <a:endParaRPr lang="en-US" b="1" dirty="0"/>
          </a:p>
        </p:txBody>
      </p:sp>
      <p:pic>
        <p:nvPicPr>
          <p:cNvPr id="27650" name="Picture 2" descr="http://www.gamexplain.com/ckfinder/userfiles/images/rumble_int_120726045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86400" y="3352800"/>
            <a:ext cx="2667000" cy="2667000"/>
          </a:xfrm>
          <a:prstGeom prst="rect">
            <a:avLst/>
          </a:prstGeom>
          <a:noFill/>
        </p:spPr>
      </p:pic>
      <p:sp>
        <p:nvSpPr>
          <p:cNvPr id="7" name="Rectangle 6"/>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You can’t beat me! I’ve got a better ship!</a:t>
            </a:r>
            <a:endParaRPr lang="en-US" dirty="0"/>
          </a:p>
        </p:txBody>
      </p:sp>
      <p:pic>
        <p:nvPicPr>
          <p:cNvPr id="27651" name="Picture 3"/>
          <p:cNvPicPr>
            <a:picLocks noChangeAspect="1" noChangeArrowheads="1"/>
          </p:cNvPicPr>
          <p:nvPr/>
        </p:nvPicPr>
        <p:blipFill>
          <a:blip r:embed="rId4" cstate="print"/>
          <a:srcRect/>
          <a:stretch>
            <a:fillRect/>
          </a:stretch>
        </p:blipFill>
        <p:spPr bwMode="auto">
          <a:xfrm>
            <a:off x="2133600" y="5742432"/>
            <a:ext cx="886968" cy="886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Manual</a:t>
            </a:r>
            <a:endParaRPr lang="en-US" b="1" dirty="0"/>
          </a:p>
        </p:txBody>
      </p:sp>
      <p:sp>
        <p:nvSpPr>
          <p:cNvPr id="3" name="Content Placeholder 2"/>
          <p:cNvSpPr>
            <a:spLocks noGrp="1"/>
          </p:cNvSpPr>
          <p:nvPr>
            <p:ph sz="half" idx="1"/>
          </p:nvPr>
        </p:nvSpPr>
        <p:spPr/>
        <p:txBody>
          <a:bodyPr>
            <a:normAutofit lnSpcReduction="10000"/>
          </a:bodyPr>
          <a:lstStyle/>
          <a:p>
            <a:r>
              <a:rPr lang="en-US" b="1" dirty="0" smtClean="0"/>
              <a:t>Contains:</a:t>
            </a:r>
          </a:p>
          <a:p>
            <a:pPr lvl="1"/>
            <a:r>
              <a:rPr lang="en-US" b="1" dirty="0" smtClean="0"/>
              <a:t>Game’s Story</a:t>
            </a:r>
          </a:p>
          <a:p>
            <a:pPr lvl="1"/>
            <a:r>
              <a:rPr lang="en-US" b="1" dirty="0" smtClean="0"/>
              <a:t>StarFox Team Bios</a:t>
            </a:r>
          </a:p>
          <a:p>
            <a:pPr lvl="1"/>
            <a:r>
              <a:rPr lang="en-US" b="1" dirty="0" smtClean="0"/>
              <a:t>Game’s Controls</a:t>
            </a:r>
          </a:p>
          <a:p>
            <a:pPr lvl="1"/>
            <a:r>
              <a:rPr lang="en-US" b="1" dirty="0" smtClean="0"/>
              <a:t>Power-ups</a:t>
            </a:r>
          </a:p>
          <a:p>
            <a:pPr lvl="1"/>
            <a:r>
              <a:rPr lang="en-US" b="1" dirty="0" smtClean="0"/>
              <a:t>Information about the Different Game Modes</a:t>
            </a:r>
          </a:p>
          <a:p>
            <a:pPr lvl="2"/>
            <a:r>
              <a:rPr lang="en-US" b="1" dirty="0" smtClean="0"/>
              <a:t>Main Story, Multiplayer VS Mode, Training Mode</a:t>
            </a:r>
          </a:p>
          <a:p>
            <a:pPr lvl="1"/>
            <a:r>
              <a:rPr lang="en-US" b="1" dirty="0" smtClean="0"/>
              <a:t>Clues about the game’s branching paths</a:t>
            </a:r>
            <a:endParaRPr lang="en-US" b="1" dirty="0"/>
          </a:p>
        </p:txBody>
      </p:sp>
      <p:pic>
        <p:nvPicPr>
          <p:cNvPr id="5" name="Content Placeholder 4" descr="4e8808da17b8a_168416n.jpg"/>
          <p:cNvPicPr>
            <a:picLocks noGrp="1" noChangeAspect="1"/>
          </p:cNvPicPr>
          <p:nvPr>
            <p:ph sz="half" idx="2"/>
          </p:nvPr>
        </p:nvPicPr>
        <p:blipFill>
          <a:blip r:embed="rId2" cstate="print"/>
          <a:srcRect l="18333" r="18333"/>
          <a:stretch>
            <a:fillRect/>
          </a:stretch>
        </p:blipFill>
        <p:spPr>
          <a:xfrm>
            <a:off x="5334000" y="1676400"/>
            <a:ext cx="3429000" cy="4060658"/>
          </a:xfrm>
        </p:spPr>
      </p:pic>
      <p:pic>
        <p:nvPicPr>
          <p:cNvPr id="28674" name="Picture 2"/>
          <p:cNvPicPr>
            <a:picLocks noChangeAspect="1" noChangeArrowheads="1"/>
          </p:cNvPicPr>
          <p:nvPr/>
        </p:nvPicPr>
        <p:blipFill>
          <a:blip r:embed="rId3" cstate="print"/>
          <a:srcRect/>
          <a:stretch>
            <a:fillRect/>
          </a:stretch>
        </p:blipFill>
        <p:spPr bwMode="auto">
          <a:xfrm>
            <a:off x="2133600" y="5742432"/>
            <a:ext cx="886968" cy="886968"/>
          </a:xfrm>
          <a:prstGeom prst="rect">
            <a:avLst/>
          </a:prstGeom>
          <a:noFill/>
          <a:ln w="9525">
            <a:noFill/>
            <a:miter lim="800000"/>
            <a:headEnd/>
            <a:tailEnd/>
          </a:ln>
        </p:spPr>
      </p:pic>
      <p:sp>
        <p:nvSpPr>
          <p:cNvPr id="7" name="Rectangle 6"/>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I didn’t expect to have to use this!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Bugs</a:t>
            </a:r>
            <a:endParaRPr lang="en-US" b="1" dirty="0"/>
          </a:p>
        </p:txBody>
      </p:sp>
      <p:sp>
        <p:nvSpPr>
          <p:cNvPr id="3" name="Content Placeholder 2"/>
          <p:cNvSpPr>
            <a:spLocks noGrp="1"/>
          </p:cNvSpPr>
          <p:nvPr>
            <p:ph idx="1"/>
          </p:nvPr>
        </p:nvSpPr>
        <p:spPr/>
        <p:txBody>
          <a:bodyPr/>
          <a:lstStyle/>
          <a:p>
            <a:r>
              <a:rPr lang="en-US" b="1" dirty="0" smtClean="0"/>
              <a:t>Haven’t personally encountered any</a:t>
            </a:r>
          </a:p>
          <a:p>
            <a:r>
              <a:rPr lang="en-US" b="1" dirty="0" smtClean="0"/>
              <a:t>Apparently there is a way to for the player’s ship to get stuck flying in a loop (from the end of a mid level cut scene) right before the final boss, rendering that play through uncompleteable </a:t>
            </a:r>
            <a:endParaRPr lang="en-US" b="1" dirty="0"/>
          </a:p>
        </p:txBody>
      </p:sp>
      <p:sp>
        <p:nvSpPr>
          <p:cNvPr id="5" name="Rectangle 4"/>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I’m monkey food if I don’t leave!</a:t>
            </a:r>
            <a:endParaRPr lang="en-US" dirty="0"/>
          </a:p>
        </p:txBody>
      </p:sp>
      <p:pic>
        <p:nvPicPr>
          <p:cNvPr id="29698" name="Picture 2"/>
          <p:cNvPicPr>
            <a:picLocks noChangeAspect="1" noChangeArrowheads="1"/>
          </p:cNvPicPr>
          <p:nvPr/>
        </p:nvPicPr>
        <p:blipFill>
          <a:blip r:embed="rId2" cstate="print"/>
          <a:srcRect/>
          <a:stretch>
            <a:fillRect/>
          </a:stretch>
        </p:blipFill>
        <p:spPr bwMode="auto">
          <a:xfrm>
            <a:off x="2133600" y="5742432"/>
            <a:ext cx="886968" cy="886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Good</a:t>
            </a:r>
            <a:endParaRPr lang="en-US" b="1" dirty="0"/>
          </a:p>
        </p:txBody>
      </p:sp>
      <p:sp>
        <p:nvSpPr>
          <p:cNvPr id="3" name="Content Placeholder 2"/>
          <p:cNvSpPr>
            <a:spLocks noGrp="1"/>
          </p:cNvSpPr>
          <p:nvPr>
            <p:ph idx="1"/>
          </p:nvPr>
        </p:nvSpPr>
        <p:spPr/>
        <p:txBody>
          <a:bodyPr/>
          <a:lstStyle/>
          <a:p>
            <a:r>
              <a:rPr lang="en-US" b="1" dirty="0" smtClean="0"/>
              <a:t>Easy to pick up and play</a:t>
            </a:r>
          </a:p>
          <a:p>
            <a:r>
              <a:rPr lang="en-US" b="1" dirty="0" smtClean="0"/>
              <a:t>Can do a play through of the game in about an hour</a:t>
            </a:r>
          </a:p>
          <a:p>
            <a:r>
              <a:rPr lang="en-US" b="1" dirty="0" smtClean="0"/>
              <a:t>Branching paths allow for varied gameplay, and not every level is strictly just a rail shooter</a:t>
            </a:r>
          </a:p>
          <a:p>
            <a:r>
              <a:rPr lang="en-US" b="1" dirty="0" smtClean="0"/>
              <a:t>The voice acting and witty one liners</a:t>
            </a:r>
            <a:endParaRPr lang="en-US" b="1" dirty="0"/>
          </a:p>
        </p:txBody>
      </p:sp>
      <p:pic>
        <p:nvPicPr>
          <p:cNvPr id="30722" name="Picture 2"/>
          <p:cNvPicPr>
            <a:picLocks noChangeAspect="1" noChangeArrowheads="1"/>
          </p:cNvPicPr>
          <p:nvPr/>
        </p:nvPicPr>
        <p:blipFill>
          <a:blip r:embed="rId2" cstate="print"/>
          <a:srcRect/>
          <a:stretch>
            <a:fillRect/>
          </a:stretch>
        </p:blipFill>
        <p:spPr bwMode="auto">
          <a:xfrm>
            <a:off x="2133600" y="5742432"/>
            <a:ext cx="886968" cy="886968"/>
          </a:xfrm>
          <a:prstGeom prst="rect">
            <a:avLst/>
          </a:prstGeom>
          <a:noFill/>
          <a:ln w="9525">
            <a:noFill/>
            <a:miter lim="800000"/>
            <a:headEnd/>
            <a:tailEnd/>
          </a:ln>
        </p:spPr>
      </p:pic>
      <p:sp>
        <p:nvSpPr>
          <p:cNvPr id="5" name="Rectangle 4"/>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You’ve become so strong.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Bad</a:t>
            </a:r>
            <a:endParaRPr lang="en-US" b="1" dirty="0"/>
          </a:p>
        </p:txBody>
      </p:sp>
      <p:sp>
        <p:nvSpPr>
          <p:cNvPr id="3" name="Content Placeholder 2"/>
          <p:cNvSpPr>
            <a:spLocks noGrp="1"/>
          </p:cNvSpPr>
          <p:nvPr>
            <p:ph idx="1"/>
          </p:nvPr>
        </p:nvSpPr>
        <p:spPr/>
        <p:txBody>
          <a:bodyPr/>
          <a:lstStyle/>
          <a:p>
            <a:r>
              <a:rPr lang="en-US" b="1" dirty="0" smtClean="0"/>
              <a:t>Can’t just sit down and play one level, you have to complete all the ones leading up to it</a:t>
            </a:r>
          </a:p>
          <a:p>
            <a:r>
              <a:rPr lang="en-US" b="1" dirty="0" smtClean="0"/>
              <a:t>Entire game MUST be completed in one sitting, there is no save feature for individual runs of the main story</a:t>
            </a:r>
          </a:p>
          <a:p>
            <a:r>
              <a:rPr lang="en-US" b="1" dirty="0" smtClean="0"/>
              <a:t>The multiplayer mode has not aged very well</a:t>
            </a:r>
            <a:endParaRPr lang="en-US" b="1" dirty="0"/>
          </a:p>
        </p:txBody>
      </p:sp>
      <p:pic>
        <p:nvPicPr>
          <p:cNvPr id="31746" name="Picture 2"/>
          <p:cNvPicPr>
            <a:picLocks noChangeAspect="1" noChangeArrowheads="1"/>
          </p:cNvPicPr>
          <p:nvPr/>
        </p:nvPicPr>
        <p:blipFill>
          <a:blip r:embed="rId2" cstate="print"/>
          <a:srcRect/>
          <a:stretch>
            <a:fillRect/>
          </a:stretch>
        </p:blipFill>
        <p:spPr bwMode="auto">
          <a:xfrm>
            <a:off x="2133600" y="5742432"/>
            <a:ext cx="886968" cy="886968"/>
          </a:xfrm>
          <a:prstGeom prst="rect">
            <a:avLst/>
          </a:prstGeom>
          <a:noFill/>
          <a:ln w="9525">
            <a:noFill/>
            <a:miter lim="800000"/>
            <a:headEnd/>
            <a:tailEnd/>
          </a:ln>
        </p:spPr>
      </p:pic>
      <p:sp>
        <p:nvSpPr>
          <p:cNvPr id="6" name="Rectangle 5"/>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See my ship? Does it look OK to you?!</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Game Facts</a:t>
            </a:r>
            <a:endParaRPr lang="en-US" b="1" dirty="0"/>
          </a:p>
        </p:txBody>
      </p:sp>
      <p:sp>
        <p:nvSpPr>
          <p:cNvPr id="3" name="Content Placeholder 2"/>
          <p:cNvSpPr>
            <a:spLocks noGrp="1"/>
          </p:cNvSpPr>
          <p:nvPr>
            <p:ph idx="1"/>
          </p:nvPr>
        </p:nvSpPr>
        <p:spPr/>
        <p:txBody>
          <a:bodyPr/>
          <a:lstStyle/>
          <a:p>
            <a:r>
              <a:rPr lang="en-US" b="1" dirty="0" smtClean="0"/>
              <a:t>Developed by Nintendo</a:t>
            </a:r>
          </a:p>
          <a:p>
            <a:r>
              <a:rPr lang="en-US" b="1" dirty="0" smtClean="0"/>
              <a:t>3D Action Rail Shooter/”Flight Simulator”</a:t>
            </a:r>
          </a:p>
          <a:p>
            <a:r>
              <a:rPr lang="en-US" b="1" dirty="0" smtClean="0"/>
              <a:t>Price</a:t>
            </a:r>
          </a:p>
          <a:p>
            <a:pPr lvl="1"/>
            <a:r>
              <a:rPr lang="en-US" b="1" dirty="0" smtClean="0"/>
              <a:t>Then: $49.99</a:t>
            </a:r>
          </a:p>
          <a:p>
            <a:pPr lvl="1"/>
            <a:r>
              <a:rPr lang="en-US" b="1" dirty="0" smtClean="0"/>
              <a:t>Now: Used about $12-20, New about $200</a:t>
            </a:r>
          </a:p>
          <a:p>
            <a:r>
              <a:rPr lang="en-US" b="1" dirty="0" smtClean="0"/>
              <a:t>Minimum Hardware Requirements: </a:t>
            </a:r>
            <a:r>
              <a:rPr lang="en-US" b="1" dirty="0" smtClean="0"/>
              <a:t>Nintendo </a:t>
            </a:r>
            <a:r>
              <a:rPr lang="en-US" b="1" dirty="0" smtClean="0"/>
              <a:t>64 game cartridge and Nintendo 64 Console</a:t>
            </a:r>
            <a:endParaRPr lang="en-US" b="1" dirty="0"/>
          </a:p>
        </p:txBody>
      </p:sp>
      <p:pic>
        <p:nvPicPr>
          <p:cNvPr id="2050" name="Picture 2"/>
          <p:cNvPicPr>
            <a:picLocks noChangeAspect="1" noChangeArrowheads="1"/>
          </p:cNvPicPr>
          <p:nvPr/>
        </p:nvPicPr>
        <p:blipFill>
          <a:blip r:embed="rId2" cstate="print"/>
          <a:srcRect/>
          <a:stretch>
            <a:fillRect/>
          </a:stretch>
        </p:blipFill>
        <p:spPr bwMode="auto">
          <a:xfrm>
            <a:off x="2133600" y="5715000"/>
            <a:ext cx="885825" cy="885825"/>
          </a:xfrm>
          <a:prstGeom prst="rect">
            <a:avLst/>
          </a:prstGeom>
          <a:noFill/>
          <a:ln w="9525">
            <a:noFill/>
            <a:miter lim="800000"/>
            <a:headEnd/>
            <a:tailEnd/>
          </a:ln>
        </p:spPr>
      </p:pic>
      <p:sp>
        <p:nvSpPr>
          <p:cNvPr id="5" name="Rectangle 4"/>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You’re more cunning than I thought!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The other vehicles used in some of the levels are much slower, and can break up the fast pace of the rest of the game (I’m looking at you Blue Marine)</a:t>
            </a:r>
          </a:p>
          <a:p>
            <a:r>
              <a:rPr lang="en-US" b="1" dirty="0" smtClean="0"/>
              <a:t>Slippy Toad</a:t>
            </a:r>
            <a:endParaRPr lang="en-US" b="1" dirty="0"/>
          </a:p>
        </p:txBody>
      </p:sp>
      <p:grpSp>
        <p:nvGrpSpPr>
          <p:cNvPr id="8" name="Group 7"/>
          <p:cNvGrpSpPr/>
          <p:nvPr/>
        </p:nvGrpSpPr>
        <p:grpSpPr>
          <a:xfrm>
            <a:off x="6299628" y="3833510"/>
            <a:ext cx="2310972" cy="1271890"/>
            <a:chOff x="5191320" y="3833510"/>
            <a:chExt cx="2844372" cy="1590526"/>
          </a:xfrm>
        </p:grpSpPr>
        <p:sp>
          <p:nvSpPr>
            <p:cNvPr id="5" name="Rectangle 4"/>
            <p:cNvSpPr/>
            <p:nvPr/>
          </p:nvSpPr>
          <p:spPr>
            <a:xfrm rot="2122887">
              <a:off x="5191320" y="4662036"/>
              <a:ext cx="2844372"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245371">
              <a:off x="5936114" y="3833510"/>
              <a:ext cx="45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b="1" dirty="0" smtClean="0"/>
              <a:t>The Ugly</a:t>
            </a:r>
            <a:endParaRPr lang="en-US" b="1" dirty="0"/>
          </a:p>
        </p:txBody>
      </p:sp>
      <p:pic>
        <p:nvPicPr>
          <p:cNvPr id="32770" name="Picture 2" descr="http://www.nintendojo.com/wp-content/uploads/2012/01/Blue-Marine.jpg"/>
          <p:cNvPicPr>
            <a:picLocks noChangeAspect="1" noChangeArrowheads="1"/>
          </p:cNvPicPr>
          <p:nvPr/>
        </p:nvPicPr>
        <p:blipFill>
          <a:blip r:embed="rId2" cstate="print">
            <a:clrChange>
              <a:clrFrom>
                <a:srgbClr val="F2FEFE"/>
              </a:clrFrom>
              <a:clrTo>
                <a:srgbClr val="F2FEFE">
                  <a:alpha val="0"/>
                </a:srgbClr>
              </a:clrTo>
            </a:clrChange>
          </a:blip>
          <a:srcRect/>
          <a:stretch>
            <a:fillRect/>
          </a:stretch>
        </p:blipFill>
        <p:spPr bwMode="auto">
          <a:xfrm>
            <a:off x="5790960" y="3581400"/>
            <a:ext cx="3276840" cy="2438400"/>
          </a:xfrm>
          <a:prstGeom prst="rect">
            <a:avLst/>
          </a:prstGeom>
          <a:noFill/>
        </p:spPr>
      </p:pic>
      <p:pic>
        <p:nvPicPr>
          <p:cNvPr id="32772" name="Picture 4" descr="image"/>
          <p:cNvPicPr>
            <a:picLocks noChangeAspect="1" noChangeArrowheads="1"/>
          </p:cNvPicPr>
          <p:nvPr/>
        </p:nvPicPr>
        <p:blipFill>
          <a:blip r:embed="rId3" cstate="print"/>
          <a:srcRect/>
          <a:stretch>
            <a:fillRect/>
          </a:stretch>
        </p:blipFill>
        <p:spPr bwMode="auto">
          <a:xfrm>
            <a:off x="2895600" y="3657600"/>
            <a:ext cx="1896379" cy="1905000"/>
          </a:xfrm>
          <a:prstGeom prst="rect">
            <a:avLst/>
          </a:prstGeom>
          <a:noFill/>
        </p:spPr>
      </p:pic>
      <p:sp>
        <p:nvSpPr>
          <p:cNvPr id="10" name="Rectangle 9"/>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They’re on me! I’m getting careless!</a:t>
            </a:r>
          </a:p>
        </p:txBody>
      </p:sp>
      <p:pic>
        <p:nvPicPr>
          <p:cNvPr id="32773" name="Picture 5"/>
          <p:cNvPicPr>
            <a:picLocks noChangeAspect="1" noChangeArrowheads="1"/>
          </p:cNvPicPr>
          <p:nvPr/>
        </p:nvPicPr>
        <p:blipFill>
          <a:blip r:embed="rId4" cstate="print"/>
          <a:srcRect/>
          <a:stretch>
            <a:fillRect/>
          </a:stretch>
        </p:blipFill>
        <p:spPr bwMode="auto">
          <a:xfrm>
            <a:off x="2133600" y="5742432"/>
            <a:ext cx="886968" cy="886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does it compare?</a:t>
            </a:r>
            <a:endParaRPr lang="en-US" b="1" dirty="0"/>
          </a:p>
        </p:txBody>
      </p:sp>
      <p:sp>
        <p:nvSpPr>
          <p:cNvPr id="3" name="Content Placeholder 2"/>
          <p:cNvSpPr>
            <a:spLocks noGrp="1"/>
          </p:cNvSpPr>
          <p:nvPr>
            <p:ph idx="1"/>
          </p:nvPr>
        </p:nvSpPr>
        <p:spPr/>
        <p:txBody>
          <a:bodyPr/>
          <a:lstStyle/>
          <a:p>
            <a:r>
              <a:rPr lang="en-US" b="1" dirty="0" smtClean="0"/>
              <a:t>At its release it was groundbreaking, making use of the Rumble Pack to add to the immersion</a:t>
            </a:r>
          </a:p>
          <a:p>
            <a:r>
              <a:rPr lang="en-US" b="1" dirty="0" smtClean="0"/>
              <a:t>Offers a lot of replayability with branching paths, the unlockable (and more challenging) Expert Mode</a:t>
            </a:r>
          </a:p>
          <a:p>
            <a:r>
              <a:rPr lang="en-US" b="1" dirty="0" smtClean="0"/>
              <a:t>Main gameplay has aged really well, and plays great by today’s standards</a:t>
            </a:r>
            <a:endParaRPr lang="en-US" b="1" dirty="0"/>
          </a:p>
        </p:txBody>
      </p:sp>
      <p:pic>
        <p:nvPicPr>
          <p:cNvPr id="33794" name="Picture 2"/>
          <p:cNvPicPr>
            <a:picLocks noChangeAspect="1" noChangeArrowheads="1"/>
          </p:cNvPicPr>
          <p:nvPr/>
        </p:nvPicPr>
        <p:blipFill>
          <a:blip r:embed="rId2" cstate="print"/>
          <a:srcRect/>
          <a:stretch>
            <a:fillRect/>
          </a:stretch>
        </p:blipFill>
        <p:spPr bwMode="auto">
          <a:xfrm>
            <a:off x="2133600" y="5742432"/>
            <a:ext cx="886968" cy="886968"/>
          </a:xfrm>
          <a:prstGeom prst="rect">
            <a:avLst/>
          </a:prstGeom>
          <a:noFill/>
          <a:ln w="9525">
            <a:noFill/>
            <a:miter lim="800000"/>
            <a:headEnd/>
            <a:tailEnd/>
          </a:ln>
        </p:spPr>
      </p:pic>
      <p:sp>
        <p:nvSpPr>
          <p:cNvPr id="5" name="Rectangle 4"/>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Caiman here. No problems.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Rail Shooters</a:t>
            </a:r>
            <a:endParaRPr lang="en-US" b="1" dirty="0"/>
          </a:p>
        </p:txBody>
      </p:sp>
      <p:pic>
        <p:nvPicPr>
          <p:cNvPr id="34818" name="Picture 2" descr="http://cdn0.spong.com/pack/s/i/sinandpuni155945l/_-Sin-and-Punishment-Successor-to-the-Earth-N64-_.jpg"/>
          <p:cNvPicPr>
            <a:picLocks noChangeAspect="1" noChangeArrowheads="1"/>
          </p:cNvPicPr>
          <p:nvPr/>
        </p:nvPicPr>
        <p:blipFill>
          <a:blip r:embed="rId2" cstate="print"/>
          <a:srcRect/>
          <a:stretch>
            <a:fillRect/>
          </a:stretch>
        </p:blipFill>
        <p:spPr bwMode="auto">
          <a:xfrm>
            <a:off x="295275" y="1295400"/>
            <a:ext cx="2600325" cy="3619500"/>
          </a:xfrm>
          <a:prstGeom prst="rect">
            <a:avLst/>
          </a:prstGeom>
          <a:noFill/>
        </p:spPr>
      </p:pic>
      <p:pic>
        <p:nvPicPr>
          <p:cNvPr id="34820" name="Picture 4" descr="http://www.theoldcomputer.com/game-box-art-covers/Sega/Dreamcast/Games/USA/h/House%20Of%20The%20Dead%202%20(NTSC)%20-%20Front.jpg"/>
          <p:cNvPicPr>
            <a:picLocks noChangeAspect="1" noChangeArrowheads="1"/>
          </p:cNvPicPr>
          <p:nvPr/>
        </p:nvPicPr>
        <p:blipFill>
          <a:blip r:embed="rId3" cstate="print"/>
          <a:srcRect/>
          <a:stretch>
            <a:fillRect/>
          </a:stretch>
        </p:blipFill>
        <p:spPr bwMode="auto">
          <a:xfrm>
            <a:off x="3124200" y="2590800"/>
            <a:ext cx="2743200" cy="2756985"/>
          </a:xfrm>
          <a:prstGeom prst="rect">
            <a:avLst/>
          </a:prstGeom>
          <a:noFill/>
        </p:spPr>
      </p:pic>
      <p:pic>
        <p:nvPicPr>
          <p:cNvPr id="34822" name="Picture 6" descr="http://upload.wikimedia.org/wikipedia/en/1/19/Time_Crisis_Coverart.png"/>
          <p:cNvPicPr>
            <a:picLocks noChangeAspect="1" noChangeArrowheads="1"/>
          </p:cNvPicPr>
          <p:nvPr/>
        </p:nvPicPr>
        <p:blipFill>
          <a:blip r:embed="rId4" cstate="print"/>
          <a:srcRect/>
          <a:stretch>
            <a:fillRect/>
          </a:stretch>
        </p:blipFill>
        <p:spPr bwMode="auto">
          <a:xfrm>
            <a:off x="6096000" y="1447800"/>
            <a:ext cx="2819400" cy="2819400"/>
          </a:xfrm>
          <a:prstGeom prst="rect">
            <a:avLst/>
          </a:prstGeom>
          <a:noFill/>
        </p:spPr>
      </p:pic>
      <p:sp>
        <p:nvSpPr>
          <p:cNvPr id="7" name="Rectangle 6"/>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Did we get ‘em?</a:t>
            </a:r>
          </a:p>
        </p:txBody>
      </p:sp>
      <p:pic>
        <p:nvPicPr>
          <p:cNvPr id="34823" name="Picture 7"/>
          <p:cNvPicPr>
            <a:picLocks noChangeAspect="1" noChangeArrowheads="1"/>
          </p:cNvPicPr>
          <p:nvPr/>
        </p:nvPicPr>
        <p:blipFill>
          <a:blip r:embed="rId5" cstate="print"/>
          <a:srcRect/>
          <a:stretch>
            <a:fillRect/>
          </a:stretch>
        </p:blipFill>
        <p:spPr bwMode="auto">
          <a:xfrm>
            <a:off x="2133600" y="5742432"/>
            <a:ext cx="886968" cy="886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Overall</a:t>
            </a:r>
            <a:endParaRPr lang="en-US" b="1" dirty="0"/>
          </a:p>
        </p:txBody>
      </p:sp>
      <p:sp>
        <p:nvSpPr>
          <p:cNvPr id="3" name="Content Placeholder 2"/>
          <p:cNvSpPr>
            <a:spLocks noGrp="1"/>
          </p:cNvSpPr>
          <p:nvPr>
            <p:ph sz="half" idx="1"/>
          </p:nvPr>
        </p:nvSpPr>
        <p:spPr/>
        <p:txBody>
          <a:bodyPr/>
          <a:lstStyle/>
          <a:p>
            <a:pPr>
              <a:buNone/>
            </a:pPr>
            <a:r>
              <a:rPr lang="en-US" b="1" dirty="0" smtClean="0"/>
              <a:t>		    Strengths</a:t>
            </a:r>
          </a:p>
          <a:p>
            <a:r>
              <a:rPr lang="en-US" b="1" dirty="0" smtClean="0"/>
              <a:t>Fast paced gameplay</a:t>
            </a:r>
          </a:p>
          <a:p>
            <a:r>
              <a:rPr lang="en-US" b="1" dirty="0" smtClean="0"/>
              <a:t>Tons of replayability</a:t>
            </a:r>
          </a:p>
          <a:p>
            <a:r>
              <a:rPr lang="en-US" b="1" dirty="0" smtClean="0"/>
              <a:t>Memorable characters and dialog</a:t>
            </a:r>
          </a:p>
          <a:p>
            <a:r>
              <a:rPr lang="en-US" b="1" dirty="0" smtClean="0"/>
              <a:t>Easy to pick up and play</a:t>
            </a:r>
            <a:endParaRPr lang="en-US" b="1" dirty="0"/>
          </a:p>
        </p:txBody>
      </p:sp>
      <p:sp>
        <p:nvSpPr>
          <p:cNvPr id="4" name="Content Placeholder 3"/>
          <p:cNvSpPr>
            <a:spLocks noGrp="1"/>
          </p:cNvSpPr>
          <p:nvPr>
            <p:ph sz="half" idx="2"/>
          </p:nvPr>
        </p:nvSpPr>
        <p:spPr/>
        <p:txBody>
          <a:bodyPr/>
          <a:lstStyle/>
          <a:p>
            <a:pPr>
              <a:buNone/>
            </a:pPr>
            <a:r>
              <a:rPr lang="en-US" b="1" dirty="0" smtClean="0"/>
              <a:t>		 Weaknesses</a:t>
            </a:r>
          </a:p>
          <a:p>
            <a:r>
              <a:rPr lang="en-US" b="1" dirty="0" smtClean="0"/>
              <a:t>Multiplayer mode does not hold up</a:t>
            </a:r>
          </a:p>
          <a:p>
            <a:r>
              <a:rPr lang="en-US" b="1" dirty="0" smtClean="0"/>
              <a:t>Most of the unlockable content is for the multiplayer mode</a:t>
            </a:r>
          </a:p>
          <a:p>
            <a:r>
              <a:rPr lang="en-US" b="1" dirty="0" smtClean="0"/>
              <a:t>Levels with other vehicles can break up the game’s pace</a:t>
            </a:r>
            <a:endParaRPr lang="en-US" b="1" dirty="0"/>
          </a:p>
        </p:txBody>
      </p:sp>
      <p:pic>
        <p:nvPicPr>
          <p:cNvPr id="35842" name="Picture 2"/>
          <p:cNvPicPr>
            <a:picLocks noChangeAspect="1" noChangeArrowheads="1"/>
          </p:cNvPicPr>
          <p:nvPr/>
        </p:nvPicPr>
        <p:blipFill>
          <a:blip r:embed="rId2" cstate="print"/>
          <a:srcRect/>
          <a:stretch>
            <a:fillRect/>
          </a:stretch>
        </p:blipFill>
        <p:spPr bwMode="auto">
          <a:xfrm>
            <a:off x="2133600" y="5742432"/>
            <a:ext cx="886968" cy="886968"/>
          </a:xfrm>
          <a:prstGeom prst="rect">
            <a:avLst/>
          </a:prstGeom>
          <a:noFill/>
          <a:ln w="9525">
            <a:noFill/>
            <a:miter lim="800000"/>
            <a:headEnd/>
            <a:tailEnd/>
          </a:ln>
        </p:spPr>
      </p:pic>
      <p:sp>
        <p:nvSpPr>
          <p:cNvPr id="6" name="Rectangle 5"/>
          <p:cNvSpPr/>
          <p:nvPr/>
        </p:nvSpPr>
        <p:spPr>
          <a:xfrm>
            <a:off x="3124200" y="5715000"/>
            <a:ext cx="3200400" cy="914400"/>
          </a:xfrm>
          <a:prstGeom prst="rect">
            <a:avLst/>
          </a:prstGeom>
          <a:solidFill>
            <a:srgbClr val="CC000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Those tin cans are no match for me!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Worth Purchasing?</a:t>
            </a:r>
            <a:endParaRPr lang="en-US" b="1" dirty="0"/>
          </a:p>
        </p:txBody>
      </p:sp>
      <p:sp>
        <p:nvSpPr>
          <p:cNvPr id="3" name="Content Placeholder 2"/>
          <p:cNvSpPr>
            <a:spLocks noGrp="1"/>
          </p:cNvSpPr>
          <p:nvPr>
            <p:ph idx="1"/>
          </p:nvPr>
        </p:nvSpPr>
        <p:spPr/>
        <p:txBody>
          <a:bodyPr/>
          <a:lstStyle/>
          <a:p>
            <a:r>
              <a:rPr lang="en-US" b="1" dirty="0" smtClean="0"/>
              <a:t>Absolutely!</a:t>
            </a:r>
          </a:p>
          <a:p>
            <a:r>
              <a:rPr lang="en-US" b="1" dirty="0" smtClean="0"/>
              <a:t>Original version is pretty cheap used</a:t>
            </a:r>
          </a:p>
          <a:p>
            <a:r>
              <a:rPr lang="en-US" b="1" dirty="0" smtClean="0"/>
              <a:t>Is available on the Nintendo Wii’s Virtual Console system</a:t>
            </a:r>
          </a:p>
          <a:p>
            <a:r>
              <a:rPr lang="en-US" b="1" dirty="0" smtClean="0"/>
              <a:t>Has been remade for the Nintendo 3DS handheld, and it is fantastic!</a:t>
            </a:r>
            <a:endParaRPr lang="en-US" b="1" dirty="0"/>
          </a:p>
        </p:txBody>
      </p:sp>
      <p:pic>
        <p:nvPicPr>
          <p:cNvPr id="36866" name="Picture 2"/>
          <p:cNvPicPr>
            <a:picLocks noChangeAspect="1" noChangeArrowheads="1"/>
          </p:cNvPicPr>
          <p:nvPr/>
        </p:nvPicPr>
        <p:blipFill>
          <a:blip r:embed="rId2" cstate="print"/>
          <a:srcRect/>
          <a:stretch>
            <a:fillRect/>
          </a:stretch>
        </p:blipFill>
        <p:spPr bwMode="auto">
          <a:xfrm>
            <a:off x="2133600" y="5742432"/>
            <a:ext cx="886968" cy="886968"/>
          </a:xfrm>
          <a:prstGeom prst="rect">
            <a:avLst/>
          </a:prstGeom>
          <a:noFill/>
          <a:ln w="9525">
            <a:noFill/>
            <a:miter lim="800000"/>
            <a:headEnd/>
            <a:tailEnd/>
          </a:ln>
        </p:spPr>
      </p:pic>
      <p:sp>
        <p:nvSpPr>
          <p:cNvPr id="5" name="Rectangle 4"/>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Don’t relax! We’re not done yet!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4040188" cy="639762"/>
          </a:xfrm>
        </p:spPr>
        <p:txBody>
          <a:bodyPr>
            <a:normAutofit/>
          </a:bodyPr>
          <a:lstStyle/>
          <a:p>
            <a:pPr algn="ctr"/>
            <a:r>
              <a:rPr lang="en-US" dirty="0" smtClean="0"/>
              <a:t>Nintendo  64 Version</a:t>
            </a:r>
            <a:endParaRPr lang="en-US" dirty="0"/>
          </a:p>
        </p:txBody>
      </p:sp>
      <p:pic>
        <p:nvPicPr>
          <p:cNvPr id="7" name="Content Placeholder 6" descr="corneria 64.png"/>
          <p:cNvPicPr>
            <a:picLocks noGrp="1" noChangeAspect="1"/>
          </p:cNvPicPr>
          <p:nvPr>
            <p:ph sz="half" idx="2"/>
          </p:nvPr>
        </p:nvPicPr>
        <p:blipFill>
          <a:blip r:embed="rId2" cstate="print"/>
          <a:stretch>
            <a:fillRect/>
          </a:stretch>
        </p:blipFill>
        <p:spPr>
          <a:xfrm>
            <a:off x="152400" y="2057400"/>
            <a:ext cx="4267200" cy="2987039"/>
          </a:xfrm>
        </p:spPr>
      </p:pic>
      <p:sp>
        <p:nvSpPr>
          <p:cNvPr id="5" name="Text Placeholder 4"/>
          <p:cNvSpPr>
            <a:spLocks noGrp="1"/>
          </p:cNvSpPr>
          <p:nvPr>
            <p:ph type="body" sz="quarter" idx="3"/>
          </p:nvPr>
        </p:nvSpPr>
        <p:spPr>
          <a:xfrm>
            <a:off x="4645025" y="914400"/>
            <a:ext cx="4041775" cy="639762"/>
          </a:xfrm>
        </p:spPr>
        <p:txBody>
          <a:bodyPr/>
          <a:lstStyle/>
          <a:p>
            <a:pPr algn="ctr"/>
            <a:r>
              <a:rPr lang="en-US" dirty="0" smtClean="0"/>
              <a:t>Nintendo 3DS Version</a:t>
            </a:r>
            <a:endParaRPr lang="en-US" dirty="0"/>
          </a:p>
        </p:txBody>
      </p:sp>
      <p:pic>
        <p:nvPicPr>
          <p:cNvPr id="8" name="Content Placeholder 7" descr="corneria 64 3ds.png"/>
          <p:cNvPicPr>
            <a:picLocks noGrp="1" noChangeAspect="1"/>
          </p:cNvPicPr>
          <p:nvPr>
            <p:ph sz="quarter" idx="4"/>
          </p:nvPr>
        </p:nvPicPr>
        <p:blipFill>
          <a:blip r:embed="rId3" cstate="print"/>
          <a:stretch>
            <a:fillRect/>
          </a:stretch>
        </p:blipFill>
        <p:spPr>
          <a:xfrm>
            <a:off x="4495799" y="2140108"/>
            <a:ext cx="4492397" cy="2895600"/>
          </a:xfrm>
        </p:spPr>
      </p:pic>
      <p:pic>
        <p:nvPicPr>
          <p:cNvPr id="10" name="Picture 2"/>
          <p:cNvPicPr>
            <a:picLocks noChangeAspect="1" noChangeArrowheads="1"/>
          </p:cNvPicPr>
          <p:nvPr/>
        </p:nvPicPr>
        <p:blipFill>
          <a:blip r:embed="rId4" cstate="print"/>
          <a:srcRect/>
          <a:stretch>
            <a:fillRect/>
          </a:stretch>
        </p:blipFill>
        <p:spPr bwMode="auto">
          <a:xfrm>
            <a:off x="2133600" y="5742432"/>
            <a:ext cx="886968" cy="886968"/>
          </a:xfrm>
          <a:prstGeom prst="rect">
            <a:avLst/>
          </a:prstGeom>
          <a:noFill/>
          <a:ln w="9525">
            <a:noFill/>
            <a:miter lim="800000"/>
            <a:headEnd/>
            <a:tailEnd/>
          </a:ln>
        </p:spPr>
      </p:pic>
      <p:sp>
        <p:nvSpPr>
          <p:cNvPr id="11" name="Rectangle 10"/>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I can’t stop it!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Can it be Improved?</a:t>
            </a:r>
            <a:endParaRPr lang="en-US" b="1" dirty="0"/>
          </a:p>
        </p:txBody>
      </p:sp>
      <p:sp>
        <p:nvSpPr>
          <p:cNvPr id="3" name="Content Placeholder 2"/>
          <p:cNvSpPr>
            <a:spLocks noGrp="1"/>
          </p:cNvSpPr>
          <p:nvPr>
            <p:ph idx="1"/>
          </p:nvPr>
        </p:nvSpPr>
        <p:spPr/>
        <p:txBody>
          <a:bodyPr/>
          <a:lstStyle/>
          <a:p>
            <a:r>
              <a:rPr lang="en-US" b="1" dirty="0" smtClean="0"/>
              <a:t>The Nintendo 3DS version offers many improvements on the original</a:t>
            </a:r>
          </a:p>
          <a:p>
            <a:pPr lvl="1"/>
            <a:r>
              <a:rPr lang="en-US" b="1" dirty="0" smtClean="0"/>
              <a:t>Mid game save between levels</a:t>
            </a:r>
          </a:p>
          <a:p>
            <a:pPr lvl="1"/>
            <a:r>
              <a:rPr lang="en-US" b="1" dirty="0" smtClean="0"/>
              <a:t>Multiplayer Mode is greatly improved, although it does lack an online mode</a:t>
            </a:r>
          </a:p>
          <a:p>
            <a:r>
              <a:rPr lang="en-US" b="1" dirty="0" smtClean="0"/>
              <a:t>Handheld works really well for this game</a:t>
            </a:r>
          </a:p>
        </p:txBody>
      </p:sp>
      <p:sp>
        <p:nvSpPr>
          <p:cNvPr id="5" name="Rectangle 4"/>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Can’t let you do that Star Fox!</a:t>
            </a:r>
            <a:endParaRPr lang="en-US" dirty="0"/>
          </a:p>
        </p:txBody>
      </p:sp>
      <p:pic>
        <p:nvPicPr>
          <p:cNvPr id="38914" name="Picture 2"/>
          <p:cNvPicPr>
            <a:picLocks noChangeAspect="1" noChangeArrowheads="1"/>
          </p:cNvPicPr>
          <p:nvPr/>
        </p:nvPicPr>
        <p:blipFill>
          <a:blip r:embed="rId2" cstate="print"/>
          <a:srcRect/>
          <a:stretch>
            <a:fillRect/>
          </a:stretch>
        </p:blipFill>
        <p:spPr bwMode="auto">
          <a:xfrm>
            <a:off x="2133600" y="5742432"/>
            <a:ext cx="886968" cy="886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905000"/>
            <a:ext cx="7162800" cy="2971800"/>
          </a:xfrm>
          <a:prstGeom prst="rect">
            <a:avLst/>
          </a:prstGeom>
          <a:solidFill>
            <a:srgbClr val="1D3347">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438399" y="1959114"/>
            <a:ext cx="4495801"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Mission No. 1</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1171593" y="2438400"/>
            <a:ext cx="6875088" cy="2554545"/>
          </a:xfrm>
          <a:prstGeom prst="rect">
            <a:avLst/>
          </a:prstGeom>
          <a:noFill/>
        </p:spPr>
        <p:txBody>
          <a:bodyPr wrap="none" lIns="91440" tIns="45720" rIns="91440" bIns="45720">
            <a:spAutoFit/>
          </a:bodyPr>
          <a:lstStyle/>
          <a:p>
            <a:pPr algn="ctr"/>
            <a:r>
              <a:rPr lang="en-US" sz="8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MISSION</a:t>
            </a:r>
            <a:br>
              <a:rPr lang="en-US" sz="8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8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ACCOMPLISHED</a:t>
            </a:r>
            <a:endParaRPr lang="en-U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Story</a:t>
            </a:r>
            <a:endParaRPr lang="en-US" b="1" dirty="0"/>
          </a:p>
        </p:txBody>
      </p:sp>
      <p:sp>
        <p:nvSpPr>
          <p:cNvPr id="3" name="Content Placeholder 2"/>
          <p:cNvSpPr>
            <a:spLocks noGrp="1"/>
          </p:cNvSpPr>
          <p:nvPr>
            <p:ph sz="half" idx="1"/>
          </p:nvPr>
        </p:nvSpPr>
        <p:spPr>
          <a:xfrm>
            <a:off x="457200" y="1600200"/>
            <a:ext cx="8153400" cy="4525963"/>
          </a:xfrm>
        </p:spPr>
        <p:txBody>
          <a:bodyPr/>
          <a:lstStyle/>
          <a:p>
            <a:pPr>
              <a:buNone/>
            </a:pPr>
            <a:r>
              <a:rPr lang="en-US" b="1" dirty="0" smtClean="0"/>
              <a:t>     The evil scientist Andross has taken over the Lylat System, and is attempting to over throw the last of the forces against him, located on the planet Corneria. General Pepper of the Cornerian army has hired the mercenary team, StarFox, as their last hope against Andross’s forces</a:t>
            </a:r>
            <a:endParaRPr lang="en-US" b="1" dirty="0"/>
          </a:p>
        </p:txBody>
      </p:sp>
      <p:pic>
        <p:nvPicPr>
          <p:cNvPr id="3074" name="Picture 2"/>
          <p:cNvPicPr>
            <a:picLocks noChangeAspect="1" noChangeArrowheads="1"/>
          </p:cNvPicPr>
          <p:nvPr/>
        </p:nvPicPr>
        <p:blipFill>
          <a:blip r:embed="rId2" cstate="print"/>
          <a:srcRect/>
          <a:stretch>
            <a:fillRect/>
          </a:stretch>
        </p:blipFill>
        <p:spPr bwMode="auto">
          <a:xfrm>
            <a:off x="2133600" y="5715000"/>
            <a:ext cx="885826" cy="885826"/>
          </a:xfrm>
          <a:prstGeom prst="rect">
            <a:avLst/>
          </a:prstGeom>
          <a:noFill/>
          <a:ln w="9525">
            <a:noFill/>
            <a:miter lim="800000"/>
            <a:headEnd/>
            <a:tailEnd/>
          </a:ln>
        </p:spPr>
      </p:pic>
      <p:sp>
        <p:nvSpPr>
          <p:cNvPr id="7" name="Rectangle 6"/>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Our army alone can’t do the job. Hurry StarFox!</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StarFox Team</a:t>
            </a:r>
            <a:endParaRPr lang="en-US" b="1" dirty="0"/>
          </a:p>
        </p:txBody>
      </p:sp>
      <p:pic>
        <p:nvPicPr>
          <p:cNvPr id="4098" name="Picture 2" descr="http://starfox64.baldninja.com/pics/sfteam.gif"/>
          <p:cNvPicPr>
            <a:picLocks noChangeAspect="1" noChangeArrowheads="1"/>
          </p:cNvPicPr>
          <p:nvPr/>
        </p:nvPicPr>
        <p:blipFill>
          <a:blip r:embed="rId2" cstate="print"/>
          <a:srcRect/>
          <a:stretch>
            <a:fillRect/>
          </a:stretch>
        </p:blipFill>
        <p:spPr bwMode="auto">
          <a:xfrm>
            <a:off x="304800" y="1371600"/>
            <a:ext cx="8629226" cy="3962400"/>
          </a:xfrm>
          <a:prstGeom prst="rect">
            <a:avLst/>
          </a:prstGeom>
          <a:noFill/>
        </p:spPr>
      </p:pic>
      <p:pic>
        <p:nvPicPr>
          <p:cNvPr id="4099" name="Picture 3"/>
          <p:cNvPicPr>
            <a:picLocks noChangeAspect="1" noChangeArrowheads="1"/>
          </p:cNvPicPr>
          <p:nvPr/>
        </p:nvPicPr>
        <p:blipFill>
          <a:blip r:embed="rId3" cstate="print"/>
          <a:srcRect/>
          <a:stretch>
            <a:fillRect/>
          </a:stretch>
        </p:blipFill>
        <p:spPr bwMode="auto">
          <a:xfrm>
            <a:off x="2133600" y="5715000"/>
            <a:ext cx="886968" cy="886968"/>
          </a:xfrm>
          <a:prstGeom prst="rect">
            <a:avLst/>
          </a:prstGeom>
          <a:noFill/>
          <a:ln w="9525">
            <a:noFill/>
            <a:miter lim="800000"/>
            <a:headEnd/>
            <a:tailEnd/>
          </a:ln>
        </p:spPr>
      </p:pic>
      <p:sp>
        <p:nvSpPr>
          <p:cNvPr id="6" name="Rectangle 5"/>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All air craft report!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Lylat System</a:t>
            </a:r>
            <a:endParaRPr lang="en-US" b="1" dirty="0"/>
          </a:p>
        </p:txBody>
      </p:sp>
      <p:sp>
        <p:nvSpPr>
          <p:cNvPr id="7" name="Rectangle 6"/>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Deploy all units! CHARGE!</a:t>
            </a:r>
            <a:endParaRPr lang="en-US" dirty="0"/>
          </a:p>
        </p:txBody>
      </p:sp>
      <p:pic>
        <p:nvPicPr>
          <p:cNvPr id="17413" name="Picture 5"/>
          <p:cNvPicPr>
            <a:picLocks noChangeAspect="1" noChangeArrowheads="1"/>
          </p:cNvPicPr>
          <p:nvPr/>
        </p:nvPicPr>
        <p:blipFill>
          <a:blip r:embed="rId2" cstate="print"/>
          <a:srcRect/>
          <a:stretch>
            <a:fillRect/>
          </a:stretch>
        </p:blipFill>
        <p:spPr bwMode="auto">
          <a:xfrm>
            <a:off x="2133600" y="5742432"/>
            <a:ext cx="886968" cy="886968"/>
          </a:xfrm>
          <a:prstGeom prst="rect">
            <a:avLst/>
          </a:prstGeom>
          <a:noFill/>
          <a:ln w="9525">
            <a:noFill/>
            <a:miter lim="800000"/>
            <a:headEnd/>
            <a:tailEnd/>
          </a:ln>
        </p:spPr>
      </p:pic>
      <p:pic>
        <p:nvPicPr>
          <p:cNvPr id="1028" name="Picture 4" descr="http://images2.wikia.nocookie.net/__cb20120508223541/starfox/images/7/72/Lylat_system.png"/>
          <p:cNvPicPr>
            <a:picLocks noChangeAspect="1" noChangeArrowheads="1"/>
          </p:cNvPicPr>
          <p:nvPr/>
        </p:nvPicPr>
        <p:blipFill>
          <a:blip r:embed="rId3" cstate="print"/>
          <a:srcRect l="4303" r="2744"/>
          <a:stretch>
            <a:fillRect/>
          </a:stretch>
        </p:blipFill>
        <p:spPr bwMode="auto">
          <a:xfrm>
            <a:off x="228600" y="1447800"/>
            <a:ext cx="8733453" cy="3962400"/>
          </a:xfrm>
          <a:prstGeom prst="rect">
            <a:avLst/>
          </a:prstGeom>
          <a:noFill/>
        </p:spPr>
      </p:pic>
      <p:sp>
        <p:nvSpPr>
          <p:cNvPr id="8" name="TextBox 7"/>
          <p:cNvSpPr txBox="1"/>
          <p:nvPr/>
        </p:nvSpPr>
        <p:spPr>
          <a:xfrm>
            <a:off x="5105400" y="1524000"/>
            <a:ext cx="940642" cy="369332"/>
          </a:xfrm>
          <a:prstGeom prst="rect">
            <a:avLst/>
          </a:prstGeom>
          <a:noFill/>
        </p:spPr>
        <p:txBody>
          <a:bodyPr wrap="none" rtlCol="0">
            <a:spAutoFit/>
          </a:bodyPr>
          <a:lstStyle/>
          <a:p>
            <a:r>
              <a:rPr lang="en-US" dirty="0" smtClean="0">
                <a:solidFill>
                  <a:schemeClr val="bg1"/>
                </a:solidFill>
              </a:rPr>
              <a:t>Sector Z</a:t>
            </a:r>
            <a:endParaRPr lang="en-US" dirty="0">
              <a:solidFill>
                <a:schemeClr val="bg1"/>
              </a:solidFill>
            </a:endParaRPr>
          </a:p>
        </p:txBody>
      </p:sp>
      <p:sp>
        <p:nvSpPr>
          <p:cNvPr id="9" name="TextBox 8"/>
          <p:cNvSpPr txBox="1"/>
          <p:nvPr/>
        </p:nvSpPr>
        <p:spPr>
          <a:xfrm>
            <a:off x="1676400" y="1524000"/>
            <a:ext cx="945452" cy="369332"/>
          </a:xfrm>
          <a:prstGeom prst="rect">
            <a:avLst/>
          </a:prstGeom>
          <a:noFill/>
        </p:spPr>
        <p:txBody>
          <a:bodyPr wrap="none" rtlCol="0">
            <a:spAutoFit/>
          </a:bodyPr>
          <a:lstStyle/>
          <a:p>
            <a:r>
              <a:rPr lang="en-US" dirty="0" smtClean="0">
                <a:solidFill>
                  <a:schemeClr val="bg1"/>
                </a:solidFill>
              </a:rPr>
              <a:t>Sector Y</a:t>
            </a:r>
            <a:endParaRPr lang="en-US" dirty="0">
              <a:solidFill>
                <a:schemeClr val="bg1"/>
              </a:solidFill>
            </a:endParaRPr>
          </a:p>
        </p:txBody>
      </p:sp>
      <p:sp>
        <p:nvSpPr>
          <p:cNvPr id="10" name="TextBox 9"/>
          <p:cNvSpPr txBox="1"/>
          <p:nvPr/>
        </p:nvSpPr>
        <p:spPr>
          <a:xfrm>
            <a:off x="838200" y="4038600"/>
            <a:ext cx="807722" cy="369332"/>
          </a:xfrm>
          <a:prstGeom prst="rect">
            <a:avLst/>
          </a:prstGeom>
          <a:noFill/>
        </p:spPr>
        <p:txBody>
          <a:bodyPr wrap="none" rtlCol="0">
            <a:spAutoFit/>
          </a:bodyPr>
          <a:lstStyle/>
          <a:p>
            <a:r>
              <a:rPr lang="en-US" dirty="0" smtClean="0">
                <a:solidFill>
                  <a:schemeClr val="bg1"/>
                </a:solidFill>
              </a:rPr>
              <a:t>Meteo</a:t>
            </a:r>
            <a:endParaRPr lang="en-US" dirty="0">
              <a:solidFill>
                <a:schemeClr val="bg1"/>
              </a:solidFill>
            </a:endParaRPr>
          </a:p>
        </p:txBody>
      </p:sp>
      <p:sp>
        <p:nvSpPr>
          <p:cNvPr id="12" name="TextBox 11"/>
          <p:cNvSpPr txBox="1"/>
          <p:nvPr/>
        </p:nvSpPr>
        <p:spPr>
          <a:xfrm>
            <a:off x="2057400" y="2819400"/>
            <a:ext cx="771814" cy="369332"/>
          </a:xfrm>
          <a:prstGeom prst="rect">
            <a:avLst/>
          </a:prstGeom>
          <a:noFill/>
        </p:spPr>
        <p:txBody>
          <a:bodyPr wrap="none" rtlCol="0">
            <a:spAutoFit/>
          </a:bodyPr>
          <a:lstStyle/>
          <a:p>
            <a:r>
              <a:rPr lang="en-US" dirty="0" smtClean="0">
                <a:solidFill>
                  <a:schemeClr val="bg1"/>
                </a:solidFill>
              </a:rPr>
              <a:t>Katina</a:t>
            </a:r>
            <a:endParaRPr lang="en-US" dirty="0">
              <a:solidFill>
                <a:schemeClr val="bg1"/>
              </a:solidFill>
            </a:endParaRPr>
          </a:p>
        </p:txBody>
      </p:sp>
      <p:sp>
        <p:nvSpPr>
          <p:cNvPr id="13" name="TextBox 12"/>
          <p:cNvSpPr txBox="1"/>
          <p:nvPr/>
        </p:nvSpPr>
        <p:spPr>
          <a:xfrm>
            <a:off x="1981200" y="4724400"/>
            <a:ext cx="920508" cy="369332"/>
          </a:xfrm>
          <a:prstGeom prst="rect">
            <a:avLst/>
          </a:prstGeom>
          <a:noFill/>
        </p:spPr>
        <p:txBody>
          <a:bodyPr wrap="none" rtlCol="0">
            <a:spAutoFit/>
          </a:bodyPr>
          <a:lstStyle/>
          <a:p>
            <a:r>
              <a:rPr lang="en-US" dirty="0" smtClean="0">
                <a:solidFill>
                  <a:schemeClr val="bg1"/>
                </a:solidFill>
              </a:rPr>
              <a:t>Fortuna</a:t>
            </a:r>
            <a:endParaRPr lang="en-US" dirty="0">
              <a:solidFill>
                <a:schemeClr val="bg1"/>
              </a:solidFill>
            </a:endParaRPr>
          </a:p>
        </p:txBody>
      </p:sp>
      <p:sp>
        <p:nvSpPr>
          <p:cNvPr id="14" name="TextBox 13"/>
          <p:cNvSpPr txBox="1"/>
          <p:nvPr/>
        </p:nvSpPr>
        <p:spPr>
          <a:xfrm>
            <a:off x="3048000" y="1524000"/>
            <a:ext cx="761747" cy="369332"/>
          </a:xfrm>
          <a:prstGeom prst="rect">
            <a:avLst/>
          </a:prstGeom>
          <a:noFill/>
        </p:spPr>
        <p:txBody>
          <a:bodyPr wrap="none" rtlCol="0">
            <a:spAutoFit/>
          </a:bodyPr>
          <a:lstStyle/>
          <a:p>
            <a:r>
              <a:rPr lang="en-US" dirty="0" smtClean="0">
                <a:solidFill>
                  <a:schemeClr val="bg1"/>
                </a:solidFill>
              </a:rPr>
              <a:t>Aquas</a:t>
            </a:r>
            <a:endParaRPr lang="en-US" dirty="0">
              <a:solidFill>
                <a:schemeClr val="bg1"/>
              </a:solidFill>
            </a:endParaRPr>
          </a:p>
        </p:txBody>
      </p:sp>
      <p:sp>
        <p:nvSpPr>
          <p:cNvPr id="15" name="TextBox 14"/>
          <p:cNvSpPr txBox="1"/>
          <p:nvPr/>
        </p:nvSpPr>
        <p:spPr>
          <a:xfrm>
            <a:off x="3429000" y="2514600"/>
            <a:ext cx="655949" cy="369332"/>
          </a:xfrm>
          <a:prstGeom prst="rect">
            <a:avLst/>
          </a:prstGeom>
          <a:noFill/>
        </p:spPr>
        <p:txBody>
          <a:bodyPr wrap="none" rtlCol="0">
            <a:spAutoFit/>
          </a:bodyPr>
          <a:lstStyle/>
          <a:p>
            <a:r>
              <a:rPr lang="en-US" dirty="0" smtClean="0">
                <a:solidFill>
                  <a:schemeClr val="bg1"/>
                </a:solidFill>
              </a:rPr>
              <a:t>Solar</a:t>
            </a:r>
            <a:endParaRPr lang="en-US" dirty="0">
              <a:solidFill>
                <a:schemeClr val="bg1"/>
              </a:solidFill>
            </a:endParaRPr>
          </a:p>
        </p:txBody>
      </p:sp>
      <p:sp>
        <p:nvSpPr>
          <p:cNvPr id="16" name="TextBox 15"/>
          <p:cNvSpPr txBox="1"/>
          <p:nvPr/>
        </p:nvSpPr>
        <p:spPr>
          <a:xfrm>
            <a:off x="3429000" y="4953000"/>
            <a:ext cx="953466" cy="369332"/>
          </a:xfrm>
          <a:prstGeom prst="rect">
            <a:avLst/>
          </a:prstGeom>
          <a:noFill/>
        </p:spPr>
        <p:txBody>
          <a:bodyPr wrap="none" rtlCol="0">
            <a:spAutoFit/>
          </a:bodyPr>
          <a:lstStyle/>
          <a:p>
            <a:r>
              <a:rPr lang="en-US" dirty="0" smtClean="0">
                <a:solidFill>
                  <a:schemeClr val="bg1"/>
                </a:solidFill>
              </a:rPr>
              <a:t>Sector X</a:t>
            </a:r>
            <a:endParaRPr lang="en-US" dirty="0">
              <a:solidFill>
                <a:schemeClr val="bg1"/>
              </a:solidFill>
            </a:endParaRPr>
          </a:p>
        </p:txBody>
      </p:sp>
      <p:sp>
        <p:nvSpPr>
          <p:cNvPr id="17" name="TextBox 16"/>
          <p:cNvSpPr txBox="1"/>
          <p:nvPr/>
        </p:nvSpPr>
        <p:spPr>
          <a:xfrm>
            <a:off x="4114800" y="1524000"/>
            <a:ext cx="827406" cy="369332"/>
          </a:xfrm>
          <a:prstGeom prst="rect">
            <a:avLst/>
          </a:prstGeom>
          <a:noFill/>
        </p:spPr>
        <p:txBody>
          <a:bodyPr wrap="none" rtlCol="0">
            <a:spAutoFit/>
          </a:bodyPr>
          <a:lstStyle/>
          <a:p>
            <a:r>
              <a:rPr lang="en-US" dirty="0" smtClean="0">
                <a:solidFill>
                  <a:schemeClr val="bg1"/>
                </a:solidFill>
              </a:rPr>
              <a:t>Zoness</a:t>
            </a:r>
            <a:endParaRPr lang="en-US" dirty="0">
              <a:solidFill>
                <a:schemeClr val="bg1"/>
              </a:solidFill>
            </a:endParaRPr>
          </a:p>
        </p:txBody>
      </p:sp>
      <p:sp>
        <p:nvSpPr>
          <p:cNvPr id="18" name="TextBox 17"/>
          <p:cNvSpPr txBox="1"/>
          <p:nvPr/>
        </p:nvSpPr>
        <p:spPr>
          <a:xfrm>
            <a:off x="5105400" y="2819400"/>
            <a:ext cx="1025024" cy="369332"/>
          </a:xfrm>
          <a:prstGeom prst="rect">
            <a:avLst/>
          </a:prstGeom>
          <a:noFill/>
        </p:spPr>
        <p:txBody>
          <a:bodyPr wrap="none" rtlCol="0">
            <a:spAutoFit/>
          </a:bodyPr>
          <a:lstStyle/>
          <a:p>
            <a:r>
              <a:rPr lang="en-US" dirty="0" smtClean="0">
                <a:solidFill>
                  <a:schemeClr val="bg1"/>
                </a:solidFill>
              </a:rPr>
              <a:t>Macbeth</a:t>
            </a:r>
            <a:endParaRPr lang="en-US" dirty="0">
              <a:solidFill>
                <a:schemeClr val="bg1"/>
              </a:solidFill>
            </a:endParaRPr>
          </a:p>
        </p:txBody>
      </p:sp>
      <p:sp>
        <p:nvSpPr>
          <p:cNvPr id="19" name="TextBox 18"/>
          <p:cNvSpPr txBox="1"/>
          <p:nvPr/>
        </p:nvSpPr>
        <p:spPr>
          <a:xfrm>
            <a:off x="381000" y="2667000"/>
            <a:ext cx="990977" cy="369332"/>
          </a:xfrm>
          <a:prstGeom prst="rect">
            <a:avLst/>
          </a:prstGeom>
          <a:noFill/>
        </p:spPr>
        <p:txBody>
          <a:bodyPr wrap="none" rtlCol="0">
            <a:spAutoFit/>
          </a:bodyPr>
          <a:lstStyle/>
          <a:p>
            <a:r>
              <a:rPr lang="en-US" dirty="0" smtClean="0">
                <a:solidFill>
                  <a:schemeClr val="bg1"/>
                </a:solidFill>
              </a:rPr>
              <a:t>Corneria</a:t>
            </a:r>
            <a:endParaRPr lang="en-US" dirty="0">
              <a:solidFill>
                <a:schemeClr val="bg1"/>
              </a:solidFill>
            </a:endParaRPr>
          </a:p>
        </p:txBody>
      </p:sp>
      <p:sp>
        <p:nvSpPr>
          <p:cNvPr id="20" name="TextBox 19"/>
          <p:cNvSpPr txBox="1"/>
          <p:nvPr/>
        </p:nvSpPr>
        <p:spPr>
          <a:xfrm>
            <a:off x="5029200" y="4800600"/>
            <a:ext cx="819840" cy="369332"/>
          </a:xfrm>
          <a:prstGeom prst="rect">
            <a:avLst/>
          </a:prstGeom>
          <a:noFill/>
        </p:spPr>
        <p:txBody>
          <a:bodyPr wrap="none" rtlCol="0">
            <a:spAutoFit/>
          </a:bodyPr>
          <a:lstStyle/>
          <a:p>
            <a:r>
              <a:rPr lang="en-US" dirty="0" smtClean="0">
                <a:solidFill>
                  <a:schemeClr val="bg1"/>
                </a:solidFill>
              </a:rPr>
              <a:t>Titania</a:t>
            </a:r>
            <a:endParaRPr lang="en-US" dirty="0">
              <a:solidFill>
                <a:schemeClr val="bg1"/>
              </a:solidFill>
            </a:endParaRPr>
          </a:p>
        </p:txBody>
      </p:sp>
      <p:sp>
        <p:nvSpPr>
          <p:cNvPr id="21" name="TextBox 20"/>
          <p:cNvSpPr txBox="1"/>
          <p:nvPr/>
        </p:nvSpPr>
        <p:spPr>
          <a:xfrm>
            <a:off x="6172200" y="2133600"/>
            <a:ext cx="790794" cy="369332"/>
          </a:xfrm>
          <a:prstGeom prst="rect">
            <a:avLst/>
          </a:prstGeom>
          <a:noFill/>
        </p:spPr>
        <p:txBody>
          <a:bodyPr wrap="none" rtlCol="0">
            <a:spAutoFit/>
          </a:bodyPr>
          <a:lstStyle/>
          <a:p>
            <a:r>
              <a:rPr lang="en-US" dirty="0" smtClean="0">
                <a:solidFill>
                  <a:schemeClr val="bg1"/>
                </a:solidFill>
              </a:rPr>
              <a:t>Area 6</a:t>
            </a:r>
            <a:endParaRPr lang="en-US" dirty="0">
              <a:solidFill>
                <a:schemeClr val="bg1"/>
              </a:solidFill>
            </a:endParaRPr>
          </a:p>
        </p:txBody>
      </p:sp>
      <p:sp>
        <p:nvSpPr>
          <p:cNvPr id="22" name="TextBox 21"/>
          <p:cNvSpPr txBox="1"/>
          <p:nvPr/>
        </p:nvSpPr>
        <p:spPr>
          <a:xfrm>
            <a:off x="6400800" y="4114800"/>
            <a:ext cx="689612" cy="369332"/>
          </a:xfrm>
          <a:prstGeom prst="rect">
            <a:avLst/>
          </a:prstGeom>
          <a:noFill/>
        </p:spPr>
        <p:txBody>
          <a:bodyPr wrap="none" rtlCol="0">
            <a:spAutoFit/>
          </a:bodyPr>
          <a:lstStyle/>
          <a:p>
            <a:r>
              <a:rPr lang="en-US" dirty="0" smtClean="0">
                <a:solidFill>
                  <a:schemeClr val="bg1"/>
                </a:solidFill>
              </a:rPr>
              <a:t>Bolse</a:t>
            </a:r>
            <a:endParaRPr lang="en-US" dirty="0">
              <a:solidFill>
                <a:schemeClr val="bg1"/>
              </a:solidFill>
            </a:endParaRPr>
          </a:p>
        </p:txBody>
      </p:sp>
      <p:sp>
        <p:nvSpPr>
          <p:cNvPr id="23" name="TextBox 22"/>
          <p:cNvSpPr txBox="1"/>
          <p:nvPr/>
        </p:nvSpPr>
        <p:spPr>
          <a:xfrm>
            <a:off x="7467600" y="2362200"/>
            <a:ext cx="848053" cy="369332"/>
          </a:xfrm>
          <a:prstGeom prst="rect">
            <a:avLst/>
          </a:prstGeom>
          <a:noFill/>
        </p:spPr>
        <p:txBody>
          <a:bodyPr wrap="none" rtlCol="0">
            <a:spAutoFit/>
          </a:bodyPr>
          <a:lstStyle/>
          <a:p>
            <a:r>
              <a:rPr lang="en-US" dirty="0" smtClean="0">
                <a:solidFill>
                  <a:schemeClr val="bg1"/>
                </a:solidFill>
              </a:rPr>
              <a:t>Venom</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Player’s Role</a:t>
            </a:r>
            <a:endParaRPr lang="en-US" b="1" dirty="0"/>
          </a:p>
        </p:txBody>
      </p:sp>
      <p:sp>
        <p:nvSpPr>
          <p:cNvPr id="3" name="Content Placeholder 2"/>
          <p:cNvSpPr>
            <a:spLocks noGrp="1"/>
          </p:cNvSpPr>
          <p:nvPr>
            <p:ph sz="half" idx="1"/>
          </p:nvPr>
        </p:nvSpPr>
        <p:spPr/>
        <p:txBody>
          <a:bodyPr/>
          <a:lstStyle/>
          <a:p>
            <a:r>
              <a:rPr lang="en-US" b="1" dirty="0" smtClean="0"/>
              <a:t>The player controls the leader of the StarFox team, Fox McCloud, on the mission to bring defeat the enemy forces and bring down the evil Andross</a:t>
            </a:r>
            <a:endParaRPr lang="en-US" b="1" dirty="0"/>
          </a:p>
        </p:txBody>
      </p:sp>
      <p:pic>
        <p:nvPicPr>
          <p:cNvPr id="6" name="Content Placeholder 5" descr="FoxSF64.jpg"/>
          <p:cNvPicPr>
            <a:picLocks noGrp="1" noChangeAspect="1"/>
          </p:cNvPicPr>
          <p:nvPr>
            <p:ph sz="half" idx="2"/>
          </p:nvPr>
        </p:nvPicPr>
        <p:blipFill>
          <a:blip r:embed="rId2" cstate="print"/>
          <a:stretch>
            <a:fillRect/>
          </a:stretch>
        </p:blipFill>
        <p:spPr>
          <a:xfrm>
            <a:off x="4756803" y="1600200"/>
            <a:ext cx="3821394" cy="4525963"/>
          </a:xfrm>
        </p:spPr>
      </p:pic>
      <p:sp>
        <p:nvSpPr>
          <p:cNvPr id="7" name="Rectangle 6"/>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You started without me? Boys, I’m crushed!</a:t>
            </a:r>
            <a:endParaRPr lang="en-US" dirty="0"/>
          </a:p>
        </p:txBody>
      </p:sp>
      <p:pic>
        <p:nvPicPr>
          <p:cNvPr id="18434" name="Picture 2"/>
          <p:cNvPicPr>
            <a:picLocks noChangeAspect="1" noChangeArrowheads="1"/>
          </p:cNvPicPr>
          <p:nvPr/>
        </p:nvPicPr>
        <p:blipFill>
          <a:blip r:embed="rId3" cstate="print"/>
          <a:srcRect/>
          <a:stretch>
            <a:fillRect/>
          </a:stretch>
        </p:blipFill>
        <p:spPr bwMode="auto">
          <a:xfrm>
            <a:off x="2133600" y="5742432"/>
            <a:ext cx="886968" cy="886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User Interface </a:t>
            </a:r>
            <a:endParaRPr lang="en-US" b="1" dirty="0"/>
          </a:p>
        </p:txBody>
      </p:sp>
      <p:pic>
        <p:nvPicPr>
          <p:cNvPr id="7" name="Content Placeholder 6" descr="sf64 main menu.png"/>
          <p:cNvPicPr>
            <a:picLocks noGrp="1" noChangeAspect="1"/>
          </p:cNvPicPr>
          <p:nvPr>
            <p:ph sz="half" idx="1"/>
          </p:nvPr>
        </p:nvPicPr>
        <p:blipFill>
          <a:blip r:embed="rId2" cstate="print"/>
          <a:srcRect r="3019" b="2500"/>
          <a:stretch>
            <a:fillRect/>
          </a:stretch>
        </p:blipFill>
        <p:spPr>
          <a:xfrm>
            <a:off x="381000" y="1918494"/>
            <a:ext cx="4114800" cy="3027872"/>
          </a:xfrm>
        </p:spPr>
      </p:pic>
      <p:pic>
        <p:nvPicPr>
          <p:cNvPr id="8" name="Content Placeholder 7" descr="Star_Fox_64_Map.jpg"/>
          <p:cNvPicPr>
            <a:picLocks noGrp="1" noChangeAspect="1"/>
          </p:cNvPicPr>
          <p:nvPr>
            <p:ph sz="half" idx="2"/>
          </p:nvPr>
        </p:nvPicPr>
        <p:blipFill>
          <a:blip r:embed="rId3" cstate="print"/>
          <a:stretch>
            <a:fillRect/>
          </a:stretch>
        </p:blipFill>
        <p:spPr>
          <a:xfrm>
            <a:off x="4724400" y="1905000"/>
            <a:ext cx="4038600" cy="3028950"/>
          </a:xfrm>
        </p:spPr>
      </p:pic>
      <p:sp>
        <p:nvSpPr>
          <p:cNvPr id="9" name="TextBox 8"/>
          <p:cNvSpPr txBox="1"/>
          <p:nvPr/>
        </p:nvSpPr>
        <p:spPr>
          <a:xfrm>
            <a:off x="1750850" y="5042694"/>
            <a:ext cx="1297150" cy="369332"/>
          </a:xfrm>
          <a:prstGeom prst="rect">
            <a:avLst/>
          </a:prstGeom>
          <a:noFill/>
        </p:spPr>
        <p:txBody>
          <a:bodyPr wrap="none" rtlCol="0">
            <a:spAutoFit/>
          </a:bodyPr>
          <a:lstStyle/>
          <a:p>
            <a:r>
              <a:rPr lang="en-US" b="1" dirty="0" smtClean="0"/>
              <a:t>Main Menu</a:t>
            </a:r>
            <a:endParaRPr lang="en-US" b="1" dirty="0"/>
          </a:p>
        </p:txBody>
      </p:sp>
      <p:sp>
        <p:nvSpPr>
          <p:cNvPr id="10" name="TextBox 9"/>
          <p:cNvSpPr txBox="1"/>
          <p:nvPr/>
        </p:nvSpPr>
        <p:spPr>
          <a:xfrm>
            <a:off x="6107266" y="5042694"/>
            <a:ext cx="1300292" cy="369332"/>
          </a:xfrm>
          <a:prstGeom prst="rect">
            <a:avLst/>
          </a:prstGeom>
          <a:noFill/>
        </p:spPr>
        <p:txBody>
          <a:bodyPr wrap="none" rtlCol="0">
            <a:spAutoFit/>
          </a:bodyPr>
          <a:lstStyle/>
          <a:p>
            <a:r>
              <a:rPr lang="en-US" b="1" dirty="0" smtClean="0"/>
              <a:t>Level Select</a:t>
            </a:r>
            <a:endParaRPr lang="en-US" b="1" dirty="0"/>
          </a:p>
        </p:txBody>
      </p:sp>
      <p:sp>
        <p:nvSpPr>
          <p:cNvPr id="11" name="Rectangle 10"/>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I can’t see anything. Fire anyway!</a:t>
            </a:r>
            <a:endParaRPr lang="en-US" dirty="0"/>
          </a:p>
        </p:txBody>
      </p:sp>
      <p:pic>
        <p:nvPicPr>
          <p:cNvPr id="19458" name="Picture 2"/>
          <p:cNvPicPr>
            <a:picLocks noChangeAspect="1" noChangeArrowheads="1"/>
          </p:cNvPicPr>
          <p:nvPr/>
        </p:nvPicPr>
        <p:blipFill>
          <a:blip r:embed="rId4" cstate="print"/>
          <a:srcRect/>
          <a:stretch>
            <a:fillRect/>
          </a:stretch>
        </p:blipFill>
        <p:spPr bwMode="auto">
          <a:xfrm>
            <a:off x="2133600" y="5742432"/>
            <a:ext cx="886968" cy="886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User Interface (in Level)</a:t>
            </a:r>
            <a:endParaRPr lang="en-US" b="1" dirty="0"/>
          </a:p>
        </p:txBody>
      </p:sp>
      <p:pic>
        <p:nvPicPr>
          <p:cNvPr id="20482" name="Picture 2" descr="http://coolrom.com/screenshots/n64/Star%20Fox%2064%20(2).gif"/>
          <p:cNvPicPr>
            <a:picLocks noChangeAspect="1" noChangeArrowheads="1"/>
          </p:cNvPicPr>
          <p:nvPr/>
        </p:nvPicPr>
        <p:blipFill>
          <a:blip r:embed="rId2" cstate="print"/>
          <a:srcRect l="2190" t="2920" r="2555" b="2190"/>
          <a:stretch>
            <a:fillRect/>
          </a:stretch>
        </p:blipFill>
        <p:spPr bwMode="auto">
          <a:xfrm>
            <a:off x="1295400" y="1447800"/>
            <a:ext cx="6629400" cy="4953000"/>
          </a:xfrm>
          <a:prstGeom prst="rect">
            <a:avLst/>
          </a:prstGeom>
          <a:noFill/>
        </p:spPr>
      </p:pic>
      <p:sp>
        <p:nvSpPr>
          <p:cNvPr id="4" name="Rectangle 3"/>
          <p:cNvSpPr/>
          <p:nvPr/>
        </p:nvSpPr>
        <p:spPr>
          <a:xfrm>
            <a:off x="7162800" y="2743200"/>
            <a:ext cx="952632" cy="461665"/>
          </a:xfrm>
          <a:prstGeom prst="rect">
            <a:avLst/>
          </a:prstGeom>
          <a:noFill/>
        </p:spPr>
        <p:txBody>
          <a:bodyPr wrap="non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Player</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ight Arrow 4"/>
          <p:cNvSpPr/>
          <p:nvPr/>
        </p:nvSpPr>
        <p:spPr>
          <a:xfrm flipH="1">
            <a:off x="6553200" y="2895600"/>
            <a:ext cx="609600" cy="2286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Down Arrow 6"/>
          <p:cNvSpPr/>
          <p:nvPr/>
        </p:nvSpPr>
        <p:spPr>
          <a:xfrm rot="2160000">
            <a:off x="7477840" y="1164894"/>
            <a:ext cx="284321" cy="64578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ectangle 5"/>
          <p:cNvSpPr/>
          <p:nvPr/>
        </p:nvSpPr>
        <p:spPr>
          <a:xfrm>
            <a:off x="7543800" y="838200"/>
            <a:ext cx="795602" cy="461665"/>
          </a:xfrm>
          <a:prstGeom prst="rect">
            <a:avLst/>
          </a:prstGeom>
          <a:noFill/>
        </p:spPr>
        <p:txBody>
          <a:bodyPr wrap="non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Lives</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0" y="990600"/>
            <a:ext cx="2034018" cy="461665"/>
          </a:xfrm>
          <a:prstGeom prst="rect">
            <a:avLst/>
          </a:prstGeom>
          <a:noFill/>
        </p:spPr>
        <p:txBody>
          <a:bodyPr wrap="non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Current Health</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Down Arrow 8"/>
          <p:cNvSpPr/>
          <p:nvPr/>
        </p:nvSpPr>
        <p:spPr>
          <a:xfrm rot="17940000" flipH="1">
            <a:off x="1259111" y="1317293"/>
            <a:ext cx="284321" cy="64578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Rectangle 9"/>
          <p:cNvSpPr/>
          <p:nvPr/>
        </p:nvSpPr>
        <p:spPr>
          <a:xfrm>
            <a:off x="0" y="2819400"/>
            <a:ext cx="1892762" cy="461665"/>
          </a:xfrm>
          <a:prstGeom prst="rect">
            <a:avLst/>
          </a:prstGeom>
          <a:noFill/>
        </p:spPr>
        <p:txBody>
          <a:bodyPr wrap="non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Current Score</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Down Arrow 10"/>
          <p:cNvSpPr/>
          <p:nvPr/>
        </p:nvSpPr>
        <p:spPr>
          <a:xfrm rot="2160000" flipH="1" flipV="1">
            <a:off x="1381841" y="2307893"/>
            <a:ext cx="284321" cy="64578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ectangle 11"/>
          <p:cNvSpPr/>
          <p:nvPr/>
        </p:nvSpPr>
        <p:spPr>
          <a:xfrm>
            <a:off x="639994" y="4038600"/>
            <a:ext cx="2484206" cy="461665"/>
          </a:xfrm>
          <a:prstGeom prst="rect">
            <a:avLst/>
          </a:prstGeom>
          <a:noFill/>
        </p:spPr>
        <p:txBody>
          <a:bodyPr wrap="non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Player’s</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Crosshairs</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Down Arrow 12"/>
          <p:cNvSpPr/>
          <p:nvPr/>
        </p:nvSpPr>
        <p:spPr>
          <a:xfrm rot="3180000" flipH="1" flipV="1">
            <a:off x="2067639" y="3374693"/>
            <a:ext cx="284321" cy="64578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Rectangle 13"/>
          <p:cNvSpPr/>
          <p:nvPr/>
        </p:nvSpPr>
        <p:spPr>
          <a:xfrm>
            <a:off x="3276600" y="4876800"/>
            <a:ext cx="1241045" cy="461665"/>
          </a:xfrm>
          <a:prstGeom prst="rect">
            <a:avLst/>
          </a:prstGeom>
          <a:noFill/>
        </p:spPr>
        <p:txBody>
          <a:bodyPr wrap="non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Enemies</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Down Arrow 14"/>
          <p:cNvSpPr/>
          <p:nvPr/>
        </p:nvSpPr>
        <p:spPr>
          <a:xfrm rot="1080000" flipH="1" flipV="1">
            <a:off x="4011266" y="4252164"/>
            <a:ext cx="284321" cy="64578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20483" name="Picture 3"/>
          <p:cNvPicPr>
            <a:picLocks noChangeAspect="1" noChangeArrowheads="1"/>
          </p:cNvPicPr>
          <p:nvPr/>
        </p:nvPicPr>
        <p:blipFill>
          <a:blip r:embed="rId3" cstate="print"/>
          <a:srcRect/>
          <a:stretch>
            <a:fillRect/>
          </a:stretch>
        </p:blipFill>
        <p:spPr bwMode="auto">
          <a:xfrm>
            <a:off x="2133600" y="5742432"/>
            <a:ext cx="886968" cy="886968"/>
          </a:xfrm>
          <a:prstGeom prst="rect">
            <a:avLst/>
          </a:prstGeom>
          <a:noFill/>
          <a:ln w="9525">
            <a:noFill/>
            <a:miter lim="800000"/>
            <a:headEnd/>
            <a:tailEnd/>
          </a:ln>
        </p:spPr>
      </p:pic>
      <p:sp>
        <p:nvSpPr>
          <p:cNvPr id="19" name="Rectangle 18"/>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Stick to the pond Froggy</a:t>
            </a:r>
            <a:r>
              <a:rPr lang="en-US" dirty="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Scoring</a:t>
            </a:r>
            <a:endParaRPr lang="en-US" b="1" dirty="0"/>
          </a:p>
        </p:txBody>
      </p:sp>
      <p:sp>
        <p:nvSpPr>
          <p:cNvPr id="3" name="Content Placeholder 2"/>
          <p:cNvSpPr>
            <a:spLocks noGrp="1"/>
          </p:cNvSpPr>
          <p:nvPr>
            <p:ph sz="half" idx="1"/>
          </p:nvPr>
        </p:nvSpPr>
        <p:spPr/>
        <p:txBody>
          <a:bodyPr>
            <a:normAutofit fontScale="92500" lnSpcReduction="10000"/>
          </a:bodyPr>
          <a:lstStyle/>
          <a:p>
            <a:r>
              <a:rPr lang="en-US" b="1" dirty="0" smtClean="0"/>
              <a:t>Player accumulates points by shooting down enemies</a:t>
            </a:r>
          </a:p>
          <a:p>
            <a:r>
              <a:rPr lang="en-US" b="1" dirty="0" smtClean="0"/>
              <a:t>Most enemies are worth 1 point, but some larger foes add 3 or 5 points for being shot down</a:t>
            </a:r>
          </a:p>
          <a:p>
            <a:r>
              <a:rPr lang="en-US" b="1" dirty="0" smtClean="0"/>
              <a:t>Bosses are also worth more points, with most adding 10 points once they are shot down</a:t>
            </a:r>
            <a:endParaRPr lang="en-US" b="1" dirty="0"/>
          </a:p>
        </p:txBody>
      </p:sp>
      <p:pic>
        <p:nvPicPr>
          <p:cNvPr id="5" name="Picture 4" descr="sf64 hit plus 5.png"/>
          <p:cNvPicPr>
            <a:picLocks noChangeAspect="1"/>
          </p:cNvPicPr>
          <p:nvPr/>
        </p:nvPicPr>
        <p:blipFill>
          <a:blip r:embed="rId2" cstate="print"/>
          <a:stretch>
            <a:fillRect/>
          </a:stretch>
        </p:blipFill>
        <p:spPr>
          <a:xfrm>
            <a:off x="5334000" y="1295400"/>
            <a:ext cx="3505200" cy="2466440"/>
          </a:xfrm>
          <a:prstGeom prst="rect">
            <a:avLst/>
          </a:prstGeom>
        </p:spPr>
      </p:pic>
      <p:pic>
        <p:nvPicPr>
          <p:cNvPr id="6" name="Picture 5" descr="sf64 hit plus 50.png"/>
          <p:cNvPicPr>
            <a:picLocks noChangeAspect="1"/>
          </p:cNvPicPr>
          <p:nvPr/>
        </p:nvPicPr>
        <p:blipFill>
          <a:blip r:embed="rId3" cstate="print"/>
          <a:stretch>
            <a:fillRect/>
          </a:stretch>
        </p:blipFill>
        <p:spPr>
          <a:xfrm>
            <a:off x="5334000" y="3810000"/>
            <a:ext cx="3505200" cy="2468880"/>
          </a:xfrm>
          <a:prstGeom prst="rect">
            <a:avLst/>
          </a:prstGeom>
        </p:spPr>
      </p:pic>
      <p:sp>
        <p:nvSpPr>
          <p:cNvPr id="8" name="Rectangle 7"/>
          <p:cNvSpPr/>
          <p:nvPr/>
        </p:nvSpPr>
        <p:spPr>
          <a:xfrm>
            <a:off x="3124200" y="5715000"/>
            <a:ext cx="3200400" cy="914400"/>
          </a:xfrm>
          <a:prstGeom prst="rect">
            <a:avLst/>
          </a:prstGeom>
          <a:solidFill>
            <a:srgbClr val="0A0EB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t>Fox! That’s one of ours!</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2133600" y="5742432"/>
            <a:ext cx="886968" cy="886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TotalTime>
  <Words>878</Words>
  <Application>Microsoft Office PowerPoint</Application>
  <PresentationFormat>On-screen Show (4:3)</PresentationFormat>
  <Paragraphs>142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Game Facts</vt:lpstr>
      <vt:lpstr>Story</vt:lpstr>
      <vt:lpstr>StarFox Team</vt:lpstr>
      <vt:lpstr>The Lylat System</vt:lpstr>
      <vt:lpstr>Player’s Role</vt:lpstr>
      <vt:lpstr>User Interface </vt:lpstr>
      <vt:lpstr>User Interface (in Level)</vt:lpstr>
      <vt:lpstr>Scoring</vt:lpstr>
      <vt:lpstr>Scoring</vt:lpstr>
      <vt:lpstr>Scoring</vt:lpstr>
      <vt:lpstr>My Personal High Score: 1396</vt:lpstr>
      <vt:lpstr>Artwork</vt:lpstr>
      <vt:lpstr>Sound and Music</vt:lpstr>
      <vt:lpstr>Special Features</vt:lpstr>
      <vt:lpstr>Manual</vt:lpstr>
      <vt:lpstr>Bugs</vt:lpstr>
      <vt:lpstr>The Good</vt:lpstr>
      <vt:lpstr>The Bad</vt:lpstr>
      <vt:lpstr>The Ugly</vt:lpstr>
      <vt:lpstr>How does it compare?</vt:lpstr>
      <vt:lpstr>Other Rail Shooters</vt:lpstr>
      <vt:lpstr>Overall</vt:lpstr>
      <vt:lpstr>Worth Purchasing?</vt:lpstr>
      <vt:lpstr>Slide 25</vt:lpstr>
      <vt:lpstr>Can it be Improved?</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Lorraine Ferraiuolo</dc:creator>
  <cp:lastModifiedBy>Lorraine Ferraiuolo</cp:lastModifiedBy>
  <cp:revision>39</cp:revision>
  <dcterms:created xsi:type="dcterms:W3CDTF">2012-09-23T04:07:39Z</dcterms:created>
  <dcterms:modified xsi:type="dcterms:W3CDTF">2012-09-24T14:34:50Z</dcterms:modified>
</cp:coreProperties>
</file>