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8" r:id="rId3"/>
    <p:sldId id="259" r:id="rId4"/>
    <p:sldId id="261" r:id="rId5"/>
    <p:sldId id="260" r:id="rId6"/>
    <p:sldId id="262" r:id="rId7"/>
    <p:sldId id="263" r:id="rId8"/>
    <p:sldId id="264" r:id="rId9"/>
    <p:sldId id="265" r:id="rId10"/>
    <p:sldId id="266" r:id="rId11"/>
    <p:sldId id="267" r:id="rId12"/>
    <p:sldId id="271" r:id="rId13"/>
    <p:sldId id="268" r:id="rId14"/>
    <p:sldId id="269" r:id="rId15"/>
    <p:sldId id="270" r:id="rId16"/>
    <p:sldId id="273" r:id="rId17"/>
    <p:sldId id="272" r:id="rId18"/>
    <p:sldId id="25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13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F69829-FF04-4C02-AE0A-65B2705A3BFE}" type="datetimeFigureOut">
              <a:rPr lang="en-US" smtClean="0"/>
              <a:t>9/24/2012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768ADC-AFFE-46AE-9437-BC594ABAF810}" type="slidenum">
              <a:rPr lang="en-US" smtClean="0"/>
              <a:t>‹#›</a:t>
            </a:fld>
            <a:endParaRPr lang="en-US"/>
          </a:p>
        </p:txBody>
      </p:sp>
    </p:spTree>
    <p:extLst>
      <p:ext uri="{BB962C8B-B14F-4D97-AF65-F5344CB8AC3E}">
        <p14:creationId xmlns:p14="http://schemas.microsoft.com/office/powerpoint/2010/main" val="3002568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EF668A-4AB6-4F8E-AA5A-7F71E7F43E8F}" type="datetimeFigureOut">
              <a:rPr lang="en-US" smtClean="0"/>
              <a:pPr/>
              <a:t>9/24/2012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145351-1BC2-47C0-830F-5CB4A547475F}" type="slidenum">
              <a:rPr lang="en-US" smtClean="0"/>
              <a:pPr/>
              <a:t>‹#›</a:t>
            </a:fld>
            <a:endParaRPr lang="en-US"/>
          </a:p>
        </p:txBody>
      </p:sp>
    </p:spTree>
    <p:extLst>
      <p:ext uri="{BB962C8B-B14F-4D97-AF65-F5344CB8AC3E}">
        <p14:creationId xmlns:p14="http://schemas.microsoft.com/office/powerpoint/2010/main" val="3383201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89FF79-DFB9-4149-92EB-0320F38996BE}" type="datetimeFigureOut">
              <a:rPr lang="en-US" smtClean="0"/>
              <a:pPr/>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94DB0-1928-47D0-BDBD-2D0263C117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9FF79-DFB9-4149-92EB-0320F38996BE}" type="datetimeFigureOut">
              <a:rPr lang="en-US" smtClean="0"/>
              <a:pPr/>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94DB0-1928-47D0-BDBD-2D0263C117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9FF79-DFB9-4149-92EB-0320F38996BE}" type="datetimeFigureOut">
              <a:rPr lang="en-US" smtClean="0"/>
              <a:pPr/>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94DB0-1928-47D0-BDBD-2D0263C117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9FF79-DFB9-4149-92EB-0320F38996BE}" type="datetimeFigureOut">
              <a:rPr lang="en-US" smtClean="0"/>
              <a:pPr/>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94DB0-1928-47D0-BDBD-2D0263C117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89FF79-DFB9-4149-92EB-0320F38996BE}" type="datetimeFigureOut">
              <a:rPr lang="en-US" smtClean="0"/>
              <a:pPr/>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94DB0-1928-47D0-BDBD-2D0263C1178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89FF79-DFB9-4149-92EB-0320F38996BE}" type="datetimeFigureOut">
              <a:rPr lang="en-US" smtClean="0"/>
              <a:pPr/>
              <a:t>9/24/2012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394DB0-1928-47D0-BDBD-2D0263C117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89FF79-DFB9-4149-92EB-0320F38996BE}" type="datetimeFigureOut">
              <a:rPr lang="en-US" smtClean="0"/>
              <a:pPr/>
              <a:t>9/24/2012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394DB0-1928-47D0-BDBD-2D0263C117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89FF79-DFB9-4149-92EB-0320F38996BE}" type="datetimeFigureOut">
              <a:rPr lang="en-US" smtClean="0"/>
              <a:pPr/>
              <a:t>9/24/2012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394DB0-1928-47D0-BDBD-2D0263C117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9FF79-DFB9-4149-92EB-0320F38996BE}" type="datetimeFigureOut">
              <a:rPr lang="en-US" smtClean="0"/>
              <a:pPr/>
              <a:t>9/24/2012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394DB0-1928-47D0-BDBD-2D0263C117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9FF79-DFB9-4149-92EB-0320F38996BE}" type="datetimeFigureOut">
              <a:rPr lang="en-US" smtClean="0"/>
              <a:pPr/>
              <a:t>9/24/2012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394DB0-1928-47D0-BDBD-2D0263C117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9FF79-DFB9-4149-92EB-0320F38996BE}" type="datetimeFigureOut">
              <a:rPr lang="en-US" smtClean="0"/>
              <a:pPr/>
              <a:t>9/24/2012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394DB0-1928-47D0-BDBD-2D0263C1178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9FF79-DFB9-4149-92EB-0320F38996BE}" type="datetimeFigureOut">
              <a:rPr lang="en-US" smtClean="0"/>
              <a:pPr/>
              <a:t>9/24/2012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394DB0-1928-47D0-BDBD-2D0263C117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upload.wikimedia.org/wikipedia/commons/a/ab/Banjo_Kazooie_logo.png" TargetMode="External"/><Relationship Id="rId2" Type="http://schemas.openxmlformats.org/officeDocument/2006/relationships/hyperlink" Target="http://images.wikia.com/supersmashbrosfanon/images/e/e8/Banjokazooie.jpg" TargetMode="External"/><Relationship Id="rId1" Type="http://schemas.openxmlformats.org/officeDocument/2006/relationships/slideLayout" Target="../slideLayouts/slideLayout2.xml"/><Relationship Id="rId6" Type="http://schemas.openxmlformats.org/officeDocument/2006/relationships/hyperlink" Target="http://banjokazooie.wikia.com/wiki/Banjo-Kazooie_Wiki" TargetMode="External"/><Relationship Id="rId5" Type="http://schemas.openxmlformats.org/officeDocument/2006/relationships/hyperlink" Target="http://en.wikipedia.org/wiki/Banjo-Kazooie" TargetMode="External"/><Relationship Id="rId4" Type="http://schemas.openxmlformats.org/officeDocument/2006/relationships/hyperlink" Target="http://www.youtube.com/watch?v=TgIkuzYMnF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wikia.com/supersmashbrosfanon/images/e/e8/Banjokazooie.jpg"/>
          <p:cNvPicPr>
            <a:picLocks noChangeAspect="1" noChangeArrowheads="1"/>
          </p:cNvPicPr>
          <p:nvPr/>
        </p:nvPicPr>
        <p:blipFill>
          <a:blip r:embed="rId2" cstate="print"/>
          <a:srcRect/>
          <a:stretch>
            <a:fillRect/>
          </a:stretch>
        </p:blipFill>
        <p:spPr bwMode="auto">
          <a:xfrm>
            <a:off x="2895600" y="2324099"/>
            <a:ext cx="2857500" cy="3009901"/>
          </a:xfrm>
          <a:prstGeom prst="rect">
            <a:avLst/>
          </a:prstGeom>
          <a:noFill/>
        </p:spPr>
      </p:pic>
      <p:pic>
        <p:nvPicPr>
          <p:cNvPr id="3076" name="Picture 4" descr="http://upload.wikimedia.org/wikipedia/commons/a/ab/Banjo_Kazooie_logo.png"/>
          <p:cNvPicPr>
            <a:picLocks noChangeAspect="1" noChangeArrowheads="1"/>
          </p:cNvPicPr>
          <p:nvPr/>
        </p:nvPicPr>
        <p:blipFill>
          <a:blip r:embed="rId3" cstate="print"/>
          <a:srcRect/>
          <a:stretch>
            <a:fillRect/>
          </a:stretch>
        </p:blipFill>
        <p:spPr bwMode="auto">
          <a:xfrm>
            <a:off x="2590800" y="361949"/>
            <a:ext cx="3810000" cy="1695451"/>
          </a:xfrm>
          <a:prstGeom prst="rect">
            <a:avLst/>
          </a:prstGeom>
          <a:noFill/>
        </p:spPr>
      </p:pic>
      <p:sp>
        <p:nvSpPr>
          <p:cNvPr id="6" name="TextBox 5"/>
          <p:cNvSpPr txBox="1"/>
          <p:nvPr/>
        </p:nvSpPr>
        <p:spPr>
          <a:xfrm>
            <a:off x="1371600" y="5638800"/>
            <a:ext cx="6324600" cy="584775"/>
          </a:xfrm>
          <a:prstGeom prst="rect">
            <a:avLst/>
          </a:prstGeom>
          <a:noFill/>
        </p:spPr>
        <p:txBody>
          <a:bodyPr wrap="square" rtlCol="0">
            <a:spAutoFit/>
          </a:bodyPr>
          <a:lstStyle/>
          <a:p>
            <a:r>
              <a:rPr lang="en-US" sz="3200" dirty="0" smtClean="0">
                <a:latin typeface="Aharoni" pitchFamily="2" charset="-79"/>
                <a:cs typeface="Aharoni" pitchFamily="2" charset="-79"/>
              </a:rPr>
              <a:t> Game evaluation by Evan Cole</a:t>
            </a:r>
            <a:endParaRPr lang="en-US" sz="3200"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Artwork</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lstStyle/>
          <a:p>
            <a:pPr>
              <a:buNone/>
            </a:pPr>
            <a:r>
              <a:rPr lang="en-US" dirty="0" smtClean="0"/>
              <a:t>	</a:t>
            </a:r>
            <a:r>
              <a:rPr lang="en-US" sz="2800" dirty="0" smtClean="0"/>
              <a:t>The art designs in this game is significantly good for a game that was developed in the 1990’s.</a:t>
            </a:r>
          </a:p>
          <a:p>
            <a:pPr>
              <a:buNone/>
            </a:pPr>
            <a:r>
              <a:rPr lang="en-US" sz="2800" dirty="0"/>
              <a:t>	</a:t>
            </a:r>
            <a:r>
              <a:rPr lang="en-US" sz="2800" dirty="0" smtClean="0"/>
              <a:t>It is a 3-Dimensional environment.</a:t>
            </a:r>
          </a:p>
        </p:txBody>
      </p:sp>
      <p:pic>
        <p:nvPicPr>
          <p:cNvPr id="24578" name="Picture 2" descr="http://media.giantbomb.com/uploads/0/1875/295578-mumbo_hut_super.jpg"/>
          <p:cNvPicPr>
            <a:picLocks noChangeAspect="1" noChangeArrowheads="1"/>
          </p:cNvPicPr>
          <p:nvPr/>
        </p:nvPicPr>
        <p:blipFill>
          <a:blip r:embed="rId2" cstate="print"/>
          <a:srcRect/>
          <a:stretch>
            <a:fillRect/>
          </a:stretch>
        </p:blipFill>
        <p:spPr bwMode="auto">
          <a:xfrm>
            <a:off x="381000" y="3581400"/>
            <a:ext cx="3255818" cy="2438400"/>
          </a:xfrm>
          <a:prstGeom prst="rect">
            <a:avLst/>
          </a:prstGeom>
          <a:noFill/>
        </p:spPr>
      </p:pic>
      <p:pic>
        <p:nvPicPr>
          <p:cNvPr id="24580" name="Picture 4" descr="http://images.wikia.com/banjokazooie/images/2/2e/Gruntys_Lair_entry.png"/>
          <p:cNvPicPr>
            <a:picLocks noChangeAspect="1" noChangeArrowheads="1"/>
          </p:cNvPicPr>
          <p:nvPr/>
        </p:nvPicPr>
        <p:blipFill>
          <a:blip r:embed="rId3" cstate="print"/>
          <a:srcRect/>
          <a:stretch>
            <a:fillRect/>
          </a:stretch>
        </p:blipFill>
        <p:spPr bwMode="auto">
          <a:xfrm>
            <a:off x="5105400" y="3200400"/>
            <a:ext cx="3733800" cy="2849323"/>
          </a:xfrm>
          <a:prstGeom prst="rect">
            <a:avLst/>
          </a:prstGeom>
          <a:noFill/>
        </p:spPr>
      </p:pic>
      <p:pic>
        <p:nvPicPr>
          <p:cNvPr id="24582" name="Picture 6" descr="http://www.nintendocity.com/screenshots/n64_screenshots/banjo_kazooie_screenshots/banjo_kazooie_screenshot_01.jpg"/>
          <p:cNvPicPr>
            <a:picLocks noChangeAspect="1" noChangeArrowheads="1"/>
          </p:cNvPicPr>
          <p:nvPr/>
        </p:nvPicPr>
        <p:blipFill>
          <a:blip r:embed="rId4" cstate="print"/>
          <a:srcRect/>
          <a:stretch>
            <a:fillRect/>
          </a:stretch>
        </p:blipFill>
        <p:spPr bwMode="auto">
          <a:xfrm>
            <a:off x="2743200" y="4191000"/>
            <a:ext cx="2992755" cy="225160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Sound and Music</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normAutofit fontScale="85000" lnSpcReduction="20000"/>
          </a:bodyPr>
          <a:lstStyle/>
          <a:p>
            <a:pPr>
              <a:buNone/>
            </a:pPr>
            <a:r>
              <a:rPr lang="en-US" dirty="0" smtClean="0"/>
              <a:t>	The game is comprised of orchestra pieces.</a:t>
            </a:r>
          </a:p>
          <a:p>
            <a:pPr>
              <a:buNone/>
            </a:pPr>
            <a:r>
              <a:rPr lang="en-US" dirty="0" smtClean="0"/>
              <a:t>	Banjo and </a:t>
            </a:r>
            <a:r>
              <a:rPr lang="en-US" dirty="0" err="1" smtClean="0"/>
              <a:t>Kazooie</a:t>
            </a:r>
            <a:r>
              <a:rPr lang="en-US" dirty="0" smtClean="0"/>
              <a:t> make different noises for every move they make.</a:t>
            </a:r>
          </a:p>
          <a:p>
            <a:pPr>
              <a:buNone/>
            </a:pPr>
            <a:r>
              <a:rPr lang="en-US" dirty="0"/>
              <a:t>	</a:t>
            </a:r>
            <a:r>
              <a:rPr lang="en-US" dirty="0" smtClean="0"/>
              <a:t>Each creature have their own noises, they are louder as you are closer to them.</a:t>
            </a:r>
          </a:p>
          <a:p>
            <a:pPr>
              <a:buNone/>
            </a:pPr>
            <a:r>
              <a:rPr lang="en-US" dirty="0"/>
              <a:t>	</a:t>
            </a:r>
            <a:r>
              <a:rPr lang="en-US" dirty="0" err="1" smtClean="0"/>
              <a:t>Jinjos</a:t>
            </a:r>
            <a:r>
              <a:rPr lang="en-US" dirty="0" smtClean="0"/>
              <a:t> make a whistling noise to indicate that they are near you, that is how it helps you find them.</a:t>
            </a:r>
          </a:p>
          <a:p>
            <a:pPr>
              <a:buNone/>
            </a:pPr>
            <a:r>
              <a:rPr lang="en-US" dirty="0"/>
              <a:t>	</a:t>
            </a:r>
            <a:r>
              <a:rPr lang="en-US" dirty="0" smtClean="0"/>
              <a:t>In the end, just before fighting </a:t>
            </a:r>
            <a:r>
              <a:rPr lang="en-US" dirty="0" err="1" smtClean="0"/>
              <a:t>Gruntilda</a:t>
            </a:r>
            <a:r>
              <a:rPr lang="en-US" dirty="0" smtClean="0"/>
              <a:t>, you have to take part in her </a:t>
            </a:r>
            <a:r>
              <a:rPr lang="en-US" dirty="0"/>
              <a:t>t</a:t>
            </a:r>
            <a:r>
              <a:rPr lang="en-US" dirty="0" smtClean="0"/>
              <a:t>rivial game and some of the questions involve recognizing noises that different creatures make.  This tells me that the sound producers did a fantastic job for the player to recognize each sound.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Game Review</a:t>
            </a:r>
            <a:endParaRPr lang="en-US" dirty="0">
              <a:latin typeface="Aharoni" pitchFamily="2" charset="-79"/>
              <a:cs typeface="Aharoni" pitchFamily="2" charset="-79"/>
            </a:endParaRPr>
          </a:p>
        </p:txBody>
      </p:sp>
      <p:pic>
        <p:nvPicPr>
          <p:cNvPr id="28674" name="Picture 2" descr="http://t2.gstatic.com/images?q=tbn:ANd9GcQPIHwd61CTVSEQajZIlOex69M6D413S4P0d3H7hv0LPAICjXJf"/>
          <p:cNvPicPr>
            <a:picLocks noChangeAspect="1" noChangeArrowheads="1"/>
          </p:cNvPicPr>
          <p:nvPr/>
        </p:nvPicPr>
        <p:blipFill>
          <a:blip r:embed="rId2" cstate="print"/>
          <a:srcRect/>
          <a:stretch>
            <a:fillRect/>
          </a:stretch>
        </p:blipFill>
        <p:spPr bwMode="auto">
          <a:xfrm>
            <a:off x="2590800" y="3219450"/>
            <a:ext cx="2085975" cy="2190750"/>
          </a:xfrm>
          <a:prstGeom prst="rect">
            <a:avLst/>
          </a:prstGeom>
          <a:noFill/>
        </p:spPr>
      </p:pic>
      <p:sp>
        <p:nvSpPr>
          <p:cNvPr id="5" name="Rounded Rectangular Callout 4"/>
          <p:cNvSpPr/>
          <p:nvPr/>
        </p:nvSpPr>
        <p:spPr>
          <a:xfrm>
            <a:off x="4572000" y="1924050"/>
            <a:ext cx="2057400" cy="1219200"/>
          </a:xfrm>
          <a:prstGeom prst="wedgeRoundRectCallout">
            <a:avLst>
              <a:gd name="adj1" fmla="val -44857"/>
              <a:gd name="adj2" fmla="val 8175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effectLst>
                  <a:outerShdw blurRad="50800" dist="38100" dir="8100000" algn="tr" rotWithShape="0">
                    <a:prstClr val="black">
                      <a:alpha val="40000"/>
                    </a:prstClr>
                  </a:outerShdw>
                </a:effectLst>
              </a:rPr>
              <a:t>Rate me!</a:t>
            </a:r>
            <a:endParaRPr lang="en-US" sz="3600" dirty="0">
              <a:effectLst>
                <a:outerShdw blurRad="50800" dist="38100" dir="8100000" algn="tr" rotWithShape="0">
                  <a:prstClr val="black">
                    <a:alpha val="40000"/>
                  </a:prst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buNone/>
            </a:pPr>
            <a:r>
              <a:rPr lang="en-US" dirty="0" smtClean="0"/>
              <a:t>	</a:t>
            </a:r>
            <a:r>
              <a:rPr lang="en-US" dirty="0" smtClean="0">
                <a:latin typeface="Aharoni" pitchFamily="2" charset="-79"/>
                <a:cs typeface="Aharoni" pitchFamily="2" charset="-79"/>
              </a:rPr>
              <a:t>What is good about this game?</a:t>
            </a:r>
          </a:p>
          <a:p>
            <a:pPr>
              <a:buNone/>
            </a:pPr>
            <a:r>
              <a:rPr lang="en-US" sz="2400" dirty="0">
                <a:cs typeface="Aharoni" pitchFamily="2" charset="-79"/>
              </a:rPr>
              <a:t>	</a:t>
            </a:r>
            <a:r>
              <a:rPr lang="en-US" sz="2400" dirty="0" smtClean="0">
                <a:cs typeface="Aharoni" pitchFamily="2" charset="-79"/>
              </a:rPr>
              <a:t>It’s almost a free-roam game, you can get back to the earlier areas and get things that you might have missed.  You can control Banjo-</a:t>
            </a:r>
            <a:r>
              <a:rPr lang="en-US" sz="2400" dirty="0" err="1" smtClean="0">
                <a:cs typeface="Aharoni" pitchFamily="2" charset="-79"/>
              </a:rPr>
              <a:t>Kazooie</a:t>
            </a:r>
            <a:r>
              <a:rPr lang="en-US" sz="2400" dirty="0" smtClean="0">
                <a:cs typeface="Aharoni" pitchFamily="2" charset="-79"/>
              </a:rPr>
              <a:t> in many different ways, so you’re not doing the same moves every single time.  It takes time to beat the game, it is not something that can be done overnight.  Just about everything in this game is just good.</a:t>
            </a:r>
          </a:p>
          <a:p>
            <a:pPr>
              <a:buNone/>
            </a:pPr>
            <a:r>
              <a:rPr lang="en-US" sz="2400" dirty="0">
                <a:cs typeface="Aharoni" pitchFamily="2" charset="-79"/>
              </a:rPr>
              <a:t>	</a:t>
            </a:r>
            <a:r>
              <a:rPr lang="en-US" dirty="0" smtClean="0">
                <a:latin typeface="Aharoni" pitchFamily="2" charset="-79"/>
                <a:cs typeface="Aharoni" pitchFamily="2" charset="-79"/>
              </a:rPr>
              <a:t>What is bad about this game?</a:t>
            </a:r>
          </a:p>
          <a:p>
            <a:pPr>
              <a:buNone/>
            </a:pPr>
            <a:r>
              <a:rPr lang="en-US" dirty="0">
                <a:latin typeface="Aharoni" pitchFamily="2" charset="-79"/>
                <a:cs typeface="Aharoni" pitchFamily="2" charset="-79"/>
              </a:rPr>
              <a:t>	</a:t>
            </a:r>
            <a:r>
              <a:rPr lang="en-US" sz="2400" dirty="0" smtClean="0">
                <a:cs typeface="Aharoni" pitchFamily="2" charset="-79"/>
              </a:rPr>
              <a:t>The enemy AI is a bit weak, sometimes you can get past them without being noticed.  The camera system does not offer a very good control; sometimes the view can get stuck behind walls.   Also, this game could be too challenging for younger audiences.</a:t>
            </a:r>
            <a:endParaRPr lang="en-US" dirty="0">
              <a:latin typeface="Aharoni" pitchFamily="2" charset="-79"/>
              <a:cs typeface="Aharoni" pitchFamily="2" charset="-79"/>
            </a:endParaRPr>
          </a:p>
        </p:txBody>
      </p:sp>
      <p:pic>
        <p:nvPicPr>
          <p:cNvPr id="26626" name="Picture 2" descr="http://t2.gstatic.com/images?q=tbn:ANd9GcSG0zIBE7nv3RoAkskYRThNEhbaNjuXEQAFaEm9FNeVV_V97JoHUQ"/>
          <p:cNvPicPr>
            <a:picLocks noChangeAspect="1" noChangeArrowheads="1"/>
          </p:cNvPicPr>
          <p:nvPr/>
        </p:nvPicPr>
        <p:blipFill>
          <a:blip r:embed="rId2" cstate="print"/>
          <a:srcRect/>
          <a:stretch>
            <a:fillRect/>
          </a:stretch>
        </p:blipFill>
        <p:spPr bwMode="auto">
          <a:xfrm>
            <a:off x="6915150" y="568325"/>
            <a:ext cx="571500" cy="571500"/>
          </a:xfrm>
          <a:prstGeom prst="rect">
            <a:avLst/>
          </a:prstGeom>
          <a:noFill/>
        </p:spPr>
      </p:pic>
      <p:pic>
        <p:nvPicPr>
          <p:cNvPr id="26627" name="Picture 3"/>
          <p:cNvPicPr>
            <a:picLocks noChangeAspect="1" noChangeArrowheads="1"/>
          </p:cNvPicPr>
          <p:nvPr/>
        </p:nvPicPr>
        <p:blipFill>
          <a:blip r:embed="rId3" cstate="print"/>
          <a:srcRect/>
          <a:stretch>
            <a:fillRect/>
          </a:stretch>
        </p:blipFill>
        <p:spPr bwMode="auto">
          <a:xfrm>
            <a:off x="6781800" y="3403827"/>
            <a:ext cx="838200" cy="74589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upload.wikimedia.org/wikipedia/en/thumb/d/de/BanjoKazooieCover500px.jpg/250px-BanjoKazooieCover500px.jpg"/>
          <p:cNvPicPr>
            <a:picLocks noChangeAspect="1" noChangeArrowheads="1"/>
          </p:cNvPicPr>
          <p:nvPr/>
        </p:nvPicPr>
        <p:blipFill>
          <a:blip r:embed="rId2" cstate="print">
            <a:lum contrast="-45000"/>
          </a:blip>
          <a:srcRect/>
          <a:stretch>
            <a:fillRect/>
          </a:stretch>
        </p:blipFill>
        <p:spPr bwMode="auto">
          <a:xfrm>
            <a:off x="457200" y="609600"/>
            <a:ext cx="2381250" cy="1743076"/>
          </a:xfrm>
          <a:prstGeom prst="rect">
            <a:avLst/>
          </a:prstGeom>
          <a:noFill/>
        </p:spPr>
      </p:pic>
      <p:pic>
        <p:nvPicPr>
          <p:cNvPr id="25602" name="Picture 2" descr="http://upload.wikimedia.org/wikipedia/en/thumb/6/6a/Super_Mario_64_box_cover.jpg/250px-Super_Mario_64_box_cover.jpg"/>
          <p:cNvPicPr>
            <a:picLocks noChangeAspect="1" noChangeArrowheads="1"/>
          </p:cNvPicPr>
          <p:nvPr/>
        </p:nvPicPr>
        <p:blipFill>
          <a:blip r:embed="rId3" cstate="print">
            <a:lum contrast="-45000"/>
          </a:blip>
          <a:srcRect/>
          <a:stretch>
            <a:fillRect/>
          </a:stretch>
        </p:blipFill>
        <p:spPr bwMode="auto">
          <a:xfrm>
            <a:off x="5943600" y="4724400"/>
            <a:ext cx="2381250" cy="1657351"/>
          </a:xfrm>
          <a:prstGeom prst="rect">
            <a:avLst/>
          </a:prstGeom>
          <a:noFill/>
        </p:spPr>
      </p:pic>
      <p:sp>
        <p:nvSpPr>
          <p:cNvPr id="2" name="Title 1"/>
          <p:cNvSpPr>
            <a:spLocks noGrp="1"/>
          </p:cNvSpPr>
          <p:nvPr>
            <p:ph type="title"/>
          </p:nvPr>
        </p:nvSpPr>
        <p:spPr/>
        <p:txBody>
          <a:bodyPr/>
          <a:lstStyle/>
          <a:p>
            <a:r>
              <a:rPr lang="en-US" dirty="0" smtClean="0">
                <a:latin typeface="Aharoni" pitchFamily="2" charset="-79"/>
                <a:cs typeface="Aharoni" pitchFamily="2" charset="-79"/>
              </a:rPr>
              <a:t>             Similar games</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normAutofit fontScale="85000" lnSpcReduction="20000"/>
          </a:bodyPr>
          <a:lstStyle/>
          <a:p>
            <a:pPr>
              <a:buNone/>
            </a:pPr>
            <a:r>
              <a:rPr lang="en-US" dirty="0" smtClean="0"/>
              <a:t>	The best comparison for Banjo-</a:t>
            </a:r>
            <a:r>
              <a:rPr lang="en-US" dirty="0" err="1" smtClean="0"/>
              <a:t>Kazooie</a:t>
            </a:r>
            <a:r>
              <a:rPr lang="en-US" dirty="0" smtClean="0"/>
              <a:t> would be Super Mario 64.  They both have the same “defeat and rescue” roles (</a:t>
            </a:r>
            <a:r>
              <a:rPr lang="en-US" dirty="0" err="1" smtClean="0"/>
              <a:t>Tooty</a:t>
            </a:r>
            <a:r>
              <a:rPr lang="en-US" dirty="0" smtClean="0"/>
              <a:t>/Princess Peach and </a:t>
            </a:r>
            <a:r>
              <a:rPr lang="en-US" dirty="0" err="1" smtClean="0"/>
              <a:t>Gruntilda</a:t>
            </a:r>
            <a:r>
              <a:rPr lang="en-US" dirty="0" smtClean="0"/>
              <a:t>/Bowser).  They both have levels that can be unlocked depending on the number of </a:t>
            </a:r>
            <a:r>
              <a:rPr lang="en-US" dirty="0" err="1" smtClean="0"/>
              <a:t>Jiggys</a:t>
            </a:r>
            <a:r>
              <a:rPr lang="en-US" dirty="0" smtClean="0"/>
              <a:t>/Stars you have.  In each level, they both have goals to collect the </a:t>
            </a:r>
            <a:r>
              <a:rPr lang="en-US" dirty="0" err="1" smtClean="0"/>
              <a:t>Jiggys</a:t>
            </a:r>
            <a:r>
              <a:rPr lang="en-US" dirty="0" smtClean="0"/>
              <a:t> and Stars.  Moves in Banjo are similar to Mario, but with the red bird included, there are more different moves you can use in Banjo-</a:t>
            </a:r>
            <a:r>
              <a:rPr lang="en-US" dirty="0" err="1" smtClean="0"/>
              <a:t>Kazooie</a:t>
            </a:r>
            <a:r>
              <a:rPr lang="en-US" dirty="0" smtClean="0"/>
              <a:t>, compared to Mario.  Both games have been given high praise because the gameplay is just incredibly fun, which is why they both are one of the best N64 games of all time.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Appropriate Audience</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lstStyle/>
          <a:p>
            <a:pPr>
              <a:buNone/>
            </a:pPr>
            <a:r>
              <a:rPr lang="en-US" dirty="0" smtClean="0"/>
              <a:t>	Pretty much anyone can play this game.</a:t>
            </a:r>
          </a:p>
          <a:p>
            <a:pPr>
              <a:buNone/>
            </a:pPr>
            <a:r>
              <a:rPr lang="en-US" dirty="0"/>
              <a:t>	</a:t>
            </a:r>
            <a:r>
              <a:rPr lang="en-US" dirty="0" smtClean="0"/>
              <a:t>As mentioned in a previous slide, this game may be too difficult for younger audiences.</a:t>
            </a:r>
          </a:p>
          <a:p>
            <a:pPr>
              <a:buNone/>
            </a:pPr>
            <a:r>
              <a:rPr lang="en-US" dirty="0"/>
              <a:t>	</a:t>
            </a:r>
            <a:r>
              <a:rPr lang="en-US" dirty="0" smtClean="0"/>
              <a:t>The ESRB rated this game for EVERYONE (E).</a:t>
            </a:r>
            <a:endParaRPr lang="en-US" dirty="0"/>
          </a:p>
        </p:txBody>
      </p:sp>
      <p:pic>
        <p:nvPicPr>
          <p:cNvPr id="29698" name="Picture 2" descr="ESRB Everyone.svg"/>
          <p:cNvPicPr>
            <a:picLocks noChangeAspect="1" noChangeArrowheads="1"/>
          </p:cNvPicPr>
          <p:nvPr/>
        </p:nvPicPr>
        <p:blipFill>
          <a:blip r:embed="rId2" cstate="print"/>
          <a:srcRect/>
          <a:stretch>
            <a:fillRect/>
          </a:stretch>
        </p:blipFill>
        <p:spPr bwMode="auto">
          <a:xfrm>
            <a:off x="1524000" y="4191000"/>
            <a:ext cx="762000" cy="106680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Design mistakes</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lstStyle/>
          <a:p>
            <a:pPr marL="0" indent="0">
              <a:buNone/>
            </a:pPr>
            <a:r>
              <a:rPr lang="en-US" dirty="0"/>
              <a:t> </a:t>
            </a:r>
            <a:r>
              <a:rPr lang="en-US" dirty="0" smtClean="0"/>
              <a:t>   Almost all monsters in the game are the same in terms of difficulty.  They don’t become stronger as you progress throughout.</a:t>
            </a:r>
          </a:p>
          <a:p>
            <a:pPr marL="0" indent="0">
              <a:buNone/>
            </a:pPr>
            <a:r>
              <a:rPr lang="en-US" dirty="0" smtClean="0"/>
              <a:t>    </a:t>
            </a:r>
            <a:r>
              <a:rPr lang="en-US" dirty="0" err="1" smtClean="0"/>
              <a:t>Gruntilda</a:t>
            </a:r>
            <a:r>
              <a:rPr lang="en-US" dirty="0" smtClean="0"/>
              <a:t> sightings are rare.  You will only see </a:t>
            </a:r>
            <a:r>
              <a:rPr lang="en-US" dirty="0" err="1" smtClean="0"/>
              <a:t>Gruntilda</a:t>
            </a:r>
            <a:r>
              <a:rPr lang="en-US" dirty="0" smtClean="0"/>
              <a:t> in the beginning and in the ending.  </a:t>
            </a:r>
            <a:r>
              <a:rPr lang="en-US" dirty="0" err="1" smtClean="0"/>
              <a:t>Gruntilda</a:t>
            </a:r>
            <a:r>
              <a:rPr lang="en-US" dirty="0" smtClean="0"/>
              <a:t> should appear from time to time as a distraction after completing a level.</a:t>
            </a:r>
            <a:endParaRPr lang="en-US" dirty="0"/>
          </a:p>
        </p:txBody>
      </p:sp>
    </p:spTree>
    <p:extLst>
      <p:ext uri="{BB962C8B-B14F-4D97-AF65-F5344CB8AC3E}">
        <p14:creationId xmlns:p14="http://schemas.microsoft.com/office/powerpoint/2010/main" val="2310928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Banjo-Tooie Coverart.png"/>
          <p:cNvPicPr>
            <a:picLocks noChangeAspect="1" noChangeArrowheads="1"/>
          </p:cNvPicPr>
          <p:nvPr/>
        </p:nvPicPr>
        <p:blipFill>
          <a:blip r:embed="rId2" cstate="print">
            <a:lum contrast="-50000"/>
          </a:blip>
          <a:srcRect/>
          <a:stretch>
            <a:fillRect/>
          </a:stretch>
        </p:blipFill>
        <p:spPr bwMode="auto">
          <a:xfrm>
            <a:off x="6096000" y="4876800"/>
            <a:ext cx="2381250" cy="1657351"/>
          </a:xfrm>
          <a:prstGeom prst="rect">
            <a:avLst/>
          </a:prstGeom>
          <a:noFill/>
        </p:spPr>
      </p:pic>
      <p:sp>
        <p:nvSpPr>
          <p:cNvPr id="2" name="Title 1"/>
          <p:cNvSpPr>
            <a:spLocks noGrp="1"/>
          </p:cNvSpPr>
          <p:nvPr>
            <p:ph type="title"/>
          </p:nvPr>
        </p:nvSpPr>
        <p:spPr/>
        <p:txBody>
          <a:bodyPr/>
          <a:lstStyle/>
          <a:p>
            <a:r>
              <a:rPr lang="en-US" dirty="0" smtClean="0">
                <a:latin typeface="Aharoni" pitchFamily="2" charset="-79"/>
                <a:cs typeface="Aharoni" pitchFamily="2" charset="-79"/>
              </a:rPr>
              <a:t>Summary/Closing Statements</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normAutofit fontScale="85000" lnSpcReduction="20000"/>
          </a:bodyPr>
          <a:lstStyle/>
          <a:p>
            <a:pPr>
              <a:buNone/>
            </a:pPr>
            <a:r>
              <a:rPr lang="en-US" dirty="0" smtClean="0"/>
              <a:t>	Great game with many different possibilities to accomplish levels.  Straight-forward “defeat and rescue” storyline.  An A+ everywhere from sound to </a:t>
            </a:r>
            <a:r>
              <a:rPr lang="en-US" dirty="0" err="1" smtClean="0"/>
              <a:t>gameplay</a:t>
            </a:r>
            <a:r>
              <a:rPr lang="en-US" dirty="0" smtClean="0"/>
              <a:t>.</a:t>
            </a:r>
          </a:p>
          <a:p>
            <a:pPr>
              <a:buNone/>
            </a:pPr>
            <a:r>
              <a:rPr lang="en-US" dirty="0"/>
              <a:t>	</a:t>
            </a:r>
            <a:r>
              <a:rPr lang="en-US" dirty="0" smtClean="0"/>
              <a:t>If you still have your Nintendo 64, I’d definitely get this game cartridge on EBay or Amazon and play it.  You won’t be disappointed.</a:t>
            </a:r>
          </a:p>
          <a:p>
            <a:pPr>
              <a:buNone/>
            </a:pPr>
            <a:r>
              <a:rPr lang="en-US" dirty="0"/>
              <a:t>	</a:t>
            </a:r>
            <a:r>
              <a:rPr lang="en-US" dirty="0" smtClean="0"/>
              <a:t>This game has a sequel, Banjo-</a:t>
            </a:r>
            <a:r>
              <a:rPr lang="en-US" dirty="0" err="1" smtClean="0"/>
              <a:t>Tooie</a:t>
            </a:r>
            <a:r>
              <a:rPr lang="en-US" dirty="0" smtClean="0"/>
              <a:t>, where </a:t>
            </a:r>
            <a:r>
              <a:rPr lang="en-US" dirty="0" err="1" smtClean="0"/>
              <a:t>Gruntilda</a:t>
            </a:r>
            <a:r>
              <a:rPr lang="en-US" dirty="0" smtClean="0"/>
              <a:t> revives and kills Bottles; Banjo-</a:t>
            </a:r>
            <a:r>
              <a:rPr lang="en-US" dirty="0" err="1" smtClean="0"/>
              <a:t>Tooie</a:t>
            </a:r>
            <a:r>
              <a:rPr lang="en-US" dirty="0" smtClean="0"/>
              <a:t> team up again to defeat </a:t>
            </a:r>
            <a:r>
              <a:rPr lang="en-US" dirty="0" err="1" smtClean="0"/>
              <a:t>Gruntilda</a:t>
            </a:r>
            <a:r>
              <a:rPr lang="en-US" dirty="0" smtClean="0"/>
              <a:t>.  Banjo-</a:t>
            </a:r>
            <a:r>
              <a:rPr lang="en-US" dirty="0" err="1" smtClean="0"/>
              <a:t>Tooie</a:t>
            </a:r>
            <a:r>
              <a:rPr lang="en-US" dirty="0" smtClean="0"/>
              <a:t> was another success for </a:t>
            </a:r>
            <a:r>
              <a:rPr lang="en-US" dirty="0" err="1" smtClean="0"/>
              <a:t>Rareware</a:t>
            </a:r>
            <a:r>
              <a:rPr lang="en-US" dirty="0" smtClean="0"/>
              <a:t>.</a:t>
            </a:r>
          </a:p>
          <a:p>
            <a:pPr>
              <a:buNone/>
            </a:pPr>
            <a:r>
              <a:rPr lang="en-US" dirty="0"/>
              <a:t> </a:t>
            </a:r>
            <a:r>
              <a:rPr lang="en-US" dirty="0" smtClean="0"/>
              <a:t>   Banjo-</a:t>
            </a:r>
            <a:r>
              <a:rPr lang="en-US" dirty="0" err="1" smtClean="0"/>
              <a:t>Kazooie</a:t>
            </a:r>
            <a:r>
              <a:rPr lang="en-US" dirty="0" smtClean="0"/>
              <a:t> is available on XBLA.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Credits/Sources</a:t>
            </a:r>
            <a:endParaRPr lang="en-US" dirty="0"/>
          </a:p>
        </p:txBody>
      </p:sp>
      <p:sp>
        <p:nvSpPr>
          <p:cNvPr id="3" name="Content Placeholder 2"/>
          <p:cNvSpPr>
            <a:spLocks noGrp="1"/>
          </p:cNvSpPr>
          <p:nvPr>
            <p:ph idx="1"/>
          </p:nvPr>
        </p:nvSpPr>
        <p:spPr/>
        <p:txBody>
          <a:bodyPr>
            <a:normAutofit/>
          </a:bodyPr>
          <a:lstStyle/>
          <a:p>
            <a:r>
              <a:rPr lang="en-US" sz="1100" dirty="0" smtClean="0">
                <a:hlinkClick r:id="rId2"/>
              </a:rPr>
              <a:t>http://images.wikia.com/supersmashbrosfanon/images/e/e8/Banjokazooie.jpg</a:t>
            </a:r>
            <a:endParaRPr lang="en-US" sz="1100" dirty="0" smtClean="0"/>
          </a:p>
          <a:p>
            <a:r>
              <a:rPr lang="en-US" sz="1100" dirty="0" smtClean="0">
                <a:hlinkClick r:id="rId3"/>
              </a:rPr>
              <a:t>http://upload.wikimedia.org/wikipedia/commons/a/ab/Banjo_Kazooie_logo.png</a:t>
            </a:r>
            <a:endParaRPr lang="en-US" sz="1100" dirty="0" smtClean="0"/>
          </a:p>
          <a:p>
            <a:r>
              <a:rPr lang="en-US" sz="1100" dirty="0" smtClean="0"/>
              <a:t>Banjo-</a:t>
            </a:r>
            <a:r>
              <a:rPr lang="en-US" sz="1100" dirty="0" err="1" smtClean="0"/>
              <a:t>Kazooie</a:t>
            </a:r>
            <a:r>
              <a:rPr lang="en-US" sz="1100" dirty="0" smtClean="0"/>
              <a:t> full soundtrack: </a:t>
            </a:r>
            <a:r>
              <a:rPr lang="en-US" sz="1100" dirty="0" smtClean="0">
                <a:hlinkClick r:id="rId4"/>
              </a:rPr>
              <a:t>http://www.youtube.com/watch?v=TgIkuzYMnFs</a:t>
            </a:r>
            <a:endParaRPr lang="en-US" sz="1100" dirty="0" smtClean="0"/>
          </a:p>
          <a:p>
            <a:r>
              <a:rPr lang="en-US" sz="1100" dirty="0" smtClean="0">
                <a:hlinkClick r:id="rId5"/>
              </a:rPr>
              <a:t>http://en.wikipedia.org/wiki/Banjo-Kazooie</a:t>
            </a:r>
            <a:endParaRPr lang="en-US" sz="1100" dirty="0" smtClean="0"/>
          </a:p>
          <a:p>
            <a:r>
              <a:rPr lang="en-US" sz="1100" dirty="0" smtClean="0">
                <a:hlinkClick r:id="rId6"/>
              </a:rPr>
              <a:t>http://banjokazooie.wikia.com/wiki/Banjo-Kazooie_Wiki</a:t>
            </a:r>
            <a:endParaRPr lang="en-US" sz="1100" dirty="0" smtClean="0"/>
          </a:p>
          <a:p>
            <a:r>
              <a:rPr lang="en-US" sz="1100" dirty="0"/>
              <a:t>http://www.gamespot.com/banjo-kazooie/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Basic Information</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457200" y="1600200"/>
            <a:ext cx="2286000" cy="838200"/>
          </a:xfrm>
        </p:spPr>
        <p:txBody>
          <a:bodyPr>
            <a:normAutofit/>
          </a:bodyPr>
          <a:lstStyle/>
          <a:p>
            <a:pPr>
              <a:buNone/>
            </a:pPr>
            <a:r>
              <a:rPr lang="en-US" dirty="0" smtClean="0">
                <a:latin typeface="Aharoni" pitchFamily="2" charset="-79"/>
                <a:cs typeface="Aharoni" pitchFamily="2" charset="-79"/>
              </a:rPr>
              <a:t>Company:</a:t>
            </a:r>
            <a:endParaRPr lang="en-US" dirty="0">
              <a:latin typeface="Aharoni" pitchFamily="2" charset="-79"/>
              <a:cs typeface="Aharoni" pitchFamily="2" charset="-79"/>
            </a:endParaRPr>
          </a:p>
        </p:txBody>
      </p:sp>
      <p:pic>
        <p:nvPicPr>
          <p:cNvPr id="6146" name="Picture 2" descr="http://www.justpushstart.com/wp-content/uploads/2012/04/Nintendo-Logo.jpg"/>
          <p:cNvPicPr>
            <a:picLocks noChangeAspect="1" noChangeArrowheads="1"/>
          </p:cNvPicPr>
          <p:nvPr/>
        </p:nvPicPr>
        <p:blipFill>
          <a:blip r:embed="rId2" cstate="print"/>
          <a:srcRect/>
          <a:stretch>
            <a:fillRect/>
          </a:stretch>
        </p:blipFill>
        <p:spPr bwMode="auto">
          <a:xfrm>
            <a:off x="2667000" y="1066800"/>
            <a:ext cx="1676400" cy="1676400"/>
          </a:xfrm>
          <a:prstGeom prst="rect">
            <a:avLst/>
          </a:prstGeom>
          <a:noFill/>
        </p:spPr>
      </p:pic>
      <p:sp>
        <p:nvSpPr>
          <p:cNvPr id="5" name="TextBox 4"/>
          <p:cNvSpPr txBox="1"/>
          <p:nvPr/>
        </p:nvSpPr>
        <p:spPr>
          <a:xfrm>
            <a:off x="457200" y="2133600"/>
            <a:ext cx="3402150" cy="584775"/>
          </a:xfrm>
          <a:prstGeom prst="rect">
            <a:avLst/>
          </a:prstGeom>
          <a:noFill/>
        </p:spPr>
        <p:txBody>
          <a:bodyPr wrap="none" rtlCol="0">
            <a:spAutoFit/>
          </a:bodyPr>
          <a:lstStyle/>
          <a:p>
            <a:r>
              <a:rPr lang="en-US" sz="3200" dirty="0" smtClean="0">
                <a:latin typeface="Aharoni" pitchFamily="2" charset="-79"/>
                <a:cs typeface="Aharoni" pitchFamily="2" charset="-79"/>
              </a:rPr>
              <a:t>Author:</a:t>
            </a:r>
            <a:r>
              <a:rPr lang="en-US" sz="3200" dirty="0" smtClean="0"/>
              <a:t>  </a:t>
            </a:r>
            <a:r>
              <a:rPr lang="en-US" sz="3200" dirty="0" err="1" smtClean="0"/>
              <a:t>Rareware</a:t>
            </a:r>
            <a:endParaRPr lang="en-US" sz="3200" dirty="0"/>
          </a:p>
        </p:txBody>
      </p:sp>
      <p:sp>
        <p:nvSpPr>
          <p:cNvPr id="7" name="TextBox 6"/>
          <p:cNvSpPr txBox="1"/>
          <p:nvPr/>
        </p:nvSpPr>
        <p:spPr>
          <a:xfrm>
            <a:off x="497828" y="2667000"/>
            <a:ext cx="8281306" cy="584775"/>
          </a:xfrm>
          <a:prstGeom prst="rect">
            <a:avLst/>
          </a:prstGeom>
          <a:noFill/>
        </p:spPr>
        <p:txBody>
          <a:bodyPr wrap="none" rtlCol="0">
            <a:spAutoFit/>
          </a:bodyPr>
          <a:lstStyle/>
          <a:p>
            <a:r>
              <a:rPr lang="en-US" sz="3200" dirty="0" smtClean="0">
                <a:latin typeface="Aharoni" pitchFamily="2" charset="-79"/>
                <a:cs typeface="Aharoni" pitchFamily="2" charset="-79"/>
              </a:rPr>
              <a:t>Type of game: </a:t>
            </a:r>
            <a:r>
              <a:rPr lang="en-US" sz="3200" dirty="0" err="1" smtClean="0"/>
              <a:t>Platforming</a:t>
            </a:r>
            <a:r>
              <a:rPr lang="en-US" sz="3200" dirty="0" smtClean="0"/>
              <a:t>, Action-Adventure</a:t>
            </a:r>
            <a:endParaRPr lang="en-US" sz="3200" dirty="0"/>
          </a:p>
        </p:txBody>
      </p:sp>
      <p:sp>
        <p:nvSpPr>
          <p:cNvPr id="8" name="TextBox 7"/>
          <p:cNvSpPr txBox="1"/>
          <p:nvPr/>
        </p:nvSpPr>
        <p:spPr>
          <a:xfrm>
            <a:off x="475604" y="3225225"/>
            <a:ext cx="6680290" cy="584775"/>
          </a:xfrm>
          <a:prstGeom prst="rect">
            <a:avLst/>
          </a:prstGeom>
          <a:noFill/>
        </p:spPr>
        <p:txBody>
          <a:bodyPr wrap="none" rtlCol="0">
            <a:spAutoFit/>
          </a:bodyPr>
          <a:lstStyle/>
          <a:p>
            <a:r>
              <a:rPr lang="en-US" sz="3200" dirty="0" smtClean="0">
                <a:latin typeface="Aharoni" pitchFamily="2" charset="-79"/>
                <a:cs typeface="Aharoni" pitchFamily="2" charset="-79"/>
              </a:rPr>
              <a:t>Price: </a:t>
            </a:r>
            <a:r>
              <a:rPr lang="en-US" sz="3200" dirty="0" smtClean="0">
                <a:cs typeface="Aharoni" pitchFamily="2" charset="-79"/>
              </a:rPr>
              <a:t>$47.99 (initial retail price: 1998)</a:t>
            </a:r>
            <a:endParaRPr lang="en-US" sz="3200" dirty="0">
              <a:latin typeface="Aharoni" pitchFamily="2" charset="-79"/>
              <a:cs typeface="Aharoni" pitchFamily="2" charset="-79"/>
            </a:endParaRPr>
          </a:p>
        </p:txBody>
      </p:sp>
      <p:sp>
        <p:nvSpPr>
          <p:cNvPr id="9" name="TextBox 8"/>
          <p:cNvSpPr txBox="1"/>
          <p:nvPr/>
        </p:nvSpPr>
        <p:spPr>
          <a:xfrm>
            <a:off x="462153" y="3733800"/>
            <a:ext cx="8495852" cy="1077218"/>
          </a:xfrm>
          <a:prstGeom prst="rect">
            <a:avLst/>
          </a:prstGeom>
          <a:noFill/>
        </p:spPr>
        <p:txBody>
          <a:bodyPr wrap="none" rtlCol="0">
            <a:spAutoFit/>
          </a:bodyPr>
          <a:lstStyle/>
          <a:p>
            <a:r>
              <a:rPr lang="en-US" sz="3200" dirty="0" smtClean="0">
                <a:latin typeface="Aharoni" pitchFamily="2" charset="-79"/>
                <a:cs typeface="Aharoni" pitchFamily="2" charset="-79"/>
              </a:rPr>
              <a:t>Minimum Requirements:</a:t>
            </a:r>
            <a:r>
              <a:rPr lang="en-US" sz="3200" dirty="0" smtClean="0">
                <a:cs typeface="Aharoni" pitchFamily="2" charset="-79"/>
              </a:rPr>
              <a:t> Nintendo 64 console </a:t>
            </a:r>
          </a:p>
          <a:p>
            <a:r>
              <a:rPr lang="en-US" sz="3200" dirty="0">
                <a:cs typeface="Aharoni" pitchFamily="2" charset="-79"/>
              </a:rPr>
              <a:t>a</a:t>
            </a:r>
            <a:r>
              <a:rPr lang="en-US" sz="3200" dirty="0" smtClean="0">
                <a:cs typeface="Aharoni" pitchFamily="2" charset="-79"/>
              </a:rPr>
              <a:t>nd Nintendo 64 controller</a:t>
            </a:r>
            <a:endParaRPr lang="en-US" sz="3200" dirty="0">
              <a:cs typeface="Aharoni" pitchFamily="2" charset="-79"/>
            </a:endParaRPr>
          </a:p>
        </p:txBody>
      </p:sp>
      <p:sp>
        <p:nvSpPr>
          <p:cNvPr id="10" name="TextBox 9"/>
          <p:cNvSpPr txBox="1"/>
          <p:nvPr/>
        </p:nvSpPr>
        <p:spPr>
          <a:xfrm>
            <a:off x="513849" y="4724400"/>
            <a:ext cx="7920373" cy="1569660"/>
          </a:xfrm>
          <a:prstGeom prst="rect">
            <a:avLst/>
          </a:prstGeom>
          <a:noFill/>
        </p:spPr>
        <p:txBody>
          <a:bodyPr wrap="none" rtlCol="0">
            <a:spAutoFit/>
          </a:bodyPr>
          <a:lstStyle/>
          <a:p>
            <a:r>
              <a:rPr lang="en-US" sz="3200" dirty="0" smtClean="0">
                <a:latin typeface="Aharoni" pitchFamily="2" charset="-79"/>
                <a:cs typeface="Aharoni" pitchFamily="2" charset="-79"/>
              </a:rPr>
              <a:t>Actual Requirements:</a:t>
            </a:r>
            <a:r>
              <a:rPr lang="en-US" sz="3200" dirty="0" smtClean="0">
                <a:cs typeface="Aharoni" pitchFamily="2" charset="-79"/>
              </a:rPr>
              <a:t> Nintendo 64 console,</a:t>
            </a:r>
          </a:p>
          <a:p>
            <a:r>
              <a:rPr lang="en-US" sz="3200" dirty="0" smtClean="0">
                <a:cs typeface="Aharoni" pitchFamily="2" charset="-79"/>
              </a:rPr>
              <a:t>Nintendo 64 controller, Nintendo 64 controller</a:t>
            </a:r>
          </a:p>
          <a:p>
            <a:r>
              <a:rPr lang="en-US" sz="3200" dirty="0">
                <a:cs typeface="Aharoni" pitchFamily="2" charset="-79"/>
              </a:rPr>
              <a:t>p</a:t>
            </a:r>
            <a:r>
              <a:rPr lang="en-US" sz="3200" dirty="0" smtClean="0">
                <a:cs typeface="Aharoni" pitchFamily="2" charset="-79"/>
              </a:rPr>
              <a:t>ack (memory)</a:t>
            </a:r>
            <a:endParaRPr lang="en-US" sz="3200" dirty="0">
              <a:cs typeface="Aharoni" pitchFamily="2" charset="-79"/>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images3.wikia.nocookie.net/__cb20100802110824/banjokazooie/images/7/73/Gruntilda.png"/>
          <p:cNvPicPr>
            <a:picLocks noChangeAspect="1" noChangeArrowheads="1"/>
          </p:cNvPicPr>
          <p:nvPr/>
        </p:nvPicPr>
        <p:blipFill>
          <a:blip r:embed="rId2" cstate="print">
            <a:lum contrast="-65000"/>
          </a:blip>
          <a:srcRect/>
          <a:stretch>
            <a:fillRect/>
          </a:stretch>
        </p:blipFill>
        <p:spPr bwMode="auto">
          <a:xfrm>
            <a:off x="6858000" y="4191000"/>
            <a:ext cx="1517289" cy="2286000"/>
          </a:xfrm>
          <a:prstGeom prst="rect">
            <a:avLst/>
          </a:prstGeom>
          <a:noFill/>
        </p:spPr>
      </p:pic>
      <p:sp>
        <p:nvSpPr>
          <p:cNvPr id="2" name="Title 1"/>
          <p:cNvSpPr>
            <a:spLocks noGrp="1"/>
          </p:cNvSpPr>
          <p:nvPr>
            <p:ph type="title"/>
          </p:nvPr>
        </p:nvSpPr>
        <p:spPr/>
        <p:txBody>
          <a:bodyPr>
            <a:normAutofit/>
          </a:bodyPr>
          <a:lstStyle/>
          <a:p>
            <a:r>
              <a:rPr lang="en-US" dirty="0" smtClean="0">
                <a:latin typeface="Aharoni" pitchFamily="2" charset="-79"/>
                <a:cs typeface="Aharoni" pitchFamily="2" charset="-79"/>
              </a:rPr>
              <a:t>Quick Overview</a:t>
            </a:r>
          </a:p>
        </p:txBody>
      </p:sp>
      <p:sp>
        <p:nvSpPr>
          <p:cNvPr id="3" name="Content Placeholder 2"/>
          <p:cNvSpPr>
            <a:spLocks noGrp="1"/>
          </p:cNvSpPr>
          <p:nvPr>
            <p:ph idx="1"/>
          </p:nvPr>
        </p:nvSpPr>
        <p:spPr/>
        <p:txBody>
          <a:bodyPr/>
          <a:lstStyle/>
          <a:p>
            <a:pPr>
              <a:buNone/>
            </a:pPr>
            <a:r>
              <a:rPr lang="en-US" dirty="0">
                <a:cs typeface="Aharoni" pitchFamily="2" charset="-79"/>
              </a:rPr>
              <a:t>	</a:t>
            </a:r>
            <a:r>
              <a:rPr lang="en-US" dirty="0" smtClean="0">
                <a:cs typeface="Aharoni" pitchFamily="2" charset="-79"/>
              </a:rPr>
              <a:t>There are 9 different levels in </a:t>
            </a:r>
            <a:r>
              <a:rPr lang="en-US" dirty="0" err="1" smtClean="0">
                <a:cs typeface="Aharoni" pitchFamily="2" charset="-79"/>
              </a:rPr>
              <a:t>Gruntilda’s</a:t>
            </a:r>
            <a:r>
              <a:rPr lang="en-US" dirty="0" smtClean="0">
                <a:cs typeface="Aharoni" pitchFamily="2" charset="-79"/>
              </a:rPr>
              <a:t> Lair where you must collect musical notes and </a:t>
            </a:r>
            <a:r>
              <a:rPr lang="en-US" dirty="0" err="1" smtClean="0">
                <a:cs typeface="Aharoni" pitchFamily="2" charset="-79"/>
              </a:rPr>
              <a:t>jiggies</a:t>
            </a:r>
            <a:r>
              <a:rPr lang="en-US" dirty="0" smtClean="0">
                <a:cs typeface="Aharoni" pitchFamily="2" charset="-79"/>
              </a:rPr>
              <a:t> (jigsaw pieces).</a:t>
            </a:r>
          </a:p>
          <a:p>
            <a:pPr>
              <a:buNone/>
            </a:pPr>
            <a:r>
              <a:rPr lang="en-US" dirty="0" smtClean="0">
                <a:cs typeface="Aharoni" pitchFamily="2" charset="-79"/>
              </a:rPr>
              <a:t>	You can learn different moves and transform into different things (mobility and attacking)</a:t>
            </a:r>
          </a:p>
          <a:p>
            <a:pPr>
              <a:buNone/>
            </a:pPr>
            <a:r>
              <a:rPr lang="en-US" dirty="0">
                <a:cs typeface="Aharoni" pitchFamily="2" charset="-79"/>
              </a:rPr>
              <a:t>	</a:t>
            </a:r>
            <a:r>
              <a:rPr lang="en-US" dirty="0" smtClean="0">
                <a:cs typeface="Aharoni" pitchFamily="2" charset="-79"/>
              </a:rPr>
              <a:t>Defeat the final boss, </a:t>
            </a:r>
            <a:r>
              <a:rPr lang="en-US" dirty="0" err="1" smtClean="0">
                <a:cs typeface="Aharoni" pitchFamily="2" charset="-79"/>
              </a:rPr>
              <a:t>Gruntilda</a:t>
            </a:r>
            <a:r>
              <a:rPr lang="en-US" dirty="0" smtClean="0">
                <a:cs typeface="Aharoni" pitchFamily="2" charset="-79"/>
              </a:rPr>
              <a:t> the Witch</a:t>
            </a:r>
            <a:r>
              <a:rPr lang="en-US" dirty="0">
                <a:cs typeface="Aharoni" pitchFamily="2" charset="-79"/>
              </a:rPr>
              <a:t> </a:t>
            </a:r>
            <a:r>
              <a:rPr lang="en-US" dirty="0" smtClean="0">
                <a:cs typeface="Aharoni" pitchFamily="2" charset="-79"/>
              </a:rPr>
              <a:t>and save Banjo’s sister, </a:t>
            </a:r>
            <a:r>
              <a:rPr lang="en-US" dirty="0" err="1" smtClean="0">
                <a:cs typeface="Aharoni" pitchFamily="2" charset="-79"/>
              </a:rPr>
              <a:t>Tooty</a:t>
            </a:r>
            <a:r>
              <a:rPr lang="en-US" dirty="0" smtClean="0">
                <a:cs typeface="Aharoni" pitchFamily="2" charset="-79"/>
              </a:rPr>
              <a:t>.</a:t>
            </a:r>
          </a:p>
        </p:txBody>
      </p:sp>
      <p:pic>
        <p:nvPicPr>
          <p:cNvPr id="19460" name="Picture 4" descr="http://images1.wikia.nocookie.net/__cb20080511111146/banjokazooie/images/8/82/Tooty.png"/>
          <p:cNvPicPr>
            <a:picLocks noChangeAspect="1" noChangeArrowheads="1"/>
          </p:cNvPicPr>
          <p:nvPr/>
        </p:nvPicPr>
        <p:blipFill>
          <a:blip r:embed="rId3" cstate="print">
            <a:lum contrast="-65000"/>
          </a:blip>
          <a:srcRect/>
          <a:stretch>
            <a:fillRect/>
          </a:stretch>
        </p:blipFill>
        <p:spPr bwMode="auto">
          <a:xfrm>
            <a:off x="5181600" y="4876800"/>
            <a:ext cx="1062016" cy="1600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le:Banjo-Kazooie Mumbo's Mountain Termite Mound.png"/>
          <p:cNvPicPr>
            <a:picLocks noChangeAspect="1" noChangeArrowheads="1"/>
          </p:cNvPicPr>
          <p:nvPr/>
        </p:nvPicPr>
        <p:blipFill>
          <a:blip r:embed="rId2" cstate="print"/>
          <a:srcRect/>
          <a:stretch>
            <a:fillRect/>
          </a:stretch>
        </p:blipFill>
        <p:spPr bwMode="auto">
          <a:xfrm>
            <a:off x="381000" y="533400"/>
            <a:ext cx="2209800" cy="1657350"/>
          </a:xfrm>
          <a:prstGeom prst="rect">
            <a:avLst/>
          </a:prstGeom>
          <a:noFill/>
        </p:spPr>
      </p:pic>
      <p:pic>
        <p:nvPicPr>
          <p:cNvPr id="17412" name="Picture 4" descr="File:Banjo-Kazooie Treasure Trove Cove The Salty Hippo.png"/>
          <p:cNvPicPr>
            <a:picLocks noChangeAspect="1" noChangeArrowheads="1"/>
          </p:cNvPicPr>
          <p:nvPr/>
        </p:nvPicPr>
        <p:blipFill>
          <a:blip r:embed="rId3" cstate="print"/>
          <a:srcRect/>
          <a:stretch>
            <a:fillRect/>
          </a:stretch>
        </p:blipFill>
        <p:spPr bwMode="auto">
          <a:xfrm>
            <a:off x="533400" y="1981200"/>
            <a:ext cx="2844800" cy="2133600"/>
          </a:xfrm>
          <a:prstGeom prst="rect">
            <a:avLst/>
          </a:prstGeom>
          <a:noFill/>
        </p:spPr>
      </p:pic>
      <p:pic>
        <p:nvPicPr>
          <p:cNvPr id="17414" name="Picture 6" descr="http://unamournumerique.files.wordpress.com/2011/08/banjo-kazooie.jpg"/>
          <p:cNvPicPr>
            <a:picLocks noChangeAspect="1" noChangeArrowheads="1"/>
          </p:cNvPicPr>
          <p:nvPr/>
        </p:nvPicPr>
        <p:blipFill>
          <a:blip r:embed="rId4" cstate="print"/>
          <a:srcRect/>
          <a:stretch>
            <a:fillRect/>
          </a:stretch>
        </p:blipFill>
        <p:spPr bwMode="auto">
          <a:xfrm>
            <a:off x="2876550" y="457200"/>
            <a:ext cx="3219450" cy="1819276"/>
          </a:xfrm>
          <a:prstGeom prst="rect">
            <a:avLst/>
          </a:prstGeom>
          <a:noFill/>
        </p:spPr>
      </p:pic>
      <p:pic>
        <p:nvPicPr>
          <p:cNvPr id="17418" name="Picture 10" descr="http://www.therwp.com/w/images/thumb/b/b1/Bkfre.png/400px-Bkfre.png"/>
          <p:cNvPicPr>
            <a:picLocks noChangeAspect="1" noChangeArrowheads="1"/>
          </p:cNvPicPr>
          <p:nvPr/>
        </p:nvPicPr>
        <p:blipFill>
          <a:blip r:embed="rId5" cstate="print"/>
          <a:srcRect/>
          <a:stretch>
            <a:fillRect/>
          </a:stretch>
        </p:blipFill>
        <p:spPr bwMode="auto">
          <a:xfrm>
            <a:off x="5029200" y="1752600"/>
            <a:ext cx="3810000" cy="2152650"/>
          </a:xfrm>
          <a:prstGeom prst="rect">
            <a:avLst/>
          </a:prstGeom>
          <a:noFill/>
        </p:spPr>
      </p:pic>
      <p:pic>
        <p:nvPicPr>
          <p:cNvPr id="17416" name="Picture 8" descr="http://bkland.tripod.com/bk/walkthru/bubblegloopswamp.jpg"/>
          <p:cNvPicPr>
            <a:picLocks noChangeAspect="1" noChangeArrowheads="1"/>
          </p:cNvPicPr>
          <p:nvPr/>
        </p:nvPicPr>
        <p:blipFill>
          <a:blip r:embed="rId6" cstate="print"/>
          <a:srcRect/>
          <a:stretch>
            <a:fillRect/>
          </a:stretch>
        </p:blipFill>
        <p:spPr bwMode="auto">
          <a:xfrm>
            <a:off x="6477000" y="533400"/>
            <a:ext cx="1905000" cy="1409700"/>
          </a:xfrm>
          <a:prstGeom prst="rect">
            <a:avLst/>
          </a:prstGeom>
          <a:noFill/>
        </p:spPr>
      </p:pic>
      <p:pic>
        <p:nvPicPr>
          <p:cNvPr id="17420" name="Picture 12" descr="http://media.giantbomb.com/uploads/0/4253/397325-banjokazooie_niveau6_puzzle4_super.jpg"/>
          <p:cNvPicPr>
            <a:picLocks noChangeAspect="1" noChangeArrowheads="1"/>
          </p:cNvPicPr>
          <p:nvPr/>
        </p:nvPicPr>
        <p:blipFill>
          <a:blip r:embed="rId7" cstate="print"/>
          <a:srcRect/>
          <a:stretch>
            <a:fillRect/>
          </a:stretch>
        </p:blipFill>
        <p:spPr bwMode="auto">
          <a:xfrm>
            <a:off x="2819400" y="4648200"/>
            <a:ext cx="3048000" cy="1981200"/>
          </a:xfrm>
          <a:prstGeom prst="rect">
            <a:avLst/>
          </a:prstGeom>
          <a:noFill/>
        </p:spPr>
      </p:pic>
      <p:pic>
        <p:nvPicPr>
          <p:cNvPr id="17422" name="Picture 14" descr="http://images.wikia.com/rare/images/7/73/MMM.jpg"/>
          <p:cNvPicPr>
            <a:picLocks noChangeAspect="1" noChangeArrowheads="1"/>
          </p:cNvPicPr>
          <p:nvPr/>
        </p:nvPicPr>
        <p:blipFill>
          <a:blip r:embed="rId8" cstate="print"/>
          <a:srcRect/>
          <a:stretch>
            <a:fillRect/>
          </a:stretch>
        </p:blipFill>
        <p:spPr bwMode="auto">
          <a:xfrm>
            <a:off x="609600" y="4343400"/>
            <a:ext cx="2381250" cy="1790701"/>
          </a:xfrm>
          <a:prstGeom prst="rect">
            <a:avLst/>
          </a:prstGeom>
          <a:noFill/>
        </p:spPr>
      </p:pic>
      <p:pic>
        <p:nvPicPr>
          <p:cNvPr id="17424" name="Picture 16" descr="http://www.deviantart.com/download/158871897/Rusty_Bucket_Bay_HD_by_retrotailsprower.png"/>
          <p:cNvPicPr>
            <a:picLocks noChangeAspect="1" noChangeArrowheads="1"/>
          </p:cNvPicPr>
          <p:nvPr/>
        </p:nvPicPr>
        <p:blipFill>
          <a:blip r:embed="rId9" cstate="print"/>
          <a:srcRect/>
          <a:stretch>
            <a:fillRect/>
          </a:stretch>
        </p:blipFill>
        <p:spPr bwMode="auto">
          <a:xfrm>
            <a:off x="5547360" y="4114800"/>
            <a:ext cx="3291840" cy="2057400"/>
          </a:xfrm>
          <a:prstGeom prst="rect">
            <a:avLst/>
          </a:prstGeom>
          <a:noFill/>
        </p:spPr>
      </p:pic>
      <p:pic>
        <p:nvPicPr>
          <p:cNvPr id="17426" name="Picture 18" descr="http://www.therwp.com/w/images/thumb/9/9d/Bkcli.png/400px-Bkcli.png"/>
          <p:cNvPicPr>
            <a:picLocks noChangeAspect="1" noChangeArrowheads="1"/>
          </p:cNvPicPr>
          <p:nvPr/>
        </p:nvPicPr>
        <p:blipFill>
          <a:blip r:embed="rId10" cstate="print"/>
          <a:srcRect/>
          <a:stretch>
            <a:fillRect/>
          </a:stretch>
        </p:blipFill>
        <p:spPr bwMode="auto">
          <a:xfrm>
            <a:off x="2667000" y="2514600"/>
            <a:ext cx="3352800" cy="18859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Story Line</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lstStyle/>
          <a:p>
            <a:pPr>
              <a:buNone/>
            </a:pPr>
            <a:r>
              <a:rPr lang="en-US" dirty="0" smtClean="0"/>
              <a:t>	</a:t>
            </a:r>
            <a:r>
              <a:rPr lang="en-US" i="1" dirty="0" smtClean="0"/>
              <a:t>Banjo-</a:t>
            </a:r>
            <a:r>
              <a:rPr lang="en-US" i="1" dirty="0" err="1" smtClean="0"/>
              <a:t>Kazooie</a:t>
            </a:r>
            <a:r>
              <a:rPr lang="en-US" dirty="0" smtClean="0"/>
              <a:t> follows the story of Banjo (the bear) and a red bird, </a:t>
            </a:r>
            <a:r>
              <a:rPr lang="en-US" dirty="0" err="1" smtClean="0"/>
              <a:t>Kazooie</a:t>
            </a:r>
            <a:r>
              <a:rPr lang="en-US" dirty="0" smtClean="0"/>
              <a:t>, who is always kept in Banjo’s backpack.  </a:t>
            </a:r>
            <a:r>
              <a:rPr lang="en-US" dirty="0" err="1" smtClean="0"/>
              <a:t>Gruntilda</a:t>
            </a:r>
            <a:r>
              <a:rPr lang="en-US" dirty="0" smtClean="0"/>
              <a:t> learns from her cauldron that she is not the most beautiful girl of all. </a:t>
            </a:r>
            <a:r>
              <a:rPr lang="en-US" dirty="0"/>
              <a:t> </a:t>
            </a:r>
            <a:r>
              <a:rPr lang="en-US" dirty="0" smtClean="0"/>
              <a:t>In retaliation, </a:t>
            </a:r>
            <a:r>
              <a:rPr lang="en-US" dirty="0" err="1" smtClean="0"/>
              <a:t>Gruntilda</a:t>
            </a:r>
            <a:r>
              <a:rPr lang="en-US" dirty="0" smtClean="0"/>
              <a:t> abducts Banjo’s sister, </a:t>
            </a:r>
            <a:r>
              <a:rPr lang="en-US" dirty="0" err="1" smtClean="0"/>
              <a:t>Tooty</a:t>
            </a:r>
            <a:r>
              <a:rPr lang="en-US" dirty="0"/>
              <a:t> </a:t>
            </a:r>
            <a:r>
              <a:rPr lang="en-US" dirty="0" smtClean="0"/>
              <a:t>to steal her level of beauty using a machine.  Banjo and </a:t>
            </a:r>
            <a:r>
              <a:rPr lang="en-US" dirty="0" err="1" smtClean="0"/>
              <a:t>Kazooie</a:t>
            </a:r>
            <a:r>
              <a:rPr lang="en-US" dirty="0" smtClean="0"/>
              <a:t> fights through </a:t>
            </a:r>
            <a:r>
              <a:rPr lang="en-US" dirty="0" err="1" smtClean="0"/>
              <a:t>Gruntilda’s</a:t>
            </a:r>
            <a:r>
              <a:rPr lang="en-US" dirty="0" smtClean="0"/>
              <a:t> Lair to rescue </a:t>
            </a:r>
            <a:r>
              <a:rPr lang="en-US" dirty="0" err="1" smtClean="0"/>
              <a:t>Tooty</a:t>
            </a:r>
            <a:r>
              <a:rPr lang="en-US" dirty="0" smtClean="0"/>
              <a: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images2.wikia.nocookie.net/__cb20120409212960/banjokazooie/images/7/72/BanjoKazooieTooie5.png"/>
          <p:cNvPicPr>
            <a:picLocks noChangeAspect="1" noChangeArrowheads="1"/>
          </p:cNvPicPr>
          <p:nvPr/>
        </p:nvPicPr>
        <p:blipFill>
          <a:blip r:embed="rId2" cstate="print">
            <a:lum contrast="-65000"/>
          </a:blip>
          <a:srcRect/>
          <a:stretch>
            <a:fillRect/>
          </a:stretch>
        </p:blipFill>
        <p:spPr bwMode="auto">
          <a:xfrm>
            <a:off x="5486400" y="762000"/>
            <a:ext cx="3308693" cy="2590800"/>
          </a:xfrm>
          <a:prstGeom prst="rect">
            <a:avLst/>
          </a:prstGeom>
          <a:noFill/>
        </p:spPr>
      </p:pic>
      <p:pic>
        <p:nvPicPr>
          <p:cNvPr id="21506" name="Picture 2" descr="http://images3.wikia.nocookie.net/__cb58377/nintendo/en/images/0/0e/Mumbo_Jumbo.png"/>
          <p:cNvPicPr>
            <a:picLocks noChangeAspect="1" noChangeArrowheads="1"/>
          </p:cNvPicPr>
          <p:nvPr/>
        </p:nvPicPr>
        <p:blipFill>
          <a:blip r:embed="rId3" cstate="print">
            <a:lum contrast="-65000"/>
          </a:blip>
          <a:srcRect/>
          <a:stretch>
            <a:fillRect/>
          </a:stretch>
        </p:blipFill>
        <p:spPr bwMode="auto">
          <a:xfrm>
            <a:off x="381000" y="2743200"/>
            <a:ext cx="2804160" cy="3505200"/>
          </a:xfrm>
          <a:prstGeom prst="rect">
            <a:avLst/>
          </a:prstGeom>
          <a:noFill/>
        </p:spPr>
      </p:pic>
      <p:sp>
        <p:nvSpPr>
          <p:cNvPr id="2" name="Title 1"/>
          <p:cNvSpPr>
            <a:spLocks noGrp="1"/>
          </p:cNvSpPr>
          <p:nvPr>
            <p:ph type="title"/>
          </p:nvPr>
        </p:nvSpPr>
        <p:spPr/>
        <p:txBody>
          <a:bodyPr/>
          <a:lstStyle/>
          <a:p>
            <a:r>
              <a:rPr lang="en-US" dirty="0" smtClean="0">
                <a:latin typeface="Aharoni" pitchFamily="2" charset="-79"/>
                <a:cs typeface="Aharoni" pitchFamily="2" charset="-79"/>
              </a:rPr>
              <a:t>Player’s Role</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normAutofit fontScale="85000" lnSpcReduction="20000"/>
          </a:bodyPr>
          <a:lstStyle/>
          <a:p>
            <a:pPr>
              <a:buNone/>
            </a:pPr>
            <a:r>
              <a:rPr lang="en-US" dirty="0" smtClean="0"/>
              <a:t>	Your main control is playing Banjo (the bear).  You can also use Banjo to control </a:t>
            </a:r>
            <a:r>
              <a:rPr lang="en-US" dirty="0" err="1" smtClean="0"/>
              <a:t>Kazooie</a:t>
            </a:r>
            <a:r>
              <a:rPr lang="en-US" dirty="0" smtClean="0"/>
              <a:t> (the bird).  As you progress through out the game, Bottles (the mole) will teach you different moves to control/use </a:t>
            </a:r>
            <a:r>
              <a:rPr lang="en-US" dirty="0" err="1" smtClean="0"/>
              <a:t>Kazooie</a:t>
            </a:r>
            <a:r>
              <a:rPr lang="en-US" dirty="0" smtClean="0"/>
              <a:t> (mobility and attacks).</a:t>
            </a:r>
          </a:p>
          <a:p>
            <a:pPr>
              <a:buNone/>
            </a:pPr>
            <a:r>
              <a:rPr lang="en-US" dirty="0"/>
              <a:t>	</a:t>
            </a:r>
            <a:r>
              <a:rPr lang="en-US" dirty="0" smtClean="0"/>
              <a:t>Mumbo Jumbo is another of Banjo’s friend.  He will turn you into a creature that is related to the level you are currently in for Mumbo Tokens; for example, if you’re in the level, Click Clock Wood, for 25 Mumbo Tokens, Mumbo Jumbo can turn you into a bumblebee that would allow you to fly and access places that are only for bumblebees.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User Interface</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228600" y="1219200"/>
            <a:ext cx="8534400" cy="5410200"/>
          </a:xfrm>
        </p:spPr>
        <p:txBody>
          <a:bodyPr>
            <a:normAutofit fontScale="92500" lnSpcReduction="20000"/>
          </a:bodyPr>
          <a:lstStyle/>
          <a:p>
            <a:pPr>
              <a:buNone/>
            </a:pPr>
            <a:r>
              <a:rPr lang="en-US" dirty="0"/>
              <a:t>	</a:t>
            </a:r>
            <a:r>
              <a:rPr lang="en-US" dirty="0" smtClean="0"/>
              <a:t>The game is in a third-person point of </a:t>
            </a:r>
          </a:p>
          <a:p>
            <a:pPr>
              <a:buNone/>
            </a:pPr>
            <a:r>
              <a:rPr lang="en-US" dirty="0"/>
              <a:t>	</a:t>
            </a:r>
            <a:r>
              <a:rPr lang="en-US" dirty="0" smtClean="0"/>
              <a:t>view.</a:t>
            </a:r>
          </a:p>
          <a:p>
            <a:pPr>
              <a:buNone/>
            </a:pPr>
            <a:r>
              <a:rPr lang="en-US" dirty="0"/>
              <a:t>	</a:t>
            </a:r>
            <a:r>
              <a:rPr lang="en-US" dirty="0" smtClean="0"/>
              <a:t>First-person view in certain moves</a:t>
            </a:r>
          </a:p>
          <a:p>
            <a:pPr>
              <a:buNone/>
            </a:pPr>
            <a:r>
              <a:rPr lang="en-US" dirty="0"/>
              <a:t>	</a:t>
            </a:r>
            <a:r>
              <a:rPr lang="en-US" dirty="0" smtClean="0"/>
              <a:t> (egg shooter)</a:t>
            </a:r>
          </a:p>
          <a:p>
            <a:pPr>
              <a:buNone/>
            </a:pPr>
            <a:r>
              <a:rPr lang="en-US" sz="3100" dirty="0"/>
              <a:t>	</a:t>
            </a:r>
            <a:r>
              <a:rPr lang="en-US" sz="3100" dirty="0" smtClean="0"/>
              <a:t>Honeycombs (     ) are used as Banjo-</a:t>
            </a:r>
            <a:r>
              <a:rPr lang="en-US" sz="3100" dirty="0" err="1" smtClean="0"/>
              <a:t>Kazooie’s</a:t>
            </a:r>
            <a:r>
              <a:rPr lang="en-US" sz="3100" dirty="0" smtClean="0"/>
              <a:t> life bar.</a:t>
            </a:r>
          </a:p>
          <a:p>
            <a:pPr>
              <a:buNone/>
            </a:pPr>
            <a:r>
              <a:rPr lang="en-US" sz="3100" dirty="0"/>
              <a:t>	</a:t>
            </a:r>
            <a:r>
              <a:rPr lang="en-US" sz="3100" dirty="0" smtClean="0"/>
              <a:t>No blood and gore.</a:t>
            </a:r>
          </a:p>
          <a:p>
            <a:pPr>
              <a:buNone/>
            </a:pPr>
            <a:r>
              <a:rPr lang="en-US" sz="3100" dirty="0"/>
              <a:t>	</a:t>
            </a:r>
            <a:r>
              <a:rPr lang="en-US" sz="3100" dirty="0" smtClean="0"/>
              <a:t>Not difficult to control.</a:t>
            </a:r>
          </a:p>
          <a:p>
            <a:pPr>
              <a:buNone/>
            </a:pPr>
            <a:r>
              <a:rPr lang="en-US" sz="3100" dirty="0"/>
              <a:t>	</a:t>
            </a:r>
            <a:r>
              <a:rPr lang="en-US" sz="3100" dirty="0" smtClean="0"/>
              <a:t>All other counters (</a:t>
            </a:r>
            <a:r>
              <a:rPr lang="en-US" sz="3100" dirty="0" err="1" smtClean="0"/>
              <a:t>jiggies</a:t>
            </a:r>
            <a:r>
              <a:rPr lang="en-US" sz="3100" dirty="0" smtClean="0"/>
              <a:t>, notes, eggs, feathers) can be seen from the menu.</a:t>
            </a:r>
          </a:p>
          <a:p>
            <a:pPr>
              <a:buNone/>
            </a:pPr>
            <a:r>
              <a:rPr lang="en-US" sz="3100" dirty="0"/>
              <a:t>	</a:t>
            </a:r>
            <a:r>
              <a:rPr lang="en-US" sz="3100" dirty="0" smtClean="0"/>
              <a:t>The game can be saved anywhere.</a:t>
            </a:r>
          </a:p>
          <a:p>
            <a:pPr>
              <a:buNone/>
            </a:pPr>
            <a:r>
              <a:rPr lang="en-US" sz="3100" dirty="0"/>
              <a:t>	</a:t>
            </a:r>
            <a:endParaRPr lang="en-US" dirty="0"/>
          </a:p>
        </p:txBody>
      </p:sp>
      <p:pic>
        <p:nvPicPr>
          <p:cNvPr id="20482" name="Picture 2" descr="Honeycomb1.png"/>
          <p:cNvPicPr>
            <a:picLocks noChangeAspect="1" noChangeArrowheads="1"/>
          </p:cNvPicPr>
          <p:nvPr/>
        </p:nvPicPr>
        <p:blipFill>
          <a:blip r:embed="rId2" cstate="print"/>
          <a:srcRect/>
          <a:stretch>
            <a:fillRect/>
          </a:stretch>
        </p:blipFill>
        <p:spPr bwMode="auto">
          <a:xfrm>
            <a:off x="2819400" y="3055768"/>
            <a:ext cx="381000" cy="381000"/>
          </a:xfrm>
          <a:prstGeom prst="rect">
            <a:avLst/>
          </a:prstGeom>
          <a:noFill/>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1676400"/>
            <a:ext cx="2066925" cy="118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haroni" pitchFamily="2" charset="-79"/>
                <a:cs typeface="Aharoni" pitchFamily="2" charset="-79"/>
              </a:rPr>
              <a:t>Gameplay</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a:t> </a:t>
            </a:r>
            <a:r>
              <a:rPr lang="en-US" dirty="0" smtClean="0"/>
              <a:t>   Straight-forward story line</a:t>
            </a:r>
          </a:p>
          <a:p>
            <a:pPr marL="0" indent="0">
              <a:buNone/>
            </a:pPr>
            <a:r>
              <a:rPr lang="en-US" dirty="0"/>
              <a:t> </a:t>
            </a:r>
            <a:r>
              <a:rPr lang="en-US" dirty="0" smtClean="0"/>
              <a:t>   Pretty much free roam.</a:t>
            </a:r>
          </a:p>
          <a:p>
            <a:pPr marL="0" indent="0">
              <a:buNone/>
            </a:pPr>
            <a:r>
              <a:rPr lang="en-US" dirty="0"/>
              <a:t> </a:t>
            </a:r>
            <a:r>
              <a:rPr lang="en-US" dirty="0" smtClean="0"/>
              <a:t>   Attack monsters in many different ways</a:t>
            </a:r>
          </a:p>
          <a:p>
            <a:pPr marL="0" indent="0">
              <a:buNone/>
            </a:pPr>
            <a:r>
              <a:rPr lang="en-US" dirty="0"/>
              <a:t> </a:t>
            </a:r>
            <a:r>
              <a:rPr lang="en-US" dirty="0" smtClean="0"/>
              <a:t>       - Beak buster, beat barge, forward roll,</a:t>
            </a:r>
          </a:p>
          <a:p>
            <a:pPr marL="0" indent="0">
              <a:buNone/>
            </a:pPr>
            <a:r>
              <a:rPr lang="en-US" dirty="0"/>
              <a:t> </a:t>
            </a:r>
            <a:r>
              <a:rPr lang="en-US" dirty="0" smtClean="0"/>
              <a:t>       Rat-a-tat rap, claw swipe</a:t>
            </a:r>
          </a:p>
          <a:p>
            <a:pPr marL="0" indent="0">
              <a:buNone/>
            </a:pPr>
            <a:r>
              <a:rPr lang="en-US" dirty="0"/>
              <a:t> </a:t>
            </a:r>
            <a:r>
              <a:rPr lang="en-US" dirty="0" smtClean="0"/>
              <a:t>   Many different ways to move</a:t>
            </a:r>
          </a:p>
          <a:p>
            <a:pPr marL="0" indent="0">
              <a:buNone/>
            </a:pPr>
            <a:r>
              <a:rPr lang="en-US" dirty="0"/>
              <a:t> </a:t>
            </a:r>
            <a:r>
              <a:rPr lang="en-US" dirty="0" smtClean="0"/>
              <a:t>       - Run, tip-toe, Fly, jump, swim, talon trot</a:t>
            </a:r>
          </a:p>
          <a:p>
            <a:pPr marL="0" indent="0">
              <a:buNone/>
            </a:pPr>
            <a:r>
              <a:rPr lang="en-US" dirty="0" smtClean="0"/>
              <a:t>     Complete different levels by collecting </a:t>
            </a:r>
            <a:r>
              <a:rPr lang="en-US" dirty="0" err="1" smtClean="0"/>
              <a:t>jiggies</a:t>
            </a:r>
            <a:endParaRPr lang="en-US" dirty="0" smtClean="0"/>
          </a:p>
          <a:p>
            <a:pPr marL="0" indent="0">
              <a:buNone/>
            </a:pPr>
            <a:r>
              <a:rPr lang="en-US" dirty="0"/>
              <a:t> </a:t>
            </a:r>
            <a:r>
              <a:rPr lang="en-US" dirty="0" smtClean="0"/>
              <a: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mages2.wikia.nocookie.net/__cb20080528112650/banjokazooie/images/1/13/Jinjo.gif"/>
          <p:cNvPicPr>
            <a:picLocks noChangeAspect="1" noChangeArrowheads="1"/>
          </p:cNvPicPr>
          <p:nvPr/>
        </p:nvPicPr>
        <p:blipFill>
          <a:blip r:embed="rId2" cstate="print"/>
          <a:srcRect/>
          <a:stretch>
            <a:fillRect/>
          </a:stretch>
        </p:blipFill>
        <p:spPr bwMode="auto">
          <a:xfrm>
            <a:off x="6553200" y="2743200"/>
            <a:ext cx="1981200" cy="1299148"/>
          </a:xfrm>
          <a:prstGeom prst="rect">
            <a:avLst/>
          </a:prstGeom>
          <a:noFill/>
        </p:spPr>
      </p:pic>
      <p:sp>
        <p:nvSpPr>
          <p:cNvPr id="2" name="Title 1"/>
          <p:cNvSpPr>
            <a:spLocks noGrp="1"/>
          </p:cNvSpPr>
          <p:nvPr>
            <p:ph type="title"/>
          </p:nvPr>
        </p:nvSpPr>
        <p:spPr/>
        <p:txBody>
          <a:bodyPr/>
          <a:lstStyle/>
          <a:p>
            <a:r>
              <a:rPr lang="en-US" dirty="0" smtClean="0">
                <a:latin typeface="Aharoni" pitchFamily="2" charset="-79"/>
                <a:cs typeface="Aharoni" pitchFamily="2" charset="-79"/>
              </a:rPr>
              <a:t>Scoring</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normAutofit lnSpcReduction="10000"/>
          </a:bodyPr>
          <a:lstStyle/>
          <a:p>
            <a:pPr>
              <a:buNone/>
            </a:pPr>
            <a:r>
              <a:rPr lang="en-US" dirty="0" smtClean="0"/>
              <a:t>	In each level, there are 100 musical notes that are to be collected.</a:t>
            </a:r>
          </a:p>
          <a:p>
            <a:pPr>
              <a:buNone/>
            </a:pPr>
            <a:r>
              <a:rPr lang="en-US" dirty="0"/>
              <a:t>	</a:t>
            </a:r>
            <a:r>
              <a:rPr lang="en-US" dirty="0" smtClean="0"/>
              <a:t>There are 5 </a:t>
            </a:r>
            <a:r>
              <a:rPr lang="en-US" dirty="0" err="1" smtClean="0"/>
              <a:t>Jinjos</a:t>
            </a:r>
            <a:r>
              <a:rPr lang="en-US" dirty="0" smtClean="0"/>
              <a:t> that are hidden in each level, if all 5 are collected, you will be rewarded with a </a:t>
            </a:r>
            <a:r>
              <a:rPr lang="en-US" dirty="0" err="1" smtClean="0"/>
              <a:t>Jiggy</a:t>
            </a:r>
            <a:r>
              <a:rPr lang="en-US" dirty="0" smtClean="0"/>
              <a:t>.</a:t>
            </a:r>
          </a:p>
          <a:p>
            <a:pPr>
              <a:buNone/>
            </a:pPr>
            <a:r>
              <a:rPr lang="en-US" dirty="0"/>
              <a:t>	</a:t>
            </a:r>
            <a:r>
              <a:rPr lang="en-US" dirty="0" smtClean="0"/>
              <a:t>There are 10 </a:t>
            </a:r>
            <a:r>
              <a:rPr lang="en-US" dirty="0" err="1" smtClean="0"/>
              <a:t>Jiggies</a:t>
            </a:r>
            <a:r>
              <a:rPr lang="en-US" dirty="0" smtClean="0"/>
              <a:t> that are hidden in each level, some are on the ground/in air and some are retrieved after completing a task or defeating a boss.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TotalTime>
  <Words>231</Words>
  <Application>Microsoft Office PowerPoint</Application>
  <PresentationFormat>On-screen Show (4:3)</PresentationFormat>
  <Paragraphs>81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Basic Information</vt:lpstr>
      <vt:lpstr>Quick Overview</vt:lpstr>
      <vt:lpstr>PowerPoint Presentation</vt:lpstr>
      <vt:lpstr>Story Line</vt:lpstr>
      <vt:lpstr>Player’s Role</vt:lpstr>
      <vt:lpstr>User Interface</vt:lpstr>
      <vt:lpstr>Gameplay</vt:lpstr>
      <vt:lpstr>Scoring</vt:lpstr>
      <vt:lpstr>Artwork</vt:lpstr>
      <vt:lpstr>Sound and Music</vt:lpstr>
      <vt:lpstr>Game Review</vt:lpstr>
      <vt:lpstr>PowerPoint Presentation</vt:lpstr>
      <vt:lpstr>             Similar games</vt:lpstr>
      <vt:lpstr>Appropriate Audience</vt:lpstr>
      <vt:lpstr>Design mistakes</vt:lpstr>
      <vt:lpstr>Summary/Closing Statements</vt:lpstr>
      <vt:lpstr>Credits/Sources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Evan</dc:creator>
  <cp:lastModifiedBy>CIS</cp:lastModifiedBy>
  <cp:revision>44</cp:revision>
  <cp:lastPrinted>2012-09-24T19:13:47Z</cp:lastPrinted>
  <dcterms:created xsi:type="dcterms:W3CDTF">2012-09-23T15:12:25Z</dcterms:created>
  <dcterms:modified xsi:type="dcterms:W3CDTF">2012-09-24T19:15:21Z</dcterms:modified>
</cp:coreProperties>
</file>