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1" r:id="rId8"/>
    <p:sldId id="262" r:id="rId9"/>
    <p:sldId id="263" r:id="rId10"/>
    <p:sldId id="266" r:id="rId11"/>
    <p:sldId id="264" r:id="rId12"/>
    <p:sldId id="265"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94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DA07EC-52C6-497B-BACC-BB0F3FBF6834}" type="datetimeFigureOut">
              <a:rPr lang="en-US" smtClean="0"/>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2DB64-35D7-4C92-92B9-13B368D7DE01}" type="slidenum">
              <a:rPr lang="en-US" smtClean="0"/>
              <a:t>‹#›</a:t>
            </a:fld>
            <a:endParaRPr lang="en-US"/>
          </a:p>
        </p:txBody>
      </p:sp>
    </p:spTree>
    <p:extLst>
      <p:ext uri="{BB962C8B-B14F-4D97-AF65-F5344CB8AC3E}">
        <p14:creationId xmlns:p14="http://schemas.microsoft.com/office/powerpoint/2010/main" val="4074272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DA07EC-52C6-497B-BACC-BB0F3FBF6834}" type="datetimeFigureOut">
              <a:rPr lang="en-US" smtClean="0"/>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2DB64-35D7-4C92-92B9-13B368D7DE01}" type="slidenum">
              <a:rPr lang="en-US" smtClean="0"/>
              <a:t>‹#›</a:t>
            </a:fld>
            <a:endParaRPr lang="en-US"/>
          </a:p>
        </p:txBody>
      </p:sp>
    </p:spTree>
    <p:extLst>
      <p:ext uri="{BB962C8B-B14F-4D97-AF65-F5344CB8AC3E}">
        <p14:creationId xmlns:p14="http://schemas.microsoft.com/office/powerpoint/2010/main" val="3865973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DA07EC-52C6-497B-BACC-BB0F3FBF6834}" type="datetimeFigureOut">
              <a:rPr lang="en-US" smtClean="0"/>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2DB64-35D7-4C92-92B9-13B368D7DE01}" type="slidenum">
              <a:rPr lang="en-US" smtClean="0"/>
              <a:t>‹#›</a:t>
            </a:fld>
            <a:endParaRPr lang="en-US"/>
          </a:p>
        </p:txBody>
      </p:sp>
    </p:spTree>
    <p:extLst>
      <p:ext uri="{BB962C8B-B14F-4D97-AF65-F5344CB8AC3E}">
        <p14:creationId xmlns:p14="http://schemas.microsoft.com/office/powerpoint/2010/main" val="1585519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DA07EC-52C6-497B-BACC-BB0F3FBF6834}" type="datetimeFigureOut">
              <a:rPr lang="en-US" smtClean="0"/>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2DB64-35D7-4C92-92B9-13B368D7DE01}" type="slidenum">
              <a:rPr lang="en-US" smtClean="0"/>
              <a:t>‹#›</a:t>
            </a:fld>
            <a:endParaRPr lang="en-US"/>
          </a:p>
        </p:txBody>
      </p:sp>
    </p:spTree>
    <p:extLst>
      <p:ext uri="{BB962C8B-B14F-4D97-AF65-F5344CB8AC3E}">
        <p14:creationId xmlns:p14="http://schemas.microsoft.com/office/powerpoint/2010/main" val="2597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DA07EC-52C6-497B-BACC-BB0F3FBF6834}" type="datetimeFigureOut">
              <a:rPr lang="en-US" smtClean="0"/>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2DB64-35D7-4C92-92B9-13B368D7DE01}" type="slidenum">
              <a:rPr lang="en-US" smtClean="0"/>
              <a:t>‹#›</a:t>
            </a:fld>
            <a:endParaRPr lang="en-US"/>
          </a:p>
        </p:txBody>
      </p:sp>
    </p:spTree>
    <p:extLst>
      <p:ext uri="{BB962C8B-B14F-4D97-AF65-F5344CB8AC3E}">
        <p14:creationId xmlns:p14="http://schemas.microsoft.com/office/powerpoint/2010/main" val="3515293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DA07EC-52C6-497B-BACC-BB0F3FBF6834}" type="datetimeFigureOut">
              <a:rPr lang="en-US" smtClean="0"/>
              <a:t>9/24/2012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32DB64-35D7-4C92-92B9-13B368D7DE01}" type="slidenum">
              <a:rPr lang="en-US" smtClean="0"/>
              <a:t>‹#›</a:t>
            </a:fld>
            <a:endParaRPr lang="en-US"/>
          </a:p>
        </p:txBody>
      </p:sp>
    </p:spTree>
    <p:extLst>
      <p:ext uri="{BB962C8B-B14F-4D97-AF65-F5344CB8AC3E}">
        <p14:creationId xmlns:p14="http://schemas.microsoft.com/office/powerpoint/2010/main" val="2331724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DA07EC-52C6-497B-BACC-BB0F3FBF6834}" type="datetimeFigureOut">
              <a:rPr lang="en-US" smtClean="0"/>
              <a:t>9/24/2012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32DB64-35D7-4C92-92B9-13B368D7DE01}" type="slidenum">
              <a:rPr lang="en-US" smtClean="0"/>
              <a:t>‹#›</a:t>
            </a:fld>
            <a:endParaRPr lang="en-US"/>
          </a:p>
        </p:txBody>
      </p:sp>
    </p:spTree>
    <p:extLst>
      <p:ext uri="{BB962C8B-B14F-4D97-AF65-F5344CB8AC3E}">
        <p14:creationId xmlns:p14="http://schemas.microsoft.com/office/powerpoint/2010/main" val="3390777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DA07EC-52C6-497B-BACC-BB0F3FBF6834}" type="datetimeFigureOut">
              <a:rPr lang="en-US" smtClean="0"/>
              <a:t>9/24/2012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32DB64-35D7-4C92-92B9-13B368D7DE01}" type="slidenum">
              <a:rPr lang="en-US" smtClean="0"/>
              <a:t>‹#›</a:t>
            </a:fld>
            <a:endParaRPr lang="en-US"/>
          </a:p>
        </p:txBody>
      </p:sp>
    </p:spTree>
    <p:extLst>
      <p:ext uri="{BB962C8B-B14F-4D97-AF65-F5344CB8AC3E}">
        <p14:creationId xmlns:p14="http://schemas.microsoft.com/office/powerpoint/2010/main" val="1514636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DA07EC-52C6-497B-BACC-BB0F3FBF6834}" type="datetimeFigureOut">
              <a:rPr lang="en-US" smtClean="0"/>
              <a:t>9/24/2012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32DB64-35D7-4C92-92B9-13B368D7DE01}" type="slidenum">
              <a:rPr lang="en-US" smtClean="0"/>
              <a:t>‹#›</a:t>
            </a:fld>
            <a:endParaRPr lang="en-US"/>
          </a:p>
        </p:txBody>
      </p:sp>
    </p:spTree>
    <p:extLst>
      <p:ext uri="{BB962C8B-B14F-4D97-AF65-F5344CB8AC3E}">
        <p14:creationId xmlns:p14="http://schemas.microsoft.com/office/powerpoint/2010/main" val="318770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DA07EC-52C6-497B-BACC-BB0F3FBF6834}" type="datetimeFigureOut">
              <a:rPr lang="en-US" smtClean="0"/>
              <a:t>9/24/2012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32DB64-35D7-4C92-92B9-13B368D7DE01}" type="slidenum">
              <a:rPr lang="en-US" smtClean="0"/>
              <a:t>‹#›</a:t>
            </a:fld>
            <a:endParaRPr lang="en-US"/>
          </a:p>
        </p:txBody>
      </p:sp>
    </p:spTree>
    <p:extLst>
      <p:ext uri="{BB962C8B-B14F-4D97-AF65-F5344CB8AC3E}">
        <p14:creationId xmlns:p14="http://schemas.microsoft.com/office/powerpoint/2010/main" val="143166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DA07EC-52C6-497B-BACC-BB0F3FBF6834}" type="datetimeFigureOut">
              <a:rPr lang="en-US" smtClean="0"/>
              <a:t>9/24/2012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32DB64-35D7-4C92-92B9-13B368D7DE01}" type="slidenum">
              <a:rPr lang="en-US" smtClean="0"/>
              <a:t>‹#›</a:t>
            </a:fld>
            <a:endParaRPr lang="en-US"/>
          </a:p>
        </p:txBody>
      </p:sp>
    </p:spTree>
    <p:extLst>
      <p:ext uri="{BB962C8B-B14F-4D97-AF65-F5344CB8AC3E}">
        <p14:creationId xmlns:p14="http://schemas.microsoft.com/office/powerpoint/2010/main" val="3429906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DA07EC-52C6-497B-BACC-BB0F3FBF6834}" type="datetimeFigureOut">
              <a:rPr lang="en-US" smtClean="0"/>
              <a:t>9/24/2012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32DB64-35D7-4C92-92B9-13B368D7DE01}" type="slidenum">
              <a:rPr lang="en-US" smtClean="0"/>
              <a:t>‹#›</a:t>
            </a:fld>
            <a:endParaRPr lang="en-US"/>
          </a:p>
        </p:txBody>
      </p:sp>
    </p:spTree>
    <p:extLst>
      <p:ext uri="{BB962C8B-B14F-4D97-AF65-F5344CB8AC3E}">
        <p14:creationId xmlns:p14="http://schemas.microsoft.com/office/powerpoint/2010/main" val="852769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000" dirty="0" smtClean="0"/>
              <a:t>Dark Souls</a:t>
            </a:r>
            <a:r>
              <a:rPr lang="en-US" dirty="0" smtClean="0"/>
              <a:t/>
            </a:r>
            <a:br>
              <a:rPr lang="en-US" dirty="0" smtClean="0"/>
            </a:br>
            <a:r>
              <a:rPr lang="en-US" dirty="0" smtClean="0"/>
              <a:t>2011 Namco Bandai – </a:t>
            </a:r>
            <a:r>
              <a:rPr lang="en-US" dirty="0" err="1" smtClean="0"/>
              <a:t>FromSoftware</a:t>
            </a:r>
            <a:r>
              <a:rPr lang="en-US" dirty="0" smtClean="0"/>
              <a:t>, </a:t>
            </a:r>
            <a:r>
              <a:rPr lang="en-US" dirty="0" err="1" smtClean="0"/>
              <a:t>Inc</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CIS 487 Fall 2012</a:t>
            </a:r>
          </a:p>
          <a:p>
            <a:r>
              <a:rPr lang="en-US" dirty="0" smtClean="0"/>
              <a:t>By: Jared Baker</a:t>
            </a:r>
            <a:endParaRPr lang="en-US" dirty="0"/>
          </a:p>
        </p:txBody>
      </p:sp>
    </p:spTree>
    <p:extLst>
      <p:ext uri="{BB962C8B-B14F-4D97-AF65-F5344CB8AC3E}">
        <p14:creationId xmlns:p14="http://schemas.microsoft.com/office/powerpoint/2010/main" val="742044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Bugs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 two of the three most notorious bugs in the game have been resolved with patches.</a:t>
            </a:r>
          </a:p>
          <a:p>
            <a:r>
              <a:rPr lang="en-US" dirty="0" smtClean="0"/>
              <a:t>The first bug allowed players to kill the </a:t>
            </a:r>
            <a:r>
              <a:rPr lang="en-US" dirty="0" err="1" smtClean="0"/>
              <a:t>hellkite</a:t>
            </a:r>
            <a:r>
              <a:rPr lang="en-US" dirty="0" smtClean="0"/>
              <a:t> dragon one of the most difficult dragons in the game by sneaking behind it and range attacking it from a tower in the air, this allowed players to get past a very difficult piece of the game early on that they would have had to spend more time at. The AI on the dragon has been improved and is no longer visible from this vantage point. </a:t>
            </a:r>
          </a:p>
          <a:p>
            <a:r>
              <a:rPr lang="en-US" dirty="0" smtClean="0"/>
              <a:t>The worst bug which most would consider to have ruined the entire multiplayer environment involved the use of the dragon head stone which allowed a </a:t>
            </a:r>
            <a:r>
              <a:rPr lang="en-US" dirty="0" err="1" smtClean="0"/>
              <a:t>glitcher</a:t>
            </a:r>
            <a:r>
              <a:rPr lang="en-US" dirty="0" smtClean="0"/>
              <a:t> to create an infinite amount of souls from their stamina bar, this effectively let players max out their characters to 999 and begin invading other player worlds. The dragon head stone was </a:t>
            </a:r>
            <a:r>
              <a:rPr lang="en-US" dirty="0" err="1" smtClean="0"/>
              <a:t>nerfed</a:t>
            </a:r>
            <a:r>
              <a:rPr lang="en-US" dirty="0" smtClean="0"/>
              <a:t> but unfortunately most of these maxed out players can still be found and the online population has vastly decreased due to honest player frustrations.</a:t>
            </a:r>
          </a:p>
          <a:p>
            <a:r>
              <a:rPr lang="en-US" dirty="0" smtClean="0"/>
              <a:t>The third and final bug still yet unresolved is due to online </a:t>
            </a:r>
            <a:r>
              <a:rPr lang="en-US" dirty="0" err="1" smtClean="0"/>
              <a:t>lagstab</a:t>
            </a:r>
            <a:r>
              <a:rPr lang="en-US" dirty="0" smtClean="0"/>
              <a:t>, where the synchronization of online connections has been so poor that in a multiplayer dual one instant you are defending with a shield and the next the opposing player teleports behind you getting one shot instant backstab kill. There are no teleporting spells or moves in the game it is purely connection dependent.</a:t>
            </a:r>
            <a:endParaRPr lang="en-US" dirty="0"/>
          </a:p>
        </p:txBody>
      </p:sp>
    </p:spTree>
    <p:extLst>
      <p:ext uri="{BB962C8B-B14F-4D97-AF65-F5344CB8AC3E}">
        <p14:creationId xmlns:p14="http://schemas.microsoft.com/office/powerpoint/2010/main" val="2453011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Review</a:t>
            </a:r>
            <a:endParaRPr lang="en-US" dirty="0"/>
          </a:p>
        </p:txBody>
      </p:sp>
      <p:sp>
        <p:nvSpPr>
          <p:cNvPr id="3" name="Content Placeholder 2"/>
          <p:cNvSpPr>
            <a:spLocks noGrp="1"/>
          </p:cNvSpPr>
          <p:nvPr>
            <p:ph idx="1"/>
          </p:nvPr>
        </p:nvSpPr>
        <p:spPr/>
        <p:txBody>
          <a:bodyPr>
            <a:normAutofit fontScale="55000" lnSpcReduction="20000"/>
          </a:bodyPr>
          <a:lstStyle/>
          <a:p>
            <a:r>
              <a:rPr lang="en-US" dirty="0" err="1" smtClean="0"/>
              <a:t>Whats</a:t>
            </a:r>
            <a:r>
              <a:rPr lang="en-US" dirty="0" smtClean="0"/>
              <a:t> good?</a:t>
            </a:r>
          </a:p>
          <a:p>
            <a:r>
              <a:rPr lang="en-US" dirty="0" smtClean="0"/>
              <a:t>The high learning curve in this game gave me many WTF moments. Having never played the original release there were many times in the beginning of the game where I almost gave up and returned the game. It is nice to see a game that I cant beat in 2-3 nights of heavy play yet keeps surprising you.</a:t>
            </a:r>
          </a:p>
          <a:p>
            <a:r>
              <a:rPr lang="en-US" dirty="0" smtClean="0"/>
              <a:t>High replay ability from a single player point of view. When the final boss is killed the game starts over only enemies hit 50% harder and the souls earned per kill increase denoted by </a:t>
            </a:r>
            <a:r>
              <a:rPr lang="en-US" dirty="0" err="1" smtClean="0"/>
              <a:t>NewGame</a:t>
            </a:r>
            <a:r>
              <a:rPr lang="en-US" dirty="0"/>
              <a:t> </a:t>
            </a:r>
            <a:r>
              <a:rPr lang="en-US" dirty="0" smtClean="0"/>
              <a:t>as NG+,NG++,NG+++ acquiring all trophies/achievements means a guaranteed minimum of 2-3 play </a:t>
            </a:r>
            <a:r>
              <a:rPr lang="en-US" dirty="0" err="1" smtClean="0"/>
              <a:t>throughs</a:t>
            </a:r>
            <a:r>
              <a:rPr lang="en-US" dirty="0" smtClean="0"/>
              <a:t>.</a:t>
            </a:r>
          </a:p>
          <a:p>
            <a:r>
              <a:rPr lang="en-US" dirty="0" smtClean="0"/>
              <a:t>Possible to beat the game without full exploration of some parts, for the curious adventurer attention to details reaps high rewards.</a:t>
            </a:r>
          </a:p>
          <a:p>
            <a:r>
              <a:rPr lang="en-US" dirty="0" smtClean="0"/>
              <a:t>Consequences for slaying certain NPC’s, or performing certain actions in different sequences result in different mid-game outcomes. Potentially locking you out of having access to items only available through certain progressions.</a:t>
            </a:r>
          </a:p>
          <a:p>
            <a:r>
              <a:rPr lang="en-US" dirty="0" smtClean="0"/>
              <a:t>Unique character development, and equipment scaling system.</a:t>
            </a:r>
          </a:p>
          <a:p>
            <a:endParaRPr lang="en-US" dirty="0"/>
          </a:p>
        </p:txBody>
      </p:sp>
    </p:spTree>
    <p:extLst>
      <p:ext uri="{BB962C8B-B14F-4D97-AF65-F5344CB8AC3E}">
        <p14:creationId xmlns:p14="http://schemas.microsoft.com/office/powerpoint/2010/main" val="1662941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Review</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Whats</a:t>
            </a:r>
            <a:r>
              <a:rPr lang="en-US" dirty="0" smtClean="0"/>
              <a:t> bad?</a:t>
            </a:r>
          </a:p>
          <a:p>
            <a:r>
              <a:rPr lang="en-US" dirty="0" smtClean="0"/>
              <a:t>The unresolved </a:t>
            </a:r>
            <a:r>
              <a:rPr lang="en-US" dirty="0" err="1" smtClean="0"/>
              <a:t>lagstab</a:t>
            </a:r>
            <a:r>
              <a:rPr lang="en-US" dirty="0" smtClean="0"/>
              <a:t>, and late patching on the infinite souls glitch has discouraged many die hard fans.</a:t>
            </a:r>
          </a:p>
          <a:p>
            <a:r>
              <a:rPr lang="en-US" dirty="0" smtClean="0"/>
              <a:t>Game needs more DLC, the first DLC is scheduled to land this October</a:t>
            </a:r>
          </a:p>
          <a:p>
            <a:r>
              <a:rPr lang="en-US" dirty="0" smtClean="0"/>
              <a:t>Naive players may not be willing to invest in the difficult learning curve which further isolates the player base.</a:t>
            </a:r>
          </a:p>
          <a:p>
            <a:r>
              <a:rPr lang="en-US" dirty="0" smtClean="0"/>
              <a:t>Multiplayer match making needs to be revamped to pair similar leveled players together (possibility when DLC content is released)</a:t>
            </a:r>
          </a:p>
          <a:p>
            <a:r>
              <a:rPr lang="en-US" dirty="0" smtClean="0"/>
              <a:t>Some of the terrain is intentionally difficult to master going for an item that may be completely worthless may cost the player several hours of unnecessary game play.</a:t>
            </a:r>
          </a:p>
          <a:p>
            <a:r>
              <a:rPr lang="en-US" dirty="0" smtClean="0"/>
              <a:t>Dying can mean losing all currently acquired souls if your unable to make it back to the last place a player died.</a:t>
            </a:r>
          </a:p>
        </p:txBody>
      </p:sp>
    </p:spTree>
    <p:extLst>
      <p:ext uri="{BB962C8B-B14F-4D97-AF65-F5344CB8AC3E}">
        <p14:creationId xmlns:p14="http://schemas.microsoft.com/office/powerpoint/2010/main" val="3496528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Review</a:t>
            </a:r>
            <a:endParaRPr lang="en-US" dirty="0"/>
          </a:p>
        </p:txBody>
      </p:sp>
      <p:sp>
        <p:nvSpPr>
          <p:cNvPr id="3" name="Content Placeholder 2"/>
          <p:cNvSpPr>
            <a:spLocks noGrp="1"/>
          </p:cNvSpPr>
          <p:nvPr>
            <p:ph idx="1"/>
          </p:nvPr>
        </p:nvSpPr>
        <p:spPr/>
        <p:txBody>
          <a:bodyPr>
            <a:normAutofit/>
          </a:bodyPr>
          <a:lstStyle/>
          <a:p>
            <a:r>
              <a:rPr lang="en-US" sz="1800" dirty="0" smtClean="0"/>
              <a:t>How does it stack up with other RPG’s?</a:t>
            </a:r>
          </a:p>
          <a:p>
            <a:pPr marL="0" indent="0">
              <a:buNone/>
            </a:pPr>
            <a:r>
              <a:rPr lang="en-US" sz="1800" dirty="0" smtClean="0"/>
              <a:t>It’s difficult to compare; Dark Souls is definitely in a class of its own providing no guided path an absolutely no hand holding approach to adventuring and no quick transportation methods to get to different portions of the game world. If I had to compare it to a major competitor in the console market </a:t>
            </a:r>
            <a:r>
              <a:rPr lang="en-US" sz="1800" dirty="0" err="1" smtClean="0"/>
              <a:t>Skyrim</a:t>
            </a:r>
            <a:r>
              <a:rPr lang="en-US" sz="1800" dirty="0" smtClean="0"/>
              <a:t> came out at the same time. I find that in </a:t>
            </a:r>
            <a:r>
              <a:rPr lang="en-US" sz="1800" dirty="0" err="1" smtClean="0"/>
              <a:t>Skyrim</a:t>
            </a:r>
            <a:r>
              <a:rPr lang="en-US" sz="1800" dirty="0" smtClean="0"/>
              <a:t> it is easy for me to get overwhelmed with inventory management and it is very easy to save before entering an area and if I make a mistake I can just adjust my play style and reload right from the previous auto-save this leaves me feeling like some how I cheated because I couldn’t beat the area on the first try but I can pick up right where I left off with different weapons selected. In Dark Souls it is a much more satisfying sense of accomplishment because I was forced to fight my way all the way back to that final standoff and then I had to beat the boss with no save before hand.</a:t>
            </a:r>
            <a:endParaRPr lang="en-US" sz="1800" dirty="0"/>
          </a:p>
        </p:txBody>
      </p:sp>
    </p:spTree>
    <p:extLst>
      <p:ext uri="{BB962C8B-B14F-4D97-AF65-F5344CB8AC3E}">
        <p14:creationId xmlns:p14="http://schemas.microsoft.com/office/powerpoint/2010/main" val="2372813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review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Audience</a:t>
            </a:r>
          </a:p>
          <a:p>
            <a:r>
              <a:rPr lang="en-US" dirty="0" smtClean="0"/>
              <a:t>The game has an ESRB rating of 17+; there is a toggle in game to remove the blood and gore but ultimately you are still killing things.</a:t>
            </a:r>
          </a:p>
          <a:p>
            <a:r>
              <a:rPr lang="en-US" dirty="0" smtClean="0"/>
              <a:t>I think that this game is for a very particular die hard gamer or seasoned veteran fan base who is willing to put in a lot of time; the game is advertised as difficult and that you will die and will learn to deal with it. The upcoming DLC content is being released under the “Prepare to Die” edition title.</a:t>
            </a:r>
            <a:endParaRPr lang="en-US" dirty="0"/>
          </a:p>
        </p:txBody>
      </p:sp>
    </p:spTree>
    <p:extLst>
      <p:ext uri="{BB962C8B-B14F-4D97-AF65-F5344CB8AC3E}">
        <p14:creationId xmlns:p14="http://schemas.microsoft.com/office/powerpoint/2010/main" val="1955376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Review</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Design Mistakes?</a:t>
            </a:r>
          </a:p>
          <a:p>
            <a:r>
              <a:rPr lang="en-US" dirty="0" smtClean="0"/>
              <a:t>The game flow seems to work well; but there are certain points in the game where I noticed after a significant amount of game time that my frame rate dropped. I would like to see this corrected in future games.</a:t>
            </a:r>
          </a:p>
          <a:p>
            <a:r>
              <a:rPr lang="en-US" dirty="0" smtClean="0"/>
              <a:t>I would also like to see the item quick select bar trimmed down a bit or at least have toggles in the options screen for users to customize the UI a little bit more to their screen resolution.</a:t>
            </a:r>
          </a:p>
          <a:p>
            <a:r>
              <a:rPr lang="en-US" dirty="0" smtClean="0"/>
              <a:t>My biggest gripe about design mistakes revolve around the early bug introduction with infinite souls; how did they let that slip past the test team? Additionally now that they fixed the </a:t>
            </a:r>
            <a:r>
              <a:rPr lang="en-US" dirty="0" err="1" smtClean="0"/>
              <a:t>hellkite</a:t>
            </a:r>
            <a:r>
              <a:rPr lang="en-US" dirty="0" smtClean="0"/>
              <a:t> dragon the AI is so difficult to beat that you literally just have to be lucky to kill it I have been hit with fire through walls which shouldn’t happen. I’m on my 3</a:t>
            </a:r>
            <a:r>
              <a:rPr lang="en-US" baseline="30000" dirty="0" smtClean="0"/>
              <a:t>rd</a:t>
            </a:r>
            <a:r>
              <a:rPr lang="en-US" dirty="0" smtClean="0"/>
              <a:t> play through of the game and I still feel it is extremely overpowered at the point in time when you encounter it in the game.</a:t>
            </a:r>
            <a:endParaRPr lang="en-US" dirty="0"/>
          </a:p>
        </p:txBody>
      </p:sp>
    </p:spTree>
    <p:extLst>
      <p:ext uri="{BB962C8B-B14F-4D97-AF65-F5344CB8AC3E}">
        <p14:creationId xmlns:p14="http://schemas.microsoft.com/office/powerpoint/2010/main" val="3950974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Great game for anyone looking for a challenge</a:t>
            </a:r>
          </a:p>
          <a:p>
            <a:r>
              <a:rPr lang="en-US" dirty="0" smtClean="0"/>
              <a:t>Great replay ability value</a:t>
            </a:r>
          </a:p>
          <a:p>
            <a:r>
              <a:rPr lang="en-US" dirty="0" smtClean="0"/>
              <a:t>MP needs revamp</a:t>
            </a:r>
          </a:p>
          <a:p>
            <a:r>
              <a:rPr lang="en-US" dirty="0" smtClean="0"/>
              <a:t>Game is worth purchasing even out of the bargain bin. To get this game on sale it would take you months to beat and the new DLC will breathe new life into it and hopefully fix the MP.</a:t>
            </a:r>
            <a:endParaRPr lang="en-US" dirty="0"/>
          </a:p>
        </p:txBody>
      </p:sp>
    </p:spTree>
    <p:extLst>
      <p:ext uri="{BB962C8B-B14F-4D97-AF65-F5344CB8AC3E}">
        <p14:creationId xmlns:p14="http://schemas.microsoft.com/office/powerpoint/2010/main" val="2935484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a:t>
            </a:r>
            <a:endParaRPr lang="en-US" dirty="0"/>
          </a:p>
        </p:txBody>
      </p:sp>
      <p:sp>
        <p:nvSpPr>
          <p:cNvPr id="3" name="Content Placeholder 2"/>
          <p:cNvSpPr>
            <a:spLocks noGrp="1"/>
          </p:cNvSpPr>
          <p:nvPr>
            <p:ph idx="1"/>
          </p:nvPr>
        </p:nvSpPr>
        <p:spPr/>
        <p:txBody>
          <a:bodyPr/>
          <a:lstStyle/>
          <a:p>
            <a:r>
              <a:rPr lang="en-US" dirty="0" smtClean="0"/>
              <a:t>RPG/ Hack-n-slash</a:t>
            </a:r>
            <a:endParaRPr lang="en-US" dirty="0" smtClean="0"/>
          </a:p>
          <a:p>
            <a:r>
              <a:rPr lang="en-US" dirty="0" smtClean="0"/>
              <a:t>$59.99 USD on release ($10 PSN / 800 XBL credits for DLC)</a:t>
            </a:r>
          </a:p>
          <a:p>
            <a:r>
              <a:rPr lang="en-US" dirty="0" smtClean="0"/>
              <a:t>Minimum/Actual Hardware Requirements Xbox 360 / PS3 </a:t>
            </a:r>
            <a:r>
              <a:rPr lang="en-US" dirty="0" smtClean="0"/>
              <a:t>Console (did not include pc version in review as it includes content not yet available in the console versions)</a:t>
            </a:r>
            <a:endParaRPr lang="en-US" dirty="0" smtClean="0"/>
          </a:p>
          <a:p>
            <a:pPr marL="0" indent="0">
              <a:buNone/>
            </a:pPr>
            <a:endParaRPr lang="en-US" dirty="0"/>
          </a:p>
        </p:txBody>
      </p:sp>
    </p:spTree>
    <p:extLst>
      <p:ext uri="{BB962C8B-B14F-4D97-AF65-F5344CB8AC3E}">
        <p14:creationId xmlns:p14="http://schemas.microsoft.com/office/powerpoint/2010/main" val="2634572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line / Player’s Role</a:t>
            </a:r>
            <a:endParaRPr lang="en-US" dirty="0"/>
          </a:p>
        </p:txBody>
      </p:sp>
      <p:sp>
        <p:nvSpPr>
          <p:cNvPr id="3" name="Content Placeholder 2"/>
          <p:cNvSpPr>
            <a:spLocks noGrp="1"/>
          </p:cNvSpPr>
          <p:nvPr>
            <p:ph idx="1"/>
          </p:nvPr>
        </p:nvSpPr>
        <p:spPr/>
        <p:txBody>
          <a:bodyPr>
            <a:normAutofit fontScale="32500" lnSpcReduction="20000"/>
          </a:bodyPr>
          <a:lstStyle/>
          <a:p>
            <a:pPr marL="0" indent="0">
              <a:buNone/>
            </a:pPr>
            <a:r>
              <a:rPr lang="en-US" sz="7400" b="1" dirty="0" smtClean="0"/>
              <a:t>THE WORLD OF DARKNESS</a:t>
            </a:r>
            <a:endParaRPr lang="en-US" sz="7400" b="0" i="0" u="none" strike="noStrike" baseline="0" dirty="0" smtClean="0">
              <a:latin typeface="AvenirNextLTPro-Regular"/>
            </a:endParaRPr>
          </a:p>
          <a:p>
            <a:pPr marL="0" indent="0">
              <a:buNone/>
            </a:pPr>
            <a:r>
              <a:rPr lang="en-US" b="0" i="0" u="none" strike="noStrike" baseline="0" dirty="0" smtClean="0">
                <a:latin typeface="AvenirNextLTPro-Regular"/>
              </a:rPr>
              <a:t>You are thrown into a world of darkness, a world of demons. It’s a place where humans with the Dark Ring are sent to succumb and</a:t>
            </a:r>
            <a:r>
              <a:rPr lang="en-US" b="0" i="0" u="none" strike="noStrike" dirty="0" smtClean="0">
                <a:latin typeface="AvenirNextLTPro-Regular"/>
              </a:rPr>
              <a:t> </a:t>
            </a:r>
            <a:r>
              <a:rPr lang="en-US" b="0" i="0" u="none" strike="noStrike" baseline="0" dirty="0" smtClean="0">
                <a:latin typeface="AvenirNextLTPro-Regular"/>
              </a:rPr>
              <a:t>transform into the living dead. You are soulless at the beginning</a:t>
            </a:r>
            <a:r>
              <a:rPr lang="en-US" b="0" i="0" u="none" strike="noStrike" dirty="0" smtClean="0">
                <a:latin typeface="AvenirNextLTPro-Regular"/>
              </a:rPr>
              <a:t> </a:t>
            </a:r>
            <a:r>
              <a:rPr lang="en-US" b="0" i="0" u="none" strike="noStrike" baseline="0" dirty="0" smtClean="0">
                <a:latin typeface="AvenirNextLTPro-Regular"/>
              </a:rPr>
              <a:t>of the adventure, and in order to regain your soul, you must</a:t>
            </a:r>
            <a:r>
              <a:rPr lang="en-US" b="0" i="0" u="none" strike="noStrike" dirty="0" smtClean="0">
                <a:latin typeface="AvenirNextLTPro-Regular"/>
              </a:rPr>
              <a:t> </a:t>
            </a:r>
            <a:r>
              <a:rPr lang="en-US" b="0" i="0" u="none" strike="noStrike" baseline="0" dirty="0" smtClean="0">
                <a:latin typeface="AvenirNextLTPro-Regular"/>
              </a:rPr>
              <a:t>emerge from the abyss to reach the land of the living.</a:t>
            </a:r>
          </a:p>
          <a:p>
            <a:pPr marL="0" indent="0">
              <a:buNone/>
            </a:pPr>
            <a:r>
              <a:rPr lang="en-US" sz="4300" b="1" i="0" u="none" strike="noStrike" baseline="0" dirty="0" smtClean="0">
                <a:latin typeface="MatrixBold"/>
              </a:rPr>
              <a:t>Open World</a:t>
            </a:r>
          </a:p>
          <a:p>
            <a:pPr marL="0" indent="0">
              <a:buNone/>
            </a:pPr>
            <a:r>
              <a:rPr lang="en-US" b="0" i="0" u="none" strike="noStrike" baseline="0" dirty="0" smtClean="0">
                <a:latin typeface="AvenirNextLTPro-Regular"/>
              </a:rPr>
              <a:t>The demon world is expansive, but interconnected. Any location</a:t>
            </a:r>
            <a:r>
              <a:rPr lang="en-US" b="0" i="0" u="none" strike="noStrike" dirty="0" smtClean="0">
                <a:latin typeface="AvenirNextLTPro-Regular"/>
              </a:rPr>
              <a:t> </a:t>
            </a:r>
            <a:r>
              <a:rPr lang="en-US" b="0" i="0" u="none" strike="noStrike" baseline="0" dirty="0" smtClean="0">
                <a:latin typeface="AvenirNextLTPro-Regular"/>
              </a:rPr>
              <a:t>you see, you can explore. Some locations are more challenging</a:t>
            </a:r>
            <a:r>
              <a:rPr lang="en-US" dirty="0">
                <a:latin typeface="AvenirNextLTPro-Regular"/>
              </a:rPr>
              <a:t> </a:t>
            </a:r>
            <a:r>
              <a:rPr lang="en-US" b="0" i="0" u="none" strike="noStrike" baseline="0" dirty="0" smtClean="0">
                <a:latin typeface="AvenirNextLTPro-Regular"/>
              </a:rPr>
              <a:t>to reach than others, but simply exploring the land is fulfilling.</a:t>
            </a:r>
            <a:r>
              <a:rPr lang="en-US" b="0" i="0" u="none" strike="noStrike" dirty="0" smtClean="0">
                <a:latin typeface="AvenirNextLTPro-Regular"/>
              </a:rPr>
              <a:t> </a:t>
            </a:r>
            <a:r>
              <a:rPr lang="en-US" b="0" i="0" u="none" strike="noStrike" baseline="0" dirty="0" smtClean="0">
                <a:latin typeface="AvenirNextLTPro-Regular"/>
              </a:rPr>
              <a:t>As you progress, you’ll discover massive, vertically oriented</a:t>
            </a:r>
            <a:r>
              <a:rPr lang="en-US" b="0" i="0" u="none" strike="noStrike" dirty="0" smtClean="0">
                <a:latin typeface="AvenirNextLTPro-Regular"/>
              </a:rPr>
              <a:t> </a:t>
            </a:r>
            <a:r>
              <a:rPr lang="en-US" b="0" i="0" u="none" strike="noStrike" baseline="0" dirty="0" smtClean="0">
                <a:latin typeface="AvenirNextLTPro-Regular"/>
              </a:rPr>
              <a:t>structures, humongous landmasses, and complex dungeons, with</a:t>
            </a:r>
            <a:r>
              <a:rPr lang="en-US" b="0" i="0" u="none" strike="noStrike" dirty="0" smtClean="0">
                <a:latin typeface="AvenirNextLTPro-Regular"/>
              </a:rPr>
              <a:t> </a:t>
            </a:r>
            <a:r>
              <a:rPr lang="en-US" b="0" i="0" u="none" strike="noStrike" baseline="0" dirty="0" smtClean="0">
                <a:latin typeface="AvenirNextLTPro-Regular"/>
              </a:rPr>
              <a:t>interlinking routes and secret corridors.</a:t>
            </a:r>
          </a:p>
          <a:p>
            <a:endParaRPr lang="en-US" b="0" i="0" u="none" strike="noStrike" baseline="0" dirty="0" smtClean="0">
              <a:latin typeface="AvenirNextLTPro-Regular"/>
            </a:endParaRPr>
          </a:p>
          <a:p>
            <a:pPr marL="0" indent="0">
              <a:buNone/>
            </a:pPr>
            <a:r>
              <a:rPr lang="en-US" sz="3600" b="1" i="0" u="none" strike="noStrike" baseline="0" dirty="0" smtClean="0">
                <a:latin typeface="AvenirNextLTPro-Demi"/>
              </a:rPr>
              <a:t>Bonfire</a:t>
            </a:r>
          </a:p>
          <a:p>
            <a:pPr marL="0" indent="0">
              <a:buNone/>
            </a:pPr>
            <a:r>
              <a:rPr lang="en-US" b="0" i="0" u="none" strike="noStrike" baseline="0" dirty="0" smtClean="0">
                <a:latin typeface="AvenirNextLTPro-Regular"/>
              </a:rPr>
              <a:t>During your quest, you will come across bonfires. Approach the unlit</a:t>
            </a:r>
            <a:r>
              <a:rPr lang="en-US" b="0" i="0" u="none" strike="noStrike" dirty="0" smtClean="0">
                <a:latin typeface="AvenirNextLTPro-Regular"/>
              </a:rPr>
              <a:t> </a:t>
            </a:r>
            <a:r>
              <a:rPr lang="en-US" b="0" i="0" u="none" strike="noStrike" baseline="0" dirty="0" smtClean="0">
                <a:latin typeface="AvenirNextLTPro-Regular"/>
              </a:rPr>
              <a:t>bonfire and Press Q key to light the bonfire and access its menu.</a:t>
            </a:r>
            <a:r>
              <a:rPr lang="en-US" b="0" i="0" u="none" strike="noStrike" dirty="0" smtClean="0">
                <a:latin typeface="AvenirNextLTPro-Regular"/>
              </a:rPr>
              <a:t> </a:t>
            </a:r>
            <a:r>
              <a:rPr lang="en-US" b="0" i="0" u="none" strike="noStrike" baseline="0" dirty="0" smtClean="0">
                <a:latin typeface="AvenirNextLTPro-Regular"/>
              </a:rPr>
              <a:t>Here you level up your attributes, regain Humanity, refill your </a:t>
            </a:r>
            <a:r>
              <a:rPr lang="en-US" b="0" i="0" u="none" strike="noStrike" baseline="0" dirty="0" err="1" smtClean="0">
                <a:latin typeface="AvenirNextLTPro-Regular"/>
              </a:rPr>
              <a:t>Estus</a:t>
            </a:r>
            <a:r>
              <a:rPr lang="en-US" dirty="0">
                <a:latin typeface="AvenirNextLTPro-Regular"/>
              </a:rPr>
              <a:t> </a:t>
            </a:r>
            <a:r>
              <a:rPr lang="en-US" b="0" i="0" u="none" strike="noStrike" baseline="0" dirty="0" smtClean="0">
                <a:latin typeface="AvenirNextLTPro-Regular"/>
              </a:rPr>
              <a:t>Flasks and magic count, and remove any negative effects.</a:t>
            </a:r>
          </a:p>
          <a:p>
            <a:pPr marL="0" indent="0">
              <a:buNone/>
            </a:pPr>
            <a:endParaRPr lang="en-US" sz="3600" b="0" i="0" u="none" strike="noStrike" baseline="0" dirty="0" smtClean="0">
              <a:latin typeface="AvenirNextLTPro-Demi"/>
            </a:endParaRPr>
          </a:p>
          <a:p>
            <a:pPr marL="0" indent="0">
              <a:buNone/>
            </a:pPr>
            <a:r>
              <a:rPr lang="en-US" sz="3600" b="1" i="0" u="none" strike="noStrike" baseline="0" dirty="0" smtClean="0">
                <a:latin typeface="AvenirNextLTPro-Demi"/>
              </a:rPr>
              <a:t>Death</a:t>
            </a:r>
          </a:p>
          <a:p>
            <a:pPr marL="0" indent="0">
              <a:buNone/>
            </a:pPr>
            <a:r>
              <a:rPr lang="en-US" b="0" i="0" u="none" strike="noStrike" baseline="0" dirty="0" smtClean="0">
                <a:latin typeface="AvenirNextLTPro-Regular"/>
              </a:rPr>
              <a:t>When your HP is fully depleted, you die. When this happens, all</a:t>
            </a:r>
            <a:r>
              <a:rPr lang="en-US" b="0" i="0" u="none" strike="noStrike" dirty="0" smtClean="0">
                <a:latin typeface="AvenirNextLTPro-Regular"/>
              </a:rPr>
              <a:t> </a:t>
            </a:r>
            <a:r>
              <a:rPr lang="en-US" b="0" i="0" u="none" strike="noStrike" baseline="0" dirty="0" smtClean="0">
                <a:latin typeface="AvenirNextLTPro-Regular"/>
              </a:rPr>
              <a:t>of your collected Humanity and Souls are left on the ground as a</a:t>
            </a:r>
            <a:r>
              <a:rPr lang="en-US" b="0" i="0" u="none" strike="noStrike" dirty="0" smtClean="0">
                <a:latin typeface="AvenirNextLTPro-Regular"/>
              </a:rPr>
              <a:t> </a:t>
            </a:r>
            <a:r>
              <a:rPr lang="en-US" b="0" i="0" u="none" strike="noStrike" baseline="0" dirty="0" smtClean="0">
                <a:latin typeface="AvenirNextLTPro-Regular"/>
              </a:rPr>
              <a:t>Bloodstain, and you re-spawn back at the last bonfire you rested at.</a:t>
            </a:r>
          </a:p>
          <a:p>
            <a:pPr marL="0" indent="0">
              <a:buNone/>
            </a:pPr>
            <a:endParaRPr lang="en-US" sz="3600" b="1" i="0" u="none" strike="noStrike" baseline="0" dirty="0" smtClean="0">
              <a:latin typeface="AvenirNextLTPro-Demi"/>
            </a:endParaRPr>
          </a:p>
          <a:p>
            <a:pPr marL="0" indent="0">
              <a:buNone/>
            </a:pPr>
            <a:r>
              <a:rPr lang="en-US" sz="3600" b="1" i="0" u="none" strike="noStrike" baseline="0" dirty="0" smtClean="0">
                <a:latin typeface="AvenirNextLTPro-Demi"/>
              </a:rPr>
              <a:t>Living</a:t>
            </a:r>
            <a:r>
              <a:rPr lang="en-US" sz="3600" b="1" i="0" u="none" strike="noStrike" dirty="0" smtClean="0">
                <a:latin typeface="AvenirNextLTPro-Demi"/>
              </a:rPr>
              <a:t> and the undead</a:t>
            </a:r>
            <a:endParaRPr lang="en-US" sz="3600" b="1" i="0" u="none" strike="noStrike" baseline="0" dirty="0" smtClean="0">
              <a:latin typeface="AvenirNextLTPro-Demi"/>
            </a:endParaRPr>
          </a:p>
          <a:p>
            <a:pPr marL="0" indent="0">
              <a:buNone/>
            </a:pPr>
            <a:r>
              <a:rPr lang="en-US" b="0" i="0" u="none" strike="noStrike" baseline="0" dirty="0" smtClean="0">
                <a:latin typeface="AvenirNextLTPro-Regular"/>
              </a:rPr>
              <a:t>When you are Human, you are classified as living, but if you die and</a:t>
            </a:r>
            <a:r>
              <a:rPr lang="en-US" b="0" i="0" u="none" strike="noStrike" dirty="0" smtClean="0">
                <a:latin typeface="AvenirNextLTPro-Regular"/>
              </a:rPr>
              <a:t> </a:t>
            </a:r>
            <a:r>
              <a:rPr lang="en-US" b="0" i="0" u="none" strike="noStrike" baseline="0" dirty="0" smtClean="0">
                <a:latin typeface="AvenirNextLTPro-Regular"/>
              </a:rPr>
              <a:t>all Humanity and Souls are left as a Bloodstain, you are classified as an undead Hollow. In order to become living again, return to</a:t>
            </a:r>
            <a:r>
              <a:rPr lang="en-US" b="0" i="0" u="none" strike="noStrike" dirty="0" smtClean="0">
                <a:latin typeface="AvenirNextLTPro-Regular"/>
              </a:rPr>
              <a:t> </a:t>
            </a:r>
            <a:r>
              <a:rPr lang="en-US" b="0" i="0" u="none" strike="noStrike" baseline="0" dirty="0" smtClean="0">
                <a:latin typeface="AvenirNextLTPro-Regular"/>
              </a:rPr>
              <a:t>your fallen Bloodstain and collect all lost Humanity and Souls then</a:t>
            </a:r>
            <a:r>
              <a:rPr lang="en-US" b="0" i="0" u="none" strike="noStrike" dirty="0" smtClean="0">
                <a:latin typeface="AvenirNextLTPro-Regular"/>
              </a:rPr>
              <a:t> </a:t>
            </a:r>
            <a:r>
              <a:rPr lang="en-US" b="0" i="0" u="none" strike="noStrike" baseline="0" dirty="0" smtClean="0">
                <a:latin typeface="AvenirNextLTPro-Regular"/>
              </a:rPr>
              <a:t>sacrifice Humanity at a bonfire to reverse Hollowing. If you die</a:t>
            </a:r>
            <a:r>
              <a:rPr lang="en-US" b="0" i="0" u="none" strike="noStrike" dirty="0" smtClean="0">
                <a:latin typeface="AvenirNextLTPro-Regular"/>
              </a:rPr>
              <a:t> </a:t>
            </a:r>
            <a:r>
              <a:rPr lang="en-US" b="0" i="0" u="none" strike="noStrike" baseline="0" dirty="0" smtClean="0">
                <a:latin typeface="AvenirNextLTPro-Regular"/>
              </a:rPr>
              <a:t>again before returning to your Bloodstain, your previous Bloodstain</a:t>
            </a:r>
            <a:r>
              <a:rPr lang="en-US" b="0" i="0" u="none" strike="noStrike" dirty="0" smtClean="0">
                <a:latin typeface="AvenirNextLTPro-Regular"/>
              </a:rPr>
              <a:t> </a:t>
            </a:r>
            <a:r>
              <a:rPr lang="en-US" b="0" i="0" u="none" strike="noStrike" baseline="0" dirty="0" smtClean="0">
                <a:latin typeface="AvenirNextLTPro-Regular"/>
              </a:rPr>
              <a:t>disappears and a new one is left, but you remain undead.</a:t>
            </a:r>
            <a:r>
              <a:rPr lang="en-US" b="0" i="0" u="none" strike="noStrike" dirty="0" smtClean="0">
                <a:latin typeface="AvenirNextLTPro-Regular"/>
              </a:rPr>
              <a:t> </a:t>
            </a:r>
            <a:r>
              <a:rPr lang="en-US" b="0" i="0" u="none" strike="noStrike" baseline="0" dirty="0" smtClean="0">
                <a:latin typeface="AvenirNextLTPro-Regular"/>
              </a:rPr>
              <a:t>When you are undead, you can use collected Humanity, and then</a:t>
            </a:r>
            <a:r>
              <a:rPr lang="en-US" b="0" i="0" u="none" strike="noStrike" dirty="0" smtClean="0">
                <a:latin typeface="AvenirNextLTPro-Regular"/>
              </a:rPr>
              <a:t> </a:t>
            </a:r>
            <a:r>
              <a:rPr lang="en-US" b="0" i="0" u="none" strike="noStrike" baseline="0" dirty="0" smtClean="0">
                <a:latin typeface="AvenirNextLTPro-Regular"/>
              </a:rPr>
              <a:t>revert back to living at bonfires. When you are living and offer your</a:t>
            </a:r>
            <a:r>
              <a:rPr lang="en-US" b="0" i="0" u="none" strike="noStrike" dirty="0" smtClean="0">
                <a:latin typeface="AvenirNextLTPro-Regular"/>
              </a:rPr>
              <a:t> </a:t>
            </a:r>
            <a:r>
              <a:rPr lang="en-US" b="0" i="0" u="none" strike="noStrike" baseline="0" dirty="0" smtClean="0">
                <a:latin typeface="AvenirNextLTPro-Regular"/>
              </a:rPr>
              <a:t>Humanity at a bonfire, the effects of the bonfire fortifies.</a:t>
            </a:r>
            <a:endParaRPr lang="en-US" dirty="0"/>
          </a:p>
        </p:txBody>
      </p:sp>
    </p:spTree>
    <p:extLst>
      <p:ext uri="{BB962C8B-B14F-4D97-AF65-F5344CB8AC3E}">
        <p14:creationId xmlns:p14="http://schemas.microsoft.com/office/powerpoint/2010/main" val="226789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Installation</a:t>
            </a:r>
            <a:endParaRPr lang="en-US" dirty="0"/>
          </a:p>
        </p:txBody>
      </p:sp>
      <p:sp>
        <p:nvSpPr>
          <p:cNvPr id="3" name="Content Placeholder 2"/>
          <p:cNvSpPr>
            <a:spLocks noGrp="1"/>
          </p:cNvSpPr>
          <p:nvPr>
            <p:ph idx="1"/>
          </p:nvPr>
        </p:nvSpPr>
        <p:spPr/>
        <p:txBody>
          <a:bodyPr/>
          <a:lstStyle/>
          <a:p>
            <a:r>
              <a:rPr lang="en-US" dirty="0" smtClean="0"/>
              <a:t>The installation is standard saving only in game saves and patch data to the actual console. All other content runs directly from the disc. </a:t>
            </a:r>
            <a:endParaRPr lang="en-US" dirty="0"/>
          </a:p>
        </p:txBody>
      </p:sp>
    </p:spTree>
    <p:extLst>
      <p:ext uri="{BB962C8B-B14F-4D97-AF65-F5344CB8AC3E}">
        <p14:creationId xmlns:p14="http://schemas.microsoft.com/office/powerpoint/2010/main" val="945058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Interface</a:t>
            </a:r>
            <a:endParaRPr lang="en-US" dirty="0"/>
          </a:p>
        </p:txBody>
      </p:sp>
      <p:sp>
        <p:nvSpPr>
          <p:cNvPr id="3" name="Content Placeholder 2"/>
          <p:cNvSpPr>
            <a:spLocks noGrp="1"/>
          </p:cNvSpPr>
          <p:nvPr>
            <p:ph idx="1"/>
          </p:nvPr>
        </p:nvSpPr>
        <p:spPr/>
        <p:txBody>
          <a:bodyPr/>
          <a:lstStyle/>
          <a:p>
            <a:r>
              <a:rPr lang="en-US" dirty="0" smtClean="0"/>
              <a:t>The user interface while large on screen serves it’s purpose well. It looks like the designers try to maximize the transparency as much as possible and move items to the edges. While cluttered on lower resolution screens I had no problem seeing anything while playing in HD resolutions.</a:t>
            </a:r>
            <a:endParaRPr lang="en-US" dirty="0"/>
          </a:p>
        </p:txBody>
      </p:sp>
    </p:spTree>
    <p:extLst>
      <p:ext uri="{BB962C8B-B14F-4D97-AF65-F5344CB8AC3E}">
        <p14:creationId xmlns:p14="http://schemas.microsoft.com/office/powerpoint/2010/main" val="1889133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Gameplay </a:t>
            </a:r>
            <a:r>
              <a:rPr lang="en-US" sz="3600" dirty="0" smtClean="0"/>
              <a:t>/ </a:t>
            </a:r>
            <a:r>
              <a:rPr lang="en-US" sz="3600" dirty="0" smtClean="0"/>
              <a:t>Artwork /Sound &amp; Music</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40000" lnSpcReduction="20000"/>
          </a:bodyPr>
          <a:lstStyle/>
          <a:p>
            <a:r>
              <a:rPr lang="en-US" dirty="0" smtClean="0"/>
              <a:t>See gameplay video</a:t>
            </a:r>
          </a:p>
          <a:p>
            <a:r>
              <a:rPr lang="en-US" sz="800" b="0" i="0" u="none" strike="noStrike" baseline="0" dirty="0" smtClean="0">
                <a:solidFill>
                  <a:srgbClr val="FFFFFF"/>
                </a:solidFill>
                <a:latin typeface="Matrix-SC700"/>
              </a:rPr>
              <a:t>S™</a:t>
            </a:r>
          </a:p>
          <a:p>
            <a:pPr marL="0" indent="0">
              <a:buNone/>
            </a:pPr>
            <a:r>
              <a:rPr lang="en-US" sz="7200" b="1" i="0" u="none" strike="noStrike" baseline="0" dirty="0" smtClean="0">
                <a:solidFill>
                  <a:srgbClr val="000000"/>
                </a:solidFill>
                <a:latin typeface="MatrixBold"/>
              </a:rPr>
              <a:t>Classes</a:t>
            </a:r>
          </a:p>
          <a:p>
            <a:pPr marL="0" indent="0">
              <a:buNone/>
            </a:pPr>
            <a:r>
              <a:rPr lang="en-US" sz="3000" b="0" i="0" u="none" strike="noStrike" baseline="0" dirty="0" smtClean="0">
                <a:solidFill>
                  <a:srgbClr val="000000"/>
                </a:solidFill>
                <a:latin typeface="AvenirNextLTPro-Regular"/>
              </a:rPr>
              <a:t>Choose from 10 classes, each class has its own unique abilities</a:t>
            </a:r>
            <a:r>
              <a:rPr lang="en-US" sz="3000" b="0" i="0" u="none" strike="noStrike" dirty="0" smtClean="0">
                <a:solidFill>
                  <a:srgbClr val="000000"/>
                </a:solidFill>
                <a:latin typeface="AvenirNextLTPro-Regular"/>
              </a:rPr>
              <a:t> </a:t>
            </a:r>
            <a:r>
              <a:rPr lang="en-US" sz="3000" b="0" i="0" u="none" strike="noStrike" baseline="0" dirty="0" smtClean="0">
                <a:solidFill>
                  <a:srgbClr val="000000"/>
                </a:solidFill>
                <a:latin typeface="AvenirNextLTPro-Regular"/>
              </a:rPr>
              <a:t>and statistics. Every class starts the game with certain equipment</a:t>
            </a:r>
            <a:r>
              <a:rPr lang="en-US" sz="3000" b="0" i="0" u="none" strike="noStrike" dirty="0" smtClean="0">
                <a:solidFill>
                  <a:srgbClr val="000000"/>
                </a:solidFill>
                <a:latin typeface="AvenirNextLTPro-Regular"/>
              </a:rPr>
              <a:t> </a:t>
            </a:r>
            <a:r>
              <a:rPr lang="en-US" sz="3000" b="0" i="0" u="none" strike="noStrike" baseline="0" dirty="0" smtClean="0">
                <a:solidFill>
                  <a:srgbClr val="000000"/>
                </a:solidFill>
                <a:latin typeface="AvenirNextLTPro-Regular"/>
              </a:rPr>
              <a:t>and spells. However, as you play, you’ll discover Dark Souls has</a:t>
            </a:r>
            <a:r>
              <a:rPr lang="en-US" sz="3000" b="0" i="0" u="none" strike="noStrike" dirty="0" smtClean="0">
                <a:solidFill>
                  <a:srgbClr val="000000"/>
                </a:solidFill>
                <a:latin typeface="AvenirNextLTPro-Regular"/>
              </a:rPr>
              <a:t> </a:t>
            </a:r>
            <a:r>
              <a:rPr lang="en-US" sz="3000" b="0" i="0" u="none" strike="noStrike" baseline="0" dirty="0" smtClean="0">
                <a:solidFill>
                  <a:srgbClr val="000000"/>
                </a:solidFill>
                <a:latin typeface="AvenirNextLTPro-Regular"/>
              </a:rPr>
              <a:t>non class-specific items. Therefore, you may adjust your attributes</a:t>
            </a:r>
            <a:r>
              <a:rPr lang="en-US" sz="3000" b="0" i="0" u="none" strike="noStrike" dirty="0" smtClean="0">
                <a:solidFill>
                  <a:srgbClr val="000000"/>
                </a:solidFill>
                <a:latin typeface="AvenirNextLTPro-Regular"/>
              </a:rPr>
              <a:t> </a:t>
            </a:r>
            <a:r>
              <a:rPr lang="en-US" sz="3000" b="0" i="0" u="none" strike="noStrike" baseline="0" dirty="0" smtClean="0">
                <a:solidFill>
                  <a:srgbClr val="000000"/>
                </a:solidFill>
                <a:latin typeface="AvenirNextLTPro-Regular"/>
              </a:rPr>
              <a:t>when leveling up to meet certain basic requirements a weapon or</a:t>
            </a:r>
            <a:r>
              <a:rPr lang="en-US" sz="3000" b="0" i="0" u="none" strike="noStrike" dirty="0" smtClean="0">
                <a:solidFill>
                  <a:srgbClr val="000000"/>
                </a:solidFill>
                <a:latin typeface="AvenirNextLTPro-Regular"/>
              </a:rPr>
              <a:t> </a:t>
            </a:r>
            <a:r>
              <a:rPr lang="en-US" sz="3000" b="0" i="0" u="none" strike="noStrike" baseline="0" dirty="0" smtClean="0">
                <a:solidFill>
                  <a:srgbClr val="000000"/>
                </a:solidFill>
                <a:latin typeface="AvenirNextLTPro-Regular"/>
              </a:rPr>
              <a:t>armor might have.</a:t>
            </a:r>
          </a:p>
          <a:p>
            <a:r>
              <a:rPr lang="en-US" sz="3000" b="1" i="0" u="none" strike="noStrike" baseline="0" dirty="0" smtClean="0">
                <a:solidFill>
                  <a:srgbClr val="000000"/>
                </a:solidFill>
                <a:latin typeface="AvenirNextLTPro-Demi"/>
              </a:rPr>
              <a:t>Warrior: </a:t>
            </a:r>
            <a:r>
              <a:rPr lang="en-US" sz="3000" b="0" i="0" u="none" strike="noStrike" baseline="0" dirty="0" smtClean="0">
                <a:solidFill>
                  <a:srgbClr val="000000"/>
                </a:solidFill>
                <a:latin typeface="AvenirNextLTPro-Regular"/>
              </a:rPr>
              <a:t>The fearless warrior is a weapon expert with high</a:t>
            </a:r>
            <a:r>
              <a:rPr lang="en-US" sz="3000" b="0" i="0" u="none" strike="noStrike" dirty="0" smtClean="0">
                <a:solidFill>
                  <a:srgbClr val="000000"/>
                </a:solidFill>
                <a:latin typeface="AvenirNextLTPro-Regular"/>
              </a:rPr>
              <a:t> </a:t>
            </a:r>
            <a:r>
              <a:rPr lang="en-US" sz="3000" b="0" i="0" u="none" strike="noStrike" baseline="0" dirty="0" smtClean="0">
                <a:solidFill>
                  <a:srgbClr val="000000"/>
                </a:solidFill>
                <a:latin typeface="AvenirNextLTPro-Regular"/>
              </a:rPr>
              <a:t>strength and dexterity.</a:t>
            </a:r>
          </a:p>
          <a:p>
            <a:r>
              <a:rPr lang="en-US" sz="3000" b="1" i="0" u="none" strike="noStrike" baseline="0" dirty="0" smtClean="0">
                <a:solidFill>
                  <a:srgbClr val="000000"/>
                </a:solidFill>
                <a:latin typeface="AvenirNextLTPro-Demi"/>
              </a:rPr>
              <a:t>Knight: </a:t>
            </a:r>
            <a:r>
              <a:rPr lang="en-US" sz="3000" b="0" i="0" u="none" strike="noStrike" baseline="0" dirty="0" smtClean="0">
                <a:solidFill>
                  <a:srgbClr val="000000"/>
                </a:solidFill>
                <a:latin typeface="AvenirNextLTPro-Regular"/>
              </a:rPr>
              <a:t>The low-ranking knight has high HP and solid armor.</a:t>
            </a:r>
            <a:r>
              <a:rPr lang="en-US" sz="3000" b="0" i="0" u="none" strike="noStrike" dirty="0" smtClean="0">
                <a:solidFill>
                  <a:srgbClr val="000000"/>
                </a:solidFill>
                <a:latin typeface="AvenirNextLTPro-Regular"/>
              </a:rPr>
              <a:t> </a:t>
            </a:r>
            <a:r>
              <a:rPr lang="en-US" sz="3000" b="0" i="0" u="none" strike="noStrike" baseline="0" dirty="0" smtClean="0">
                <a:solidFill>
                  <a:srgbClr val="000000"/>
                </a:solidFill>
                <a:latin typeface="AvenirNextLTPro-Regular"/>
              </a:rPr>
              <a:t>Knights are not easily toppled.</a:t>
            </a:r>
          </a:p>
          <a:p>
            <a:r>
              <a:rPr lang="en-US" sz="3000" b="1" i="0" u="none" strike="noStrike" baseline="0" dirty="0" smtClean="0">
                <a:solidFill>
                  <a:srgbClr val="000000"/>
                </a:solidFill>
                <a:latin typeface="AvenirNextLTPro-Demi"/>
              </a:rPr>
              <a:t>Wanderer: </a:t>
            </a:r>
            <a:r>
              <a:rPr lang="en-US" sz="3000" b="0" i="0" u="none" strike="noStrike" baseline="0" dirty="0" smtClean="0">
                <a:solidFill>
                  <a:srgbClr val="000000"/>
                </a:solidFill>
                <a:latin typeface="AvenirNextLTPro-Regular"/>
              </a:rPr>
              <a:t>The aimless wanderer has high dexterity and wields</a:t>
            </a:r>
            <a:r>
              <a:rPr lang="en-US" sz="3000" b="0" i="0" u="none" strike="noStrike" dirty="0" smtClean="0">
                <a:solidFill>
                  <a:srgbClr val="000000"/>
                </a:solidFill>
                <a:latin typeface="AvenirNextLTPro-Regular"/>
              </a:rPr>
              <a:t> </a:t>
            </a:r>
            <a:r>
              <a:rPr lang="en-US" sz="3000" b="0" i="0" u="none" strike="noStrike" baseline="0" dirty="0" smtClean="0">
                <a:solidFill>
                  <a:srgbClr val="000000"/>
                </a:solidFill>
                <a:latin typeface="AvenirNextLTPro-Regular"/>
              </a:rPr>
              <a:t>the scimitar.</a:t>
            </a:r>
          </a:p>
          <a:p>
            <a:r>
              <a:rPr lang="en-US" sz="3000" b="1" i="0" u="none" strike="noStrike" baseline="0" dirty="0" smtClean="0">
                <a:solidFill>
                  <a:srgbClr val="000000"/>
                </a:solidFill>
                <a:latin typeface="AvenirNextLTPro-Demi"/>
              </a:rPr>
              <a:t>Thief: </a:t>
            </a:r>
            <a:r>
              <a:rPr lang="en-US" sz="3000" b="0" i="0" u="none" strike="noStrike" baseline="0" dirty="0" smtClean="0">
                <a:solidFill>
                  <a:srgbClr val="000000"/>
                </a:solidFill>
                <a:latin typeface="AvenirNextLTPro-Regular"/>
              </a:rPr>
              <a:t>The guilt-ridden thief has a high chance of critical hits and</a:t>
            </a:r>
            <a:r>
              <a:rPr lang="en-US" sz="3000" b="0" i="0" u="none" strike="noStrike" dirty="0" smtClean="0">
                <a:solidFill>
                  <a:srgbClr val="000000"/>
                </a:solidFill>
                <a:latin typeface="AvenirNextLTPro-Regular"/>
              </a:rPr>
              <a:t> </a:t>
            </a:r>
            <a:r>
              <a:rPr lang="en-US" sz="3000" b="0" i="0" u="none" strike="noStrike" baseline="0" dirty="0" smtClean="0">
                <a:solidFill>
                  <a:srgbClr val="000000"/>
                </a:solidFill>
                <a:latin typeface="AvenirNextLTPro-Regular"/>
              </a:rPr>
              <a:t>carries a Master Key.</a:t>
            </a:r>
          </a:p>
          <a:p>
            <a:r>
              <a:rPr lang="en-US" sz="3000" b="1" i="0" u="none" strike="noStrike" baseline="0" dirty="0" smtClean="0">
                <a:solidFill>
                  <a:srgbClr val="000000"/>
                </a:solidFill>
                <a:latin typeface="AvenirNextLTPro-Demi"/>
              </a:rPr>
              <a:t>Bandit: </a:t>
            </a:r>
            <a:r>
              <a:rPr lang="en-US" sz="3000" b="0" i="0" u="none" strike="noStrike" baseline="0" dirty="0" smtClean="0">
                <a:solidFill>
                  <a:srgbClr val="000000"/>
                </a:solidFill>
                <a:latin typeface="AvenirNextLTPro-Regular"/>
              </a:rPr>
              <a:t>The savage bandit has high strength and wields a heavy</a:t>
            </a:r>
            <a:r>
              <a:rPr lang="en-US" sz="3000" b="0" i="0" u="none" strike="noStrike" dirty="0" smtClean="0">
                <a:solidFill>
                  <a:srgbClr val="000000"/>
                </a:solidFill>
                <a:latin typeface="AvenirNextLTPro-Regular"/>
              </a:rPr>
              <a:t> </a:t>
            </a:r>
            <a:r>
              <a:rPr lang="en-US" sz="3000" b="0" i="0" u="none" strike="noStrike" baseline="0" dirty="0" smtClean="0">
                <a:solidFill>
                  <a:srgbClr val="000000"/>
                </a:solidFill>
                <a:latin typeface="AvenirNextLTPro-Regular"/>
              </a:rPr>
              <a:t>battle axe.</a:t>
            </a:r>
          </a:p>
          <a:p>
            <a:r>
              <a:rPr lang="en-US" sz="3000" b="1" i="0" u="none" strike="noStrike" baseline="0" dirty="0" smtClean="0">
                <a:solidFill>
                  <a:srgbClr val="000000"/>
                </a:solidFill>
                <a:latin typeface="AvenirNextLTPro-Demi"/>
              </a:rPr>
              <a:t>Hunter: </a:t>
            </a:r>
            <a:r>
              <a:rPr lang="en-US" sz="3000" b="0" i="0" u="none" strike="noStrike" baseline="0" dirty="0" smtClean="0">
                <a:solidFill>
                  <a:srgbClr val="000000"/>
                </a:solidFill>
                <a:latin typeface="AvenirNextLTPro-Regular"/>
              </a:rPr>
              <a:t>The bow-wielding hunter can handle close-range and</a:t>
            </a:r>
            <a:r>
              <a:rPr lang="en-US" sz="3000" b="0" i="0" u="none" strike="noStrike" dirty="0" smtClean="0">
                <a:solidFill>
                  <a:srgbClr val="000000"/>
                </a:solidFill>
                <a:latin typeface="AvenirNextLTPro-Regular"/>
              </a:rPr>
              <a:t> </a:t>
            </a:r>
            <a:r>
              <a:rPr lang="en-US" sz="3000" b="0" i="0" u="none" strike="noStrike" baseline="0" dirty="0" smtClean="0">
                <a:solidFill>
                  <a:srgbClr val="000000"/>
                </a:solidFill>
                <a:latin typeface="AvenirNextLTPro-Regular"/>
              </a:rPr>
              <a:t>long-range, but is vulnerable to magic.</a:t>
            </a:r>
          </a:p>
          <a:p>
            <a:r>
              <a:rPr lang="en-US" sz="3000" b="1" i="0" u="none" strike="noStrike" baseline="0" dirty="0" smtClean="0">
                <a:solidFill>
                  <a:srgbClr val="000000"/>
                </a:solidFill>
                <a:latin typeface="AvenirNextLTPro-Demi"/>
              </a:rPr>
              <a:t>Sorcerer: </a:t>
            </a:r>
            <a:r>
              <a:rPr lang="en-US" sz="3000" b="0" i="0" u="none" strike="noStrike" baseline="0" dirty="0" smtClean="0">
                <a:solidFill>
                  <a:srgbClr val="000000"/>
                </a:solidFill>
                <a:latin typeface="AvenirNextLTPro-Regular"/>
              </a:rPr>
              <a:t>The sorcerer of </a:t>
            </a:r>
            <a:r>
              <a:rPr lang="en-US" sz="3000" b="0" i="0" u="none" strike="noStrike" baseline="0" dirty="0" err="1" smtClean="0">
                <a:solidFill>
                  <a:srgbClr val="000000"/>
                </a:solidFill>
                <a:latin typeface="AvenirNextLTPro-Regular"/>
              </a:rPr>
              <a:t>Vinheim</a:t>
            </a:r>
            <a:r>
              <a:rPr lang="en-US" sz="3000" b="0" i="0" u="none" strike="noStrike" baseline="0" dirty="0" smtClean="0">
                <a:solidFill>
                  <a:srgbClr val="000000"/>
                </a:solidFill>
                <a:latin typeface="AvenirNextLTPro-Regular"/>
              </a:rPr>
              <a:t> Dragon School can cast soul</a:t>
            </a:r>
            <a:r>
              <a:rPr lang="en-US" sz="3000" b="0" i="0" u="none" strike="noStrike" dirty="0" smtClean="0">
                <a:solidFill>
                  <a:srgbClr val="000000"/>
                </a:solidFill>
                <a:latin typeface="AvenirNextLTPro-Regular"/>
              </a:rPr>
              <a:t> </a:t>
            </a:r>
            <a:r>
              <a:rPr lang="en-US" sz="3000" b="0" i="0" u="none" strike="noStrike" baseline="0" dirty="0" smtClean="0">
                <a:solidFill>
                  <a:srgbClr val="000000"/>
                </a:solidFill>
                <a:latin typeface="AvenirNextLTPro-Regular"/>
              </a:rPr>
              <a:t>sorceries.</a:t>
            </a:r>
          </a:p>
          <a:p>
            <a:r>
              <a:rPr lang="en-US" sz="3000" b="1" i="0" u="none" strike="noStrike" baseline="0" dirty="0" err="1" smtClean="0">
                <a:solidFill>
                  <a:srgbClr val="000000"/>
                </a:solidFill>
                <a:latin typeface="AvenirNextLTPro-Demi"/>
              </a:rPr>
              <a:t>Pyromancer</a:t>
            </a:r>
            <a:r>
              <a:rPr lang="en-US" sz="3000" b="1" i="0" u="none" strike="noStrike" baseline="0" dirty="0" smtClean="0">
                <a:solidFill>
                  <a:srgbClr val="000000"/>
                </a:solidFill>
                <a:latin typeface="AvenirNextLTPro-Demi"/>
              </a:rPr>
              <a:t>: </a:t>
            </a:r>
            <a:r>
              <a:rPr lang="en-US" sz="3000" b="0" i="0" u="none" strike="noStrike" baseline="0" dirty="0" smtClean="0">
                <a:solidFill>
                  <a:srgbClr val="000000"/>
                </a:solidFill>
                <a:latin typeface="AvenirNextLTPro-Regular"/>
              </a:rPr>
              <a:t>The Great Swamp </a:t>
            </a:r>
            <a:r>
              <a:rPr lang="en-US" sz="3000" b="0" i="0" u="none" strike="noStrike" baseline="0" dirty="0" err="1" smtClean="0">
                <a:solidFill>
                  <a:srgbClr val="000000"/>
                </a:solidFill>
                <a:latin typeface="AvenirNextLTPro-Regular"/>
              </a:rPr>
              <a:t>pyromancer</a:t>
            </a:r>
            <a:r>
              <a:rPr lang="en-US" sz="3000" b="0" i="0" u="none" strike="noStrike" baseline="0" dirty="0" smtClean="0">
                <a:solidFill>
                  <a:srgbClr val="000000"/>
                </a:solidFill>
                <a:latin typeface="AvenirNextLTPro-Regular"/>
              </a:rPr>
              <a:t> casts fire spells and</a:t>
            </a:r>
            <a:r>
              <a:rPr lang="en-US" sz="3000" b="0" i="0" u="none" strike="noStrike" dirty="0" smtClean="0">
                <a:solidFill>
                  <a:srgbClr val="000000"/>
                </a:solidFill>
                <a:latin typeface="AvenirNextLTPro-Regular"/>
              </a:rPr>
              <a:t> </a:t>
            </a:r>
            <a:r>
              <a:rPr lang="en-US" sz="3000" b="0" i="0" u="none" strike="noStrike" baseline="0" dirty="0" smtClean="0">
                <a:solidFill>
                  <a:srgbClr val="000000"/>
                </a:solidFill>
                <a:latin typeface="AvenirNextLTPro-Regular"/>
              </a:rPr>
              <a:t>wields a hand axe.</a:t>
            </a:r>
          </a:p>
          <a:p>
            <a:r>
              <a:rPr lang="en-US" sz="3000" b="1" i="0" u="none" strike="noStrike" baseline="0" dirty="0" smtClean="0">
                <a:solidFill>
                  <a:srgbClr val="000000"/>
                </a:solidFill>
                <a:latin typeface="AvenirNextLTPro-Demi"/>
              </a:rPr>
              <a:t>Cleric: </a:t>
            </a:r>
            <a:r>
              <a:rPr lang="en-US" sz="3000" b="0" i="0" u="none" strike="noStrike" baseline="0" dirty="0" smtClean="0">
                <a:solidFill>
                  <a:srgbClr val="000000"/>
                </a:solidFill>
                <a:latin typeface="AvenirNextLTPro-Regular"/>
              </a:rPr>
              <a:t>The cleric on Pilgrimage wields a mace and casts healing</a:t>
            </a:r>
            <a:r>
              <a:rPr lang="en-US" sz="3000" b="0" i="0" u="none" strike="noStrike" dirty="0" smtClean="0">
                <a:solidFill>
                  <a:srgbClr val="000000"/>
                </a:solidFill>
                <a:latin typeface="AvenirNextLTPro-Regular"/>
              </a:rPr>
              <a:t> </a:t>
            </a:r>
            <a:r>
              <a:rPr lang="en-US" sz="3000" b="0" i="0" u="none" strike="noStrike" baseline="0" dirty="0" smtClean="0">
                <a:solidFill>
                  <a:srgbClr val="000000"/>
                </a:solidFill>
                <a:latin typeface="AvenirNextLTPro-Regular"/>
              </a:rPr>
              <a:t>miracles.</a:t>
            </a:r>
          </a:p>
          <a:p>
            <a:r>
              <a:rPr lang="en-US" sz="3000" b="1" i="0" u="none" strike="noStrike" baseline="0" dirty="0" smtClean="0">
                <a:solidFill>
                  <a:srgbClr val="000000"/>
                </a:solidFill>
                <a:latin typeface="AvenirNextLTPro-Demi"/>
              </a:rPr>
              <a:t>Deprived: </a:t>
            </a:r>
            <a:r>
              <a:rPr lang="en-US" sz="3000" b="0" i="0" u="none" strike="noStrike" baseline="0" dirty="0" smtClean="0">
                <a:solidFill>
                  <a:srgbClr val="000000"/>
                </a:solidFill>
                <a:latin typeface="AvenirNextLTPro-Regular"/>
              </a:rPr>
              <a:t>The unclothed enigma is only armed with a club and</a:t>
            </a:r>
            <a:r>
              <a:rPr lang="en-US" sz="3000" b="0" i="0" u="none" strike="noStrike" dirty="0" smtClean="0">
                <a:solidFill>
                  <a:srgbClr val="000000"/>
                </a:solidFill>
                <a:latin typeface="AvenirNextLTPro-Regular"/>
              </a:rPr>
              <a:t> </a:t>
            </a:r>
            <a:r>
              <a:rPr lang="en-US" sz="3000" b="0" i="0" u="none" strike="noStrike" baseline="0" dirty="0" smtClean="0">
                <a:solidFill>
                  <a:srgbClr val="000000"/>
                </a:solidFill>
                <a:latin typeface="AvenirNextLTPro-Regular"/>
              </a:rPr>
              <a:t>old plank shield.</a:t>
            </a:r>
          </a:p>
          <a:p>
            <a:endParaRPr lang="en-US" sz="3000" dirty="0" smtClean="0"/>
          </a:p>
          <a:p>
            <a:r>
              <a:rPr lang="en-US" dirty="0" smtClean="0"/>
              <a:t>No audio was provided in the game play video but it was one place that I felt the game fell short. There really wasn’t much in the way of music to coincide with the gameplay unless a major battle was underway. The sound effects were on par with most </a:t>
            </a:r>
            <a:r>
              <a:rPr lang="en-US" dirty="0" err="1" smtClean="0"/>
              <a:t>rpg’s</a:t>
            </a:r>
            <a:r>
              <a:rPr lang="en-US" dirty="0" smtClean="0"/>
              <a:t> </a:t>
            </a:r>
            <a:r>
              <a:rPr lang="en-US" dirty="0" err="1" smtClean="0"/>
              <a:t>i.e</a:t>
            </a:r>
            <a:r>
              <a:rPr lang="en-US" dirty="0" smtClean="0"/>
              <a:t> weapon effects and environmental sounds.</a:t>
            </a:r>
            <a:endParaRPr lang="en-US" dirty="0"/>
          </a:p>
        </p:txBody>
      </p:sp>
    </p:spTree>
    <p:extLst>
      <p:ext uri="{BB962C8B-B14F-4D97-AF65-F5344CB8AC3E}">
        <p14:creationId xmlns:p14="http://schemas.microsoft.com/office/powerpoint/2010/main" val="3634098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a:t>
            </a:r>
            <a:endParaRPr lang="en-US" dirty="0"/>
          </a:p>
        </p:txBody>
      </p:sp>
      <p:sp>
        <p:nvSpPr>
          <p:cNvPr id="3" name="Content Placeholder 2"/>
          <p:cNvSpPr>
            <a:spLocks noGrp="1"/>
          </p:cNvSpPr>
          <p:nvPr>
            <p:ph idx="1"/>
          </p:nvPr>
        </p:nvSpPr>
        <p:spPr/>
        <p:txBody>
          <a:bodyPr/>
          <a:lstStyle/>
          <a:p>
            <a:r>
              <a:rPr lang="en-US" dirty="0" smtClean="0"/>
              <a:t>Based on acquisition of souls</a:t>
            </a:r>
          </a:p>
          <a:p>
            <a:r>
              <a:rPr lang="en-US" dirty="0" smtClean="0"/>
              <a:t>Bosses typically return 20 times as many souls as standard foot enemies.</a:t>
            </a:r>
          </a:p>
          <a:p>
            <a:r>
              <a:rPr lang="en-US" dirty="0" smtClean="0"/>
              <a:t>Souls are the currency in game used in weapon and character development.</a:t>
            </a:r>
          </a:p>
          <a:p>
            <a:r>
              <a:rPr lang="en-US" dirty="0" smtClean="0"/>
              <a:t>Death can mean complete loss of all currently acquired souls.</a:t>
            </a:r>
          </a:p>
          <a:p>
            <a:endParaRPr lang="en-US" dirty="0"/>
          </a:p>
        </p:txBody>
      </p:sp>
    </p:spTree>
    <p:extLst>
      <p:ext uri="{BB962C8B-B14F-4D97-AF65-F5344CB8AC3E}">
        <p14:creationId xmlns:p14="http://schemas.microsoft.com/office/powerpoint/2010/main" val="1770628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Features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Unique Multiplayer Experience</a:t>
            </a:r>
          </a:p>
          <a:p>
            <a:pPr marL="0" indent="0">
              <a:buNone/>
            </a:pPr>
            <a:r>
              <a:rPr lang="en-US" dirty="0" smtClean="0"/>
              <a:t>(Co-Op PVE/PVP)</a:t>
            </a:r>
          </a:p>
          <a:p>
            <a:r>
              <a:rPr lang="en-US" dirty="0" smtClean="0"/>
              <a:t>No adjustable difficulty level</a:t>
            </a:r>
          </a:p>
          <a:p>
            <a:r>
              <a:rPr lang="en-US" dirty="0" smtClean="0"/>
              <a:t>No quest based activities progression to certain areas can only happen through triggered events elsewhere in the game world</a:t>
            </a:r>
          </a:p>
          <a:p>
            <a:r>
              <a:rPr lang="en-US" dirty="0" smtClean="0"/>
              <a:t>Hard learning curve, the game environment is very open and encourages you to try and get to places </a:t>
            </a:r>
            <a:r>
              <a:rPr lang="en-US" dirty="0" smtClean="0"/>
              <a:t>off </a:t>
            </a:r>
            <a:r>
              <a:rPr lang="en-US" dirty="0" smtClean="0"/>
              <a:t>the beaten path Ex:( scaling a vertical stone structure with no obvious way up may yield great rewards but a single slip may cause instant death and a 1 hour walk across a portion of the game world to make another attempt )</a:t>
            </a:r>
          </a:p>
          <a:p>
            <a:r>
              <a:rPr lang="en-US" dirty="0" smtClean="0"/>
              <a:t>Cross game world interaction, even if you choose not to play in the multiplayer environment with your connection to the internet hooked up and active there are unique events taking place constantly within the entire gameplay universe.</a:t>
            </a:r>
          </a:p>
          <a:p>
            <a:endParaRPr lang="en-US" dirty="0" smtClean="0"/>
          </a:p>
          <a:p>
            <a:endParaRPr lang="en-US" dirty="0"/>
          </a:p>
        </p:txBody>
      </p:sp>
    </p:spTree>
    <p:extLst>
      <p:ext uri="{BB962C8B-B14F-4D97-AF65-F5344CB8AC3E}">
        <p14:creationId xmlns:p14="http://schemas.microsoft.com/office/powerpoint/2010/main" val="2152757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Manual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included game manual serves its purpose by giving the new player just enough information to navigate the menu screen as and create their first character. </a:t>
            </a:r>
            <a:endParaRPr lang="en-US" dirty="0"/>
          </a:p>
          <a:p>
            <a:r>
              <a:rPr lang="en-US" dirty="0" smtClean="0"/>
              <a:t>Multiplayer game modes are discussed as well as button layout and the overall concept of the game. </a:t>
            </a:r>
          </a:p>
          <a:p>
            <a:r>
              <a:rPr lang="en-US" dirty="0" smtClean="0"/>
              <a:t>Overall the manual was a little on the small side it provided just enough information to get a player started without providing any details that would give away any of the game surprises hidden away.</a:t>
            </a:r>
            <a:endParaRPr lang="en-US" dirty="0"/>
          </a:p>
        </p:txBody>
      </p:sp>
    </p:spTree>
    <p:extLst>
      <p:ext uri="{BB962C8B-B14F-4D97-AF65-F5344CB8AC3E}">
        <p14:creationId xmlns:p14="http://schemas.microsoft.com/office/powerpoint/2010/main" val="26183628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2155</Words>
  <Application>Microsoft Office PowerPoint</Application>
  <PresentationFormat>On-screen Show (4:3)</PresentationFormat>
  <Paragraphs>95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Dark Souls 2011 Namco Bandai – FromSoftware, Inc </vt:lpstr>
      <vt:lpstr>Features</vt:lpstr>
      <vt:lpstr>Story line / Player’s Role</vt:lpstr>
      <vt:lpstr>Installation</vt:lpstr>
      <vt:lpstr>User Interface</vt:lpstr>
      <vt:lpstr>Gameplay / Artwork /Sound &amp; Music </vt:lpstr>
      <vt:lpstr>Scoring</vt:lpstr>
      <vt:lpstr>Special Features</vt:lpstr>
      <vt:lpstr>Manual</vt:lpstr>
      <vt:lpstr>Bugs</vt:lpstr>
      <vt:lpstr>Game Review</vt:lpstr>
      <vt:lpstr>Game Review</vt:lpstr>
      <vt:lpstr>Game Review</vt:lpstr>
      <vt:lpstr>Game review</vt:lpstr>
      <vt:lpstr>Game Review</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Dark Souls 2011 Namco Bandai – FromSoftware, Inc</dc:title>
  <dc:creator>Jared</dc:creator>
  <cp:lastModifiedBy>CIS</cp:lastModifiedBy>
  <cp:revision>18</cp:revision>
  <dcterms:created xsi:type="dcterms:W3CDTF">2012-09-23T21:00:45Z</dcterms:created>
  <dcterms:modified xsi:type="dcterms:W3CDTF">2012-09-24T20:52:25Z</dcterms:modified>
</cp:coreProperties>
</file>