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86" r:id="rId6"/>
    <p:sldId id="275" r:id="rId7"/>
    <p:sldId id="276" r:id="rId8"/>
    <p:sldId id="281" r:id="rId9"/>
    <p:sldId id="277" r:id="rId10"/>
    <p:sldId id="279" r:id="rId11"/>
    <p:sldId id="278" r:id="rId12"/>
    <p:sldId id="280" r:id="rId13"/>
    <p:sldId id="260" r:id="rId14"/>
    <p:sldId id="282" r:id="rId15"/>
    <p:sldId id="261" r:id="rId16"/>
    <p:sldId id="287" r:id="rId17"/>
    <p:sldId id="262" r:id="rId18"/>
    <p:sldId id="274" r:id="rId19"/>
    <p:sldId id="263" r:id="rId20"/>
    <p:sldId id="264" r:id="rId21"/>
    <p:sldId id="265" r:id="rId22"/>
    <p:sldId id="266" r:id="rId23"/>
    <p:sldId id="267" r:id="rId24"/>
    <p:sldId id="268" r:id="rId25"/>
    <p:sldId id="269" r:id="rId26"/>
    <p:sldId id="270" r:id="rId27"/>
    <p:sldId id="271" r:id="rId28"/>
    <p:sldId id="272" r:id="rId29"/>
    <p:sldId id="273"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8" d="100"/>
          <a:sy n="78" d="100"/>
        </p:scale>
        <p:origin x="-924" y="-2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9BD429B-E6AA-412E-BABC-8B42BF224428}" type="datetimeFigureOut">
              <a:rPr lang="en-US" smtClean="0"/>
              <a:pPr/>
              <a:t>9/27/2010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8D90E80-B921-427F-B9D8-DEBF734BC2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BD429B-E6AA-412E-BABC-8B42BF224428}" type="datetimeFigureOut">
              <a:rPr lang="en-US" smtClean="0"/>
              <a:pPr/>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90E80-B921-427F-B9D8-DEBF734BC2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BD429B-E6AA-412E-BABC-8B42BF224428}" type="datetimeFigureOut">
              <a:rPr lang="en-US" smtClean="0"/>
              <a:pPr/>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90E80-B921-427F-B9D8-DEBF734BC2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9BD429B-E6AA-412E-BABC-8B42BF224428}" type="datetimeFigureOut">
              <a:rPr lang="en-US" smtClean="0"/>
              <a:pPr/>
              <a:t>9/27/2010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98D90E80-B921-427F-B9D8-DEBF734BC2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09BD429B-E6AA-412E-BABC-8B42BF224428}" type="datetimeFigureOut">
              <a:rPr lang="en-US" smtClean="0"/>
              <a:pPr/>
              <a:t>9/27/2010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98D90E80-B921-427F-B9D8-DEBF734BC218}"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9BD429B-E6AA-412E-BABC-8B42BF224428}" type="datetimeFigureOut">
              <a:rPr lang="en-US" smtClean="0"/>
              <a:pPr/>
              <a:t>9/27/2010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98D90E80-B921-427F-B9D8-DEBF734BC2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9BD429B-E6AA-412E-BABC-8B42BF224428}" type="datetimeFigureOut">
              <a:rPr lang="en-US" smtClean="0"/>
              <a:pPr/>
              <a:t>9/27/2010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8D90E80-B921-427F-B9D8-DEBF734BC21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BD429B-E6AA-412E-BABC-8B42BF224428}" type="datetimeFigureOut">
              <a:rPr lang="en-US" smtClean="0"/>
              <a:pPr/>
              <a:t>9/27/2010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D90E80-B921-427F-B9D8-DEBF734BC2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9BD429B-E6AA-412E-BABC-8B42BF224428}" type="datetimeFigureOut">
              <a:rPr lang="en-US" smtClean="0"/>
              <a:pPr/>
              <a:t>9/27/2010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98D90E80-B921-427F-B9D8-DEBF734BC2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9BD429B-E6AA-412E-BABC-8B42BF224428}" type="datetimeFigureOut">
              <a:rPr lang="en-US" smtClean="0"/>
              <a:pPr/>
              <a:t>9/27/2010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8D90E80-B921-427F-B9D8-DEBF734BC21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9BD429B-E6AA-412E-BABC-8B42BF224428}" type="datetimeFigureOut">
              <a:rPr lang="en-US" smtClean="0"/>
              <a:pPr/>
              <a:t>9/27/2010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8D90E80-B921-427F-B9D8-DEBF734BC21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9BD429B-E6AA-412E-BABC-8B42BF224428}" type="datetimeFigureOut">
              <a:rPr lang="en-US" smtClean="0"/>
              <a:pPr/>
              <a:t>9/27/2010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8D90E80-B921-427F-B9D8-DEBF734BC21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062912" cy="1470025"/>
          </a:xfrm>
        </p:spPr>
        <p:txBody>
          <a:bodyPr/>
          <a:lstStyle/>
          <a:p>
            <a:r>
              <a:rPr lang="en-US" dirty="0" smtClean="0"/>
              <a:t>Need for Speed:</a:t>
            </a:r>
            <a:br>
              <a:rPr lang="en-US" dirty="0" smtClean="0"/>
            </a:br>
            <a:r>
              <a:rPr lang="en-US" dirty="0" smtClean="0"/>
              <a:t> Most Wanted</a:t>
            </a:r>
            <a:endParaRPr lang="en-US" dirty="0"/>
          </a:p>
        </p:txBody>
      </p:sp>
      <p:sp>
        <p:nvSpPr>
          <p:cNvPr id="3" name="Subtitle 2"/>
          <p:cNvSpPr>
            <a:spLocks noGrp="1"/>
          </p:cNvSpPr>
          <p:nvPr>
            <p:ph type="subTitle" idx="1"/>
          </p:nvPr>
        </p:nvSpPr>
        <p:spPr>
          <a:xfrm>
            <a:off x="304800" y="1981200"/>
            <a:ext cx="8062912" cy="1752600"/>
          </a:xfrm>
        </p:spPr>
        <p:txBody>
          <a:bodyPr>
            <a:normAutofit/>
          </a:bodyPr>
          <a:lstStyle/>
          <a:p>
            <a:pPr marR="0">
              <a:buFont typeface="Arial"/>
              <a:buChar char="•"/>
            </a:pPr>
            <a:r>
              <a:rPr lang="en-US" sz="3200" dirty="0" smtClean="0">
                <a:latin typeface="Courier"/>
              </a:rPr>
              <a:t>Publisher: Electronic Arts</a:t>
            </a:r>
          </a:p>
          <a:p>
            <a:pPr marR="0">
              <a:buFont typeface="Arial"/>
              <a:buChar char="•"/>
            </a:pPr>
            <a:r>
              <a:rPr lang="en-US" sz="3200" dirty="0" smtClean="0">
                <a:latin typeface="Courier"/>
              </a:rPr>
              <a:t>Author: Paul </a:t>
            </a:r>
            <a:r>
              <a:rPr lang="en-US" sz="3200" dirty="0" err="1" smtClean="0">
                <a:latin typeface="Courier"/>
              </a:rPr>
              <a:t>Linford</a:t>
            </a:r>
            <a:endParaRPr lang="en-US" sz="3200" dirty="0" smtClean="0">
              <a:latin typeface="Courier"/>
            </a:endParaRPr>
          </a:p>
          <a:p>
            <a:pPr marR="0">
              <a:buFont typeface="Arial"/>
              <a:buChar char="•"/>
            </a:pPr>
            <a:r>
              <a:rPr lang="en-US" sz="3200" dirty="0" smtClean="0">
                <a:latin typeface="Courier"/>
              </a:rPr>
              <a:t>9</a:t>
            </a:r>
            <a:r>
              <a:rPr lang="en-US" sz="3200" baseline="30000" dirty="0" smtClean="0">
                <a:latin typeface="Courier"/>
              </a:rPr>
              <a:t>th</a:t>
            </a:r>
            <a:r>
              <a:rPr lang="en-US" sz="3200" dirty="0" smtClean="0">
                <a:latin typeface="Courier"/>
              </a:rPr>
              <a:t> Game in the Need for Speed Series</a:t>
            </a:r>
            <a:endParaRPr lang="en-US" sz="3200" dirty="0" smtClean="0">
              <a:latin typeface="Times New Roman"/>
            </a:endParaRPr>
          </a:p>
        </p:txBody>
      </p:sp>
      <p:pic>
        <p:nvPicPr>
          <p:cNvPr id="13314" name="Picture 2" descr="http://www.veryicon.com/icon/png/Game/Mega%20Games%20Pack%2022/Need%20for%20Speed%20Most%20Wanted%205.png"/>
          <p:cNvPicPr>
            <a:picLocks noChangeAspect="1" noChangeArrowheads="1"/>
          </p:cNvPicPr>
          <p:nvPr/>
        </p:nvPicPr>
        <p:blipFill>
          <a:blip r:embed="rId2"/>
          <a:srcRect/>
          <a:stretch>
            <a:fillRect/>
          </a:stretch>
        </p:blipFill>
        <p:spPr bwMode="auto">
          <a:xfrm>
            <a:off x="228600" y="-381000"/>
            <a:ext cx="3505200" cy="3505200"/>
          </a:xfrm>
          <a:prstGeom prst="rect">
            <a:avLst/>
          </a:prstGeom>
          <a:noFill/>
        </p:spPr>
      </p:pic>
      <p:pic>
        <p:nvPicPr>
          <p:cNvPr id="13316" name="Picture 4" descr="ImageShack, free image hosting, free video hosting, image hosting, video hosting, photo image hosting site, video hosting site"/>
          <p:cNvPicPr>
            <a:picLocks noChangeAspect="1" noChangeArrowheads="1"/>
          </p:cNvPicPr>
          <p:nvPr/>
        </p:nvPicPr>
        <p:blipFill>
          <a:blip r:embed="rId3"/>
          <a:srcRect/>
          <a:stretch>
            <a:fillRect/>
          </a:stretch>
        </p:blipFill>
        <p:spPr bwMode="auto">
          <a:xfrm>
            <a:off x="4933950" y="3714749"/>
            <a:ext cx="4286250" cy="3219451"/>
          </a:xfrm>
          <a:prstGeom prst="rect">
            <a:avLst/>
          </a:prstGeom>
          <a:noFill/>
        </p:spPr>
      </p:pic>
      <p:sp>
        <p:nvSpPr>
          <p:cNvPr id="6" name="Subtitle 2"/>
          <p:cNvSpPr txBox="1">
            <a:spLocks/>
          </p:cNvSpPr>
          <p:nvPr/>
        </p:nvSpPr>
        <p:spPr>
          <a:xfrm>
            <a:off x="-76200" y="4038600"/>
            <a:ext cx="8062912" cy="2438400"/>
          </a:xfrm>
          <a:prstGeom prst="rect">
            <a:avLst/>
          </a:prstGeom>
        </p:spPr>
        <p:txBody>
          <a:bodyPr vert="horz" anchor="t">
            <a:normAutofit/>
          </a:bodyPr>
          <a:lstStyle/>
          <a:p>
            <a:pPr lvl="0">
              <a:buClr>
                <a:schemeClr val="accent1"/>
              </a:buClr>
              <a:buSzPct val="80000"/>
              <a:buFont typeface="Arial"/>
              <a:buChar char="•"/>
            </a:pPr>
            <a:r>
              <a:rPr kumimoji="0" lang="en-US" sz="2800" b="1" i="0" u="none" strike="noStrike" kern="1200" cap="none" spc="0" normalizeH="0" baseline="0" noProof="0" dirty="0" smtClean="0">
                <a:ln>
                  <a:solidFill>
                    <a:schemeClr val="bg2"/>
                  </a:solidFill>
                </a:ln>
                <a:solidFill>
                  <a:schemeClr val="tx1">
                    <a:tint val="75000"/>
                  </a:schemeClr>
                </a:solidFill>
                <a:effectLst/>
                <a:uLnTx/>
                <a:uFillTx/>
                <a:latin typeface="Times New Roman"/>
                <a:ea typeface="+mn-ea"/>
                <a:cs typeface="+mn-cs"/>
              </a:rPr>
              <a:t>Release Date</a:t>
            </a:r>
            <a:r>
              <a:rPr kumimoji="0" lang="en-US" sz="2000" b="1" i="0" u="none" strike="noStrike" kern="1200" cap="none" spc="0" normalizeH="0" baseline="0" noProof="0" dirty="0" smtClean="0">
                <a:ln>
                  <a:solidFill>
                    <a:schemeClr val="bg2"/>
                  </a:solidFill>
                </a:ln>
                <a:solidFill>
                  <a:schemeClr val="tx1">
                    <a:tint val="75000"/>
                  </a:schemeClr>
                </a:solidFill>
                <a:effectLst/>
                <a:uLnTx/>
                <a:uFillTx/>
                <a:latin typeface="Times New Roman"/>
                <a:ea typeface="+mn-ea"/>
                <a:cs typeface="+mn-cs"/>
              </a:rPr>
              <a:t>: </a:t>
            </a:r>
            <a:r>
              <a:rPr lang="en-US" sz="2400" b="1" dirty="0" smtClean="0"/>
              <a:t>November 11, 2005</a:t>
            </a:r>
          </a:p>
          <a:p>
            <a:pPr lvl="0">
              <a:buClr>
                <a:schemeClr val="accent1"/>
              </a:buClr>
              <a:buSzPct val="80000"/>
              <a:buFont typeface="Arial"/>
              <a:buChar char="•"/>
            </a:pPr>
            <a:r>
              <a:rPr kumimoji="0" lang="en-US" sz="2400" b="1" i="0" u="none" strike="noStrike" kern="1200" cap="none" spc="0" normalizeH="0" baseline="0" noProof="0" dirty="0" err="1" smtClean="0">
                <a:ln>
                  <a:solidFill>
                    <a:schemeClr val="bg2"/>
                  </a:solidFill>
                </a:ln>
                <a:solidFill>
                  <a:schemeClr val="tx1">
                    <a:tint val="75000"/>
                  </a:schemeClr>
                </a:solidFill>
                <a:effectLst/>
                <a:uLnTx/>
                <a:uFillTx/>
                <a:latin typeface="Times New Roman"/>
                <a:ea typeface="+mn-ea"/>
                <a:cs typeface="+mn-cs"/>
              </a:rPr>
              <a:t>Genere</a:t>
            </a:r>
            <a:r>
              <a:rPr kumimoji="0" lang="en-US" sz="2400" b="1" i="0" u="none" strike="noStrike" kern="1200" cap="none" spc="0" normalizeH="0" baseline="0" noProof="0" dirty="0" smtClean="0">
                <a:ln>
                  <a:solidFill>
                    <a:schemeClr val="bg2"/>
                  </a:solidFill>
                </a:ln>
                <a:solidFill>
                  <a:schemeClr val="tx1">
                    <a:tint val="75000"/>
                  </a:schemeClr>
                </a:solidFill>
                <a:effectLst/>
                <a:uLnTx/>
                <a:uFillTx/>
                <a:latin typeface="Times New Roman"/>
                <a:ea typeface="+mn-ea"/>
                <a:cs typeface="+mn-cs"/>
              </a:rPr>
              <a:t>: Racing</a:t>
            </a:r>
          </a:p>
          <a:p>
            <a:pPr lvl="0">
              <a:buClr>
                <a:schemeClr val="accent1"/>
              </a:buClr>
              <a:buSzPct val="80000"/>
              <a:buFont typeface="Arial"/>
              <a:buChar char="•"/>
            </a:pPr>
            <a:r>
              <a:rPr lang="en-US" sz="2400" b="1" dirty="0" smtClean="0">
                <a:ln>
                  <a:solidFill>
                    <a:schemeClr val="bg2"/>
                  </a:solidFill>
                </a:ln>
                <a:solidFill>
                  <a:schemeClr val="tx1">
                    <a:tint val="75000"/>
                  </a:schemeClr>
                </a:solidFill>
                <a:latin typeface="Times New Roman"/>
              </a:rPr>
              <a:t>Price: $</a:t>
            </a:r>
            <a:r>
              <a:rPr lang="en-US" sz="2400" b="1" dirty="0" smtClean="0">
                <a:ln>
                  <a:solidFill>
                    <a:schemeClr val="bg2"/>
                  </a:solidFill>
                </a:ln>
                <a:solidFill>
                  <a:schemeClr val="tx1">
                    <a:tint val="75000"/>
                  </a:schemeClr>
                </a:solidFill>
                <a:latin typeface="Times New Roman"/>
              </a:rPr>
              <a:t>50</a:t>
            </a:r>
            <a:endParaRPr kumimoji="0" lang="en-US" sz="2400" b="1" i="0" u="none" strike="noStrike" kern="1200" cap="none" spc="0" normalizeH="0" baseline="0" noProof="0" dirty="0" smtClean="0">
              <a:ln>
                <a:solidFill>
                  <a:schemeClr val="bg2"/>
                </a:solidFill>
              </a:ln>
              <a:solidFill>
                <a:schemeClr val="tx1">
                  <a:tint val="75000"/>
                </a:schemeClr>
              </a:solidFill>
              <a:effectLst/>
              <a:uLnTx/>
              <a:uFillTx/>
              <a:latin typeface="Times New Roman"/>
              <a:ea typeface="+mn-ea"/>
              <a:cs typeface="+mn-cs"/>
            </a:endParaRPr>
          </a:p>
          <a:p>
            <a:pPr lvl="0">
              <a:buClr>
                <a:schemeClr val="accent1"/>
              </a:buClr>
              <a:buSzPct val="80000"/>
              <a:buFont typeface="Arial"/>
              <a:buChar char="•"/>
            </a:pPr>
            <a:r>
              <a:rPr lang="en-US" sz="2400" dirty="0" smtClean="0">
                <a:ln>
                  <a:solidFill>
                    <a:schemeClr val="bg2"/>
                  </a:solidFill>
                </a:ln>
                <a:solidFill>
                  <a:schemeClr val="tx1">
                    <a:tint val="75000"/>
                  </a:schemeClr>
                </a:solidFill>
                <a:latin typeface="Times New Roman"/>
              </a:rPr>
              <a:t>ESRB Rating: Teen +</a:t>
            </a:r>
            <a:endParaRPr lang="en-US" sz="2400" dirty="0">
              <a:ln>
                <a:solidFill>
                  <a:schemeClr val="bg2"/>
                </a:solidFill>
              </a:ln>
              <a:solidFill>
                <a:schemeClr val="tx1">
                  <a:tint val="75000"/>
                </a:schemeClr>
              </a:solidFill>
              <a:latin typeface="Times New Roman"/>
            </a:endParaRPr>
          </a:p>
          <a:p>
            <a:pPr lvl="0">
              <a:buClr>
                <a:schemeClr val="accent1"/>
              </a:buClr>
              <a:buSzPct val="80000"/>
              <a:buFont typeface="Arial"/>
              <a:buChar char="•"/>
            </a:pPr>
            <a:r>
              <a:rPr kumimoji="0" lang="en-US" sz="2400" b="1" i="0" u="none" strike="noStrike" kern="1200" cap="none" spc="0" normalizeH="0" baseline="0" noProof="0" dirty="0" smtClean="0">
                <a:ln>
                  <a:solidFill>
                    <a:schemeClr val="bg2"/>
                  </a:solidFill>
                </a:ln>
                <a:solidFill>
                  <a:schemeClr val="tx1">
                    <a:tint val="75000"/>
                  </a:schemeClr>
                </a:solidFill>
                <a:effectLst/>
                <a:uLnTx/>
                <a:uFillTx/>
                <a:latin typeface="Times New Roman"/>
                <a:ea typeface="+mn-ea"/>
                <a:cs typeface="+mn-cs"/>
              </a:rPr>
              <a:t>Review</a:t>
            </a:r>
            <a:r>
              <a:rPr kumimoji="0" lang="en-US" sz="2400" b="1" i="0" u="none" strike="noStrike" kern="1200" cap="none" spc="0" normalizeH="0" noProof="0" dirty="0" smtClean="0">
                <a:ln>
                  <a:solidFill>
                    <a:schemeClr val="bg2"/>
                  </a:solidFill>
                </a:ln>
                <a:solidFill>
                  <a:schemeClr val="tx1">
                    <a:tint val="75000"/>
                  </a:schemeClr>
                </a:solidFill>
                <a:effectLst/>
                <a:uLnTx/>
                <a:uFillTx/>
                <a:latin typeface="Times New Roman"/>
                <a:ea typeface="+mn-ea"/>
                <a:cs typeface="+mn-cs"/>
              </a:rPr>
              <a:t> By: </a:t>
            </a:r>
            <a:r>
              <a:rPr kumimoji="0" lang="en-US" sz="2400" b="1" i="0" u="none" strike="noStrike" kern="1200" cap="none" spc="0" normalizeH="0" noProof="0" dirty="0" err="1" smtClean="0">
                <a:ln>
                  <a:solidFill>
                    <a:schemeClr val="bg2"/>
                  </a:solidFill>
                </a:ln>
                <a:solidFill>
                  <a:schemeClr val="tx1">
                    <a:tint val="75000"/>
                  </a:schemeClr>
                </a:solidFill>
                <a:effectLst/>
                <a:uLnTx/>
                <a:uFillTx/>
                <a:latin typeface="Times New Roman"/>
                <a:ea typeface="+mn-ea"/>
                <a:cs typeface="+mn-cs"/>
              </a:rPr>
              <a:t>Sreekanth</a:t>
            </a:r>
            <a:r>
              <a:rPr kumimoji="0" lang="en-US" sz="2400" b="1" i="0" u="none" strike="noStrike" kern="1200" cap="none" spc="0" normalizeH="0" noProof="0" dirty="0" smtClean="0">
                <a:ln>
                  <a:solidFill>
                    <a:schemeClr val="bg2"/>
                  </a:solidFill>
                </a:ln>
                <a:solidFill>
                  <a:schemeClr val="tx1">
                    <a:tint val="75000"/>
                  </a:schemeClr>
                </a:solidFill>
                <a:effectLst/>
                <a:uLnTx/>
                <a:uFillTx/>
                <a:latin typeface="Times New Roman"/>
                <a:ea typeface="+mn-ea"/>
                <a:cs typeface="+mn-cs"/>
              </a:rPr>
              <a:t> </a:t>
            </a:r>
            <a:r>
              <a:rPr kumimoji="0" lang="en-US" sz="2400" b="1" i="0" u="none" strike="noStrike" kern="1200" cap="none" spc="0" normalizeH="0" noProof="0" dirty="0" err="1" smtClean="0">
                <a:ln>
                  <a:solidFill>
                    <a:schemeClr val="bg2"/>
                  </a:solidFill>
                </a:ln>
                <a:solidFill>
                  <a:schemeClr val="tx1">
                    <a:tint val="75000"/>
                  </a:schemeClr>
                </a:solidFill>
                <a:effectLst/>
                <a:uLnTx/>
                <a:uFillTx/>
                <a:latin typeface="Times New Roman"/>
                <a:ea typeface="+mn-ea"/>
                <a:cs typeface="+mn-cs"/>
              </a:rPr>
              <a:t>Gogineni</a:t>
            </a:r>
            <a:endParaRPr kumimoji="0" lang="en-US" sz="2400" b="1" i="0" u="none" strike="noStrike" kern="1200" cap="none" spc="0" normalizeH="0" noProof="0" dirty="0" smtClean="0">
              <a:ln>
                <a:solidFill>
                  <a:schemeClr val="bg2"/>
                </a:solidFill>
              </a:ln>
              <a:solidFill>
                <a:schemeClr val="tx1">
                  <a:tint val="75000"/>
                </a:schemeClr>
              </a:solidFill>
              <a:effectLst/>
              <a:uLnTx/>
              <a:uFillTx/>
              <a:latin typeface="Times New Roman"/>
              <a:ea typeface="+mn-ea"/>
              <a:cs typeface="+mn-cs"/>
            </a:endParaRPr>
          </a:p>
          <a:p>
            <a:pPr lvl="0">
              <a:buClr>
                <a:schemeClr val="accent1"/>
              </a:buClr>
              <a:buSzPct val="80000"/>
              <a:buFont typeface="Arial"/>
              <a:buChar char="•"/>
            </a:pPr>
            <a:r>
              <a:rPr kumimoji="0" lang="en-US" sz="2400" b="1" i="0" u="none" strike="noStrike" kern="1200" cap="none" spc="0" normalizeH="0" noProof="0" dirty="0" smtClean="0">
                <a:ln>
                  <a:solidFill>
                    <a:schemeClr val="bg2"/>
                  </a:solidFill>
                </a:ln>
                <a:solidFill>
                  <a:schemeClr val="tx1">
                    <a:tint val="75000"/>
                  </a:schemeClr>
                </a:solidFill>
                <a:effectLst/>
                <a:uLnTx/>
                <a:uFillTx/>
                <a:latin typeface="Times New Roman"/>
                <a:ea typeface="+mn-ea"/>
                <a:cs typeface="+mn-cs"/>
              </a:rPr>
              <a:t>CIS 487 Fall 2010</a:t>
            </a:r>
            <a:endParaRPr kumimoji="0" lang="en-US" sz="2400" b="1" i="0" u="none" strike="noStrike" kern="1200" cap="none" spc="0" normalizeH="0" baseline="0" noProof="0" dirty="0" smtClean="0">
              <a:ln>
                <a:solidFill>
                  <a:schemeClr val="bg2"/>
                </a:solidFill>
              </a:ln>
              <a:solidFill>
                <a:schemeClr val="tx1">
                  <a:tint val="75000"/>
                </a:schemeClr>
              </a:solidFill>
              <a:effectLst/>
              <a:uLnTx/>
              <a:uFillTx/>
              <a:latin typeface="Times New Roman"/>
              <a:ea typeface="+mn-ea"/>
              <a:cs typeface="+mn-cs"/>
            </a:endParaRPr>
          </a:p>
          <a:p>
            <a:pPr lvl="0">
              <a:buClr>
                <a:schemeClr val="accent1"/>
              </a:buClr>
              <a:buSzPct val="80000"/>
              <a:buFont typeface="Arial"/>
              <a:buChar char="•"/>
            </a:pPr>
            <a:endParaRPr kumimoji="0" lang="en-US" sz="2400" b="0" i="0" u="none" strike="noStrike" kern="1200" cap="none" spc="0" normalizeH="0" baseline="0" noProof="0" dirty="0" smtClean="0">
              <a:ln>
                <a:solidFill>
                  <a:schemeClr val="bg2"/>
                </a:solidFill>
              </a:ln>
              <a:solidFill>
                <a:schemeClr val="tx1">
                  <a:tint val="75000"/>
                </a:schemeClr>
              </a:solidFill>
              <a:effectLst/>
              <a:uLnTx/>
              <a:uFillTx/>
              <a:latin typeface="Times New Roman"/>
              <a:ea typeface="+mn-ea"/>
              <a:cs typeface="+mn-cs"/>
            </a:endParaRPr>
          </a:p>
          <a:p>
            <a:pPr lvl="0">
              <a:buClr>
                <a:schemeClr val="accent1"/>
              </a:buClr>
              <a:buSzPct val="80000"/>
              <a:buFont typeface="Arial"/>
              <a:buChar char="•"/>
            </a:pPr>
            <a:endParaRPr kumimoji="0" lang="en-US" sz="2000" b="0" i="0" u="none" strike="noStrike" kern="1200" cap="none" spc="0" normalizeH="0" baseline="0" noProof="0" dirty="0" smtClean="0">
              <a:ln>
                <a:solidFill>
                  <a:schemeClr val="bg2"/>
                </a:solidFill>
              </a:ln>
              <a:solidFill>
                <a:schemeClr val="tx1">
                  <a:tint val="75000"/>
                </a:schemeClr>
              </a:solidFill>
              <a:effectLst/>
              <a:uLnTx/>
              <a:uFillTx/>
              <a:latin typeface="Times New Roman"/>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ImageShack, free image hosting, free video hosting, image hosting, video hosting, photo image hosting site, video hosting site"/>
          <p:cNvPicPr>
            <a:picLocks noChangeAspect="1" noChangeArrowheads="1"/>
          </p:cNvPicPr>
          <p:nvPr/>
        </p:nvPicPr>
        <p:blipFill>
          <a:blip r:embed="rId2"/>
          <a:srcRect/>
          <a:stretch>
            <a:fillRect/>
          </a:stretch>
        </p:blipFill>
        <p:spPr bwMode="auto">
          <a:xfrm>
            <a:off x="-228600" y="0"/>
            <a:ext cx="9753600" cy="7315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order to challenge a blacklist member, you need to meet certain milestones such as Bounty, number of police chases and other tasks such as number of police cars destroyed, property damage attained..etc.</a:t>
            </a:r>
          </a:p>
          <a:p>
            <a:r>
              <a:rPr lang="en-US" dirty="0" smtClean="0"/>
              <a:t>Another difference with this game is that the police can start going after you in between a race and making you life harder.</a:t>
            </a:r>
          </a:p>
          <a:p>
            <a:r>
              <a:rPr lang="en-US" dirty="0" smtClean="0"/>
              <a:t>The police AI in this game I feel is perfect, easy in the beginning, and they get progressively harder, basically helping you get better at the game.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http://www.slipperybrick.com/wp-content/uploads/2008/10/nfsundercover.jpg"/>
          <p:cNvPicPr>
            <a:picLocks noChangeAspect="1" noChangeArrowheads="1"/>
          </p:cNvPicPr>
          <p:nvPr/>
        </p:nvPicPr>
        <p:blipFill>
          <a:blip r:embed="rId2"/>
          <a:srcRect/>
          <a:stretch>
            <a:fillRect/>
          </a:stretch>
        </p:blipFill>
        <p:spPr bwMode="auto">
          <a:xfrm>
            <a:off x="0" y="1752600"/>
            <a:ext cx="9215520" cy="5105400"/>
          </a:xfrm>
          <a:prstGeom prst="rect">
            <a:avLst/>
          </a:prstGeom>
          <a:noFill/>
        </p:spPr>
      </p:pic>
      <p:pic>
        <p:nvPicPr>
          <p:cNvPr id="5" name="Picture 5"/>
          <p:cNvPicPr>
            <a:picLocks noChangeAspect="1" noChangeArrowheads="1"/>
          </p:cNvPicPr>
          <p:nvPr/>
        </p:nvPicPr>
        <p:blipFill>
          <a:blip r:embed="rId3"/>
          <a:srcRect/>
          <a:stretch>
            <a:fillRect/>
          </a:stretch>
        </p:blipFill>
        <p:spPr bwMode="auto">
          <a:xfrm>
            <a:off x="1066800" y="-1371600"/>
            <a:ext cx="74676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and Setup:</a:t>
            </a:r>
            <a:endParaRPr lang="en-US" dirty="0"/>
          </a:p>
        </p:txBody>
      </p:sp>
      <p:sp>
        <p:nvSpPr>
          <p:cNvPr id="3" name="Content Placeholder 2"/>
          <p:cNvSpPr>
            <a:spLocks noGrp="1"/>
          </p:cNvSpPr>
          <p:nvPr>
            <p:ph idx="1"/>
          </p:nvPr>
        </p:nvSpPr>
        <p:spPr/>
        <p:txBody>
          <a:bodyPr/>
          <a:lstStyle/>
          <a:p>
            <a:r>
              <a:rPr lang="en-US" dirty="0" smtClean="0"/>
              <a:t>Installation of this game was easy and straight foreword, but the setup it self felt very outdated.  It used a simple setup screen with 10 preselected images that it would cycle through while the installation was completed, and no music or story line explained.</a:t>
            </a:r>
          </a:p>
          <a:p>
            <a:r>
              <a:rPr lang="en-US" dirty="0" smtClean="0">
                <a:solidFill>
                  <a:schemeClr val="accent2">
                    <a:lumMod val="60000"/>
                    <a:lumOff val="40000"/>
                  </a:schemeClr>
                </a:solidFill>
              </a:rPr>
              <a:t>The game does not support play without DVD in drive natively.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descr="http://cowgod.net/wp-content/uploads/2009/10/nfs_most_wanted_autoplay.png"/>
          <p:cNvPicPr>
            <a:picLocks noChangeAspect="1" noChangeArrowheads="1"/>
          </p:cNvPicPr>
          <p:nvPr/>
        </p:nvPicPr>
        <p:blipFill>
          <a:blip r:embed="rId2"/>
          <a:srcRect/>
          <a:stretch>
            <a:fillRect/>
          </a:stretch>
        </p:blipFill>
        <p:spPr bwMode="auto">
          <a:xfrm>
            <a:off x="0" y="533400"/>
            <a:ext cx="9241357" cy="6324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User Interface And Game play</a:t>
            </a:r>
            <a:endParaRPr lang="en-US" sz="4000" dirty="0"/>
          </a:p>
        </p:txBody>
      </p:sp>
      <p:sp>
        <p:nvSpPr>
          <p:cNvPr id="3" name="Content Placeholder 2"/>
          <p:cNvSpPr>
            <a:spLocks noGrp="1"/>
          </p:cNvSpPr>
          <p:nvPr>
            <p:ph idx="1"/>
          </p:nvPr>
        </p:nvSpPr>
        <p:spPr/>
        <p:txBody>
          <a:bodyPr/>
          <a:lstStyle/>
          <a:p>
            <a:r>
              <a:rPr lang="en-US" dirty="0" smtClean="0"/>
              <a:t>The user interface was very easy to navigate through and well organized</a:t>
            </a:r>
          </a:p>
          <a:p>
            <a:r>
              <a:rPr lang="en-US" dirty="0" smtClean="0"/>
              <a:t>Ample In-Game Keyboard shortcuts were provided making game play less menu selection oriented.</a:t>
            </a:r>
          </a:p>
          <a:p>
            <a:r>
              <a:rPr lang="en-US" dirty="0" smtClean="0"/>
              <a:t>Game play overall was smooth, but gets choppy during high speeds if the computer cannot handle the shadows.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www.tweakguides.com/images/NFSMW_12.jpg"/>
          <p:cNvPicPr>
            <a:picLocks noChangeAspect="1" noChangeArrowheads="1"/>
          </p:cNvPicPr>
          <p:nvPr/>
        </p:nvPicPr>
        <p:blipFill>
          <a:blip r:embed="rId2"/>
          <a:srcRect/>
          <a:stretch>
            <a:fillRect/>
          </a:stretch>
        </p:blipFill>
        <p:spPr bwMode="auto">
          <a:xfrm>
            <a:off x="0" y="-228600"/>
            <a:ext cx="9239248" cy="7391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Artwork:  I believe the game for the release time had some of the best Art Work in the market.</a:t>
            </a:r>
          </a:p>
          <a:p>
            <a:r>
              <a:rPr lang="en-US" dirty="0" smtClean="0"/>
              <a:t>Each Car has 5+ Custom after market body Kits available, 100’s of other aftermarket parts like hood scoops, wings, tail pipes, etc.  </a:t>
            </a:r>
          </a:p>
          <a:p>
            <a:r>
              <a:rPr lang="en-US" dirty="0" smtClean="0"/>
              <a:t>Maps seemed very well designed, and attention was paid to every detail of the surroundings from the lamp posts to speed signs.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and Music:</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engine sounds in the game are absolutely superb, and every car sounds unique.  </a:t>
            </a:r>
          </a:p>
          <a:p>
            <a:r>
              <a:rPr lang="en-US" dirty="0" smtClean="0"/>
              <a:t>What I would like to see improved is a variations of turbo/supercharger spool sounds as they all sound identical.</a:t>
            </a:r>
          </a:p>
          <a:p>
            <a:r>
              <a:rPr lang="en-US" dirty="0" smtClean="0"/>
              <a:t>Music in the game seemed carefully picked, and fast beats make them amazing to listen to while driving fast.</a:t>
            </a:r>
          </a:p>
          <a:p>
            <a:r>
              <a:rPr lang="en-US" dirty="0" smtClean="0"/>
              <a:t>The sound of the police chatter on the radio scanner is something that has been vastly improved and is not very important to pay careful attention to as it helps out a lot in the game.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Features &amp; Manuel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Special Features: As always, this version of Need For Speed also has bullet time, where upon activating the ability, time seems to slow down and the player is able to make split second maneuvers at break neck speeds, but watch out as the ability has a time limit, and recharges slowly over time</a:t>
            </a:r>
            <a:r>
              <a:rPr lang="en-US" dirty="0" smtClean="0"/>
              <a:t>.</a:t>
            </a:r>
          </a:p>
          <a:p>
            <a:r>
              <a:rPr lang="en-US" dirty="0" smtClean="0"/>
              <a:t>The game also allows the player to Tune the car’s handling.(next picture)</a:t>
            </a:r>
            <a:endParaRPr lang="en-US" dirty="0" smtClean="0"/>
          </a:p>
          <a:p>
            <a:r>
              <a:rPr lang="en-US" dirty="0" smtClean="0"/>
              <a:t>A Manuel is included with the game, and it helps new players understand the user controls and general game play.  It is also very well organized and was easy to understand.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33685"/>
            <a:ext cx="4572000" cy="4524315"/>
          </a:xfrm>
          <a:prstGeom prst="rect">
            <a:avLst/>
          </a:prstGeom>
        </p:spPr>
        <p:txBody>
          <a:bodyPr>
            <a:spAutoFit/>
          </a:bodyPr>
          <a:lstStyle/>
          <a:p>
            <a:r>
              <a:rPr lang="en-US" dirty="0"/>
              <a:t>OS: Windows XP or 2000 </a:t>
            </a:r>
            <a:br>
              <a:rPr lang="en-US" dirty="0"/>
            </a:br>
            <a:r>
              <a:rPr lang="en-US" dirty="0"/>
              <a:t>CPU: 1.4 GHz or faster </a:t>
            </a:r>
            <a:br>
              <a:rPr lang="en-US" dirty="0"/>
            </a:br>
            <a:r>
              <a:rPr lang="en-US" dirty="0"/>
              <a:t>RAM: 256 MB or more </a:t>
            </a:r>
            <a:br>
              <a:rPr lang="en-US" dirty="0"/>
            </a:br>
            <a:r>
              <a:rPr lang="en-US" dirty="0"/>
              <a:t>Disc Drive: 8x or faster CD/DVD drive </a:t>
            </a:r>
            <a:br>
              <a:rPr lang="en-US" dirty="0"/>
            </a:br>
            <a:r>
              <a:rPr lang="en-US" dirty="0"/>
              <a:t>Hard Drive: 3 GB or more free space </a:t>
            </a:r>
            <a:br>
              <a:rPr lang="en-US" dirty="0"/>
            </a:br>
            <a:r>
              <a:rPr lang="en-US" dirty="0"/>
              <a:t>Video: DirectX 9.0c compatible (see right) </a:t>
            </a:r>
            <a:br>
              <a:rPr lang="en-US" dirty="0"/>
            </a:br>
            <a:r>
              <a:rPr lang="en-US" dirty="0"/>
              <a:t>Sound: DirectX 9.0c compatible </a:t>
            </a:r>
            <a:br>
              <a:rPr lang="en-US" dirty="0"/>
            </a:br>
            <a:r>
              <a:rPr lang="en-US" dirty="0"/>
              <a:t>Input: Keyboard, mouse, or USB Steering Wheel/Gamepad </a:t>
            </a:r>
            <a:br>
              <a:rPr lang="en-US" dirty="0"/>
            </a:br>
            <a:r>
              <a:rPr lang="en-US" dirty="0"/>
              <a:t>Video card with 32 MB or more memory </a:t>
            </a:r>
            <a:r>
              <a:rPr lang="en-US" dirty="0" smtClean="0"/>
              <a:t>is required</a:t>
            </a:r>
            <a:r>
              <a:rPr lang="en-US" dirty="0"/>
              <a:t/>
            </a:r>
            <a:br>
              <a:rPr lang="en-US" dirty="0"/>
            </a:br>
            <a:r>
              <a:rPr lang="en-US" dirty="0"/>
              <a:t>Multiplayer requires 1 set of discs per PC and a broadband (Cable, DSL, or faster) connection. </a:t>
            </a:r>
            <a:br>
              <a:rPr lang="en-US" dirty="0"/>
            </a:br>
            <a:r>
              <a:rPr lang="en-US" dirty="0"/>
              <a:t>Internet or LAN (2-4 players)</a:t>
            </a:r>
          </a:p>
        </p:txBody>
      </p:sp>
      <p:sp>
        <p:nvSpPr>
          <p:cNvPr id="6" name="Rectangle 5"/>
          <p:cNvSpPr/>
          <p:nvPr/>
        </p:nvSpPr>
        <p:spPr>
          <a:xfrm>
            <a:off x="4572000" y="2610683"/>
            <a:ext cx="4572000" cy="4247317"/>
          </a:xfrm>
          <a:prstGeom prst="rect">
            <a:avLst/>
          </a:prstGeom>
        </p:spPr>
        <p:txBody>
          <a:bodyPr>
            <a:spAutoFit/>
          </a:bodyPr>
          <a:lstStyle/>
          <a:p>
            <a:r>
              <a:rPr lang="en-US" dirty="0"/>
              <a:t>OS: Windows XP </a:t>
            </a:r>
            <a:br>
              <a:rPr lang="en-US" dirty="0"/>
            </a:br>
            <a:r>
              <a:rPr lang="en-US" dirty="0"/>
              <a:t>CPU: 3 </a:t>
            </a:r>
            <a:r>
              <a:rPr lang="en-US" dirty="0" err="1"/>
              <a:t>Ghz</a:t>
            </a:r>
            <a:r>
              <a:rPr lang="en-US" dirty="0"/>
              <a:t> or faster </a:t>
            </a:r>
            <a:br>
              <a:rPr lang="en-US" dirty="0"/>
            </a:br>
            <a:r>
              <a:rPr lang="en-US" dirty="0"/>
              <a:t>RAM: </a:t>
            </a:r>
            <a:r>
              <a:rPr lang="en-US" dirty="0" err="1"/>
              <a:t>Atleast</a:t>
            </a:r>
            <a:r>
              <a:rPr lang="en-US" dirty="0"/>
              <a:t> 1 GB </a:t>
            </a:r>
            <a:br>
              <a:rPr lang="en-US" dirty="0"/>
            </a:br>
            <a:r>
              <a:rPr lang="en-US" dirty="0"/>
              <a:t>Disc Drive: DVD reader </a:t>
            </a:r>
            <a:br>
              <a:rPr lang="en-US" dirty="0"/>
            </a:br>
            <a:r>
              <a:rPr lang="en-US" dirty="0"/>
              <a:t>Hard Drive: 3 GB or more free space </a:t>
            </a:r>
            <a:br>
              <a:rPr lang="en-US" dirty="0"/>
            </a:br>
            <a:r>
              <a:rPr lang="en-US" dirty="0"/>
              <a:t>Video: DirectX 9.0c compatible </a:t>
            </a:r>
            <a:br>
              <a:rPr lang="en-US" dirty="0"/>
            </a:br>
            <a:r>
              <a:rPr lang="en-US" dirty="0"/>
              <a:t>Sound: DirectX 9.0c compatible </a:t>
            </a:r>
            <a:br>
              <a:rPr lang="en-US" dirty="0"/>
            </a:br>
            <a:r>
              <a:rPr lang="en-US" dirty="0"/>
              <a:t>Input: Keyboard, Mouse or Steering Wheel/Gamepad </a:t>
            </a:r>
            <a:br>
              <a:rPr lang="en-US" dirty="0"/>
            </a:br>
            <a:r>
              <a:rPr lang="en-US" dirty="0"/>
              <a:t>Video Card: </a:t>
            </a:r>
            <a:r>
              <a:rPr lang="en-US" dirty="0" err="1"/>
              <a:t>Atleast</a:t>
            </a:r>
            <a:r>
              <a:rPr lang="en-US" dirty="0"/>
              <a:t> an </a:t>
            </a:r>
            <a:r>
              <a:rPr lang="en-US" dirty="0" err="1"/>
              <a:t>NVidia</a:t>
            </a:r>
            <a:r>
              <a:rPr lang="en-US" dirty="0"/>
              <a:t> 5900 or </a:t>
            </a:r>
            <a:r>
              <a:rPr lang="en-US" dirty="0" err="1"/>
              <a:t>ATi</a:t>
            </a:r>
            <a:r>
              <a:rPr lang="en-US" dirty="0"/>
              <a:t> 9800 with 256mb of video memory </a:t>
            </a:r>
            <a:br>
              <a:rPr lang="en-US" dirty="0"/>
            </a:br>
            <a:r>
              <a:rPr lang="en-US" dirty="0"/>
              <a:t>Multiplayer requires 1 set of discs per PC and a broadband (Cable, DSL or faster) connection. </a:t>
            </a:r>
            <a:br>
              <a:rPr lang="en-US" dirty="0"/>
            </a:br>
            <a:r>
              <a:rPr lang="en-US" dirty="0"/>
              <a:t>Internet or LAN (2-4 players) </a:t>
            </a:r>
          </a:p>
        </p:txBody>
      </p:sp>
      <p:pic>
        <p:nvPicPr>
          <p:cNvPr id="14341" name="Picture 5"/>
          <p:cNvPicPr>
            <a:picLocks noChangeAspect="1" noChangeArrowheads="1"/>
          </p:cNvPicPr>
          <p:nvPr/>
        </p:nvPicPr>
        <p:blipFill>
          <a:blip r:embed="rId2"/>
          <a:srcRect/>
          <a:stretch>
            <a:fillRect/>
          </a:stretch>
        </p:blipFill>
        <p:spPr bwMode="auto">
          <a:xfrm>
            <a:off x="1066800" y="-1371600"/>
            <a:ext cx="7467600" cy="3048000"/>
          </a:xfrm>
          <a:prstGeom prst="rect">
            <a:avLst/>
          </a:prstGeom>
          <a:noFill/>
          <a:ln w="9525">
            <a:noFill/>
            <a:miter lim="800000"/>
            <a:headEnd/>
            <a:tailEnd/>
          </a:ln>
          <a:effectLst/>
        </p:spPr>
      </p:pic>
      <p:sp>
        <p:nvSpPr>
          <p:cNvPr id="2" name="Title 1"/>
          <p:cNvSpPr>
            <a:spLocks noGrp="1"/>
          </p:cNvSpPr>
          <p:nvPr>
            <p:ph type="title"/>
          </p:nvPr>
        </p:nvSpPr>
        <p:spPr>
          <a:xfrm>
            <a:off x="685800" y="762000"/>
            <a:ext cx="8229600" cy="1399032"/>
          </a:xfrm>
        </p:spPr>
        <p:txBody>
          <a:bodyPr/>
          <a:lstStyle/>
          <a:p>
            <a:r>
              <a:rPr lang="en-US" dirty="0" smtClean="0"/>
              <a:t>System Requirements:</a:t>
            </a:r>
            <a:endParaRPr lang="en-US" dirty="0"/>
          </a:p>
        </p:txBody>
      </p:sp>
      <p:sp>
        <p:nvSpPr>
          <p:cNvPr id="9" name="Title 1"/>
          <p:cNvSpPr txBox="1">
            <a:spLocks/>
          </p:cNvSpPr>
          <p:nvPr/>
        </p:nvSpPr>
        <p:spPr>
          <a:xfrm>
            <a:off x="-152400" y="1676400"/>
            <a:ext cx="2971800" cy="789432"/>
          </a:xfrm>
          <a:prstGeom prst="rect">
            <a:avLst/>
          </a:prstGeom>
        </p:spPr>
        <p:txBody>
          <a:bodyPr vert="horz" anchor="ctr">
            <a:normAutofit/>
          </a:bodyPr>
          <a:lstStyle/>
          <a:p>
            <a:pPr marL="484632"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Minimum</a:t>
            </a:r>
            <a:r>
              <a:rPr kumimoji="0" lang="en-US" sz="32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a:t>
            </a:r>
            <a:endParaRPr kumimoji="0" lang="en-US" sz="3200" b="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sp>
        <p:nvSpPr>
          <p:cNvPr id="10" name="Title 1"/>
          <p:cNvSpPr txBox="1">
            <a:spLocks/>
          </p:cNvSpPr>
          <p:nvPr/>
        </p:nvSpPr>
        <p:spPr>
          <a:xfrm>
            <a:off x="3810000" y="1828800"/>
            <a:ext cx="3657600" cy="789432"/>
          </a:xfrm>
          <a:prstGeom prst="rect">
            <a:avLst/>
          </a:prstGeom>
        </p:spPr>
        <p:txBody>
          <a:bodyPr vert="horz" anchor="ctr">
            <a:normAutofit fontScale="85000" lnSpcReduction="10000"/>
          </a:bodyPr>
          <a:lstStyle/>
          <a:p>
            <a:pPr marL="484632"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Recommended</a:t>
            </a:r>
            <a:r>
              <a:rPr kumimoji="0" lang="en-US" sz="32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a:t>
            </a:r>
            <a:endParaRPr kumimoji="0" lang="en-US" sz="3200" b="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Bugs:</a:t>
            </a:r>
            <a:endParaRPr lang="en-US" dirty="0"/>
          </a:p>
        </p:txBody>
      </p:sp>
      <p:sp>
        <p:nvSpPr>
          <p:cNvPr id="3" name="Content Placeholder 2"/>
          <p:cNvSpPr>
            <a:spLocks noGrp="1"/>
          </p:cNvSpPr>
          <p:nvPr>
            <p:ph idx="1"/>
          </p:nvPr>
        </p:nvSpPr>
        <p:spPr/>
        <p:txBody>
          <a:bodyPr/>
          <a:lstStyle/>
          <a:p>
            <a:r>
              <a:rPr lang="en-US" dirty="0" smtClean="0"/>
              <a:t>I have not really discovered any bugs, as I believe over the years they have released patches that fixed almost all of them.</a:t>
            </a:r>
          </a:p>
          <a:p>
            <a:r>
              <a:rPr lang="en-US" dirty="0" smtClean="0"/>
              <a:t>But something they do need to include in a new patch is the ability to support resolutions higher than 1024x768 as it does not natively support it.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Courier"/>
              </a:rPr>
              <a:t>What is good (fun) about the game? Why?</a:t>
            </a:r>
            <a:r>
              <a:rPr lang="en-US" sz="4400" dirty="0" smtClean="0">
                <a:latin typeface="Times New Roman"/>
              </a:rPr>
              <a:t/>
            </a:r>
            <a:br>
              <a:rPr lang="en-US" sz="4400" dirty="0" smtClean="0">
                <a:latin typeface="Times New Roman"/>
              </a:rPr>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fun aspect of this games comes from the manner that it makes you feel like a kid in a candy store. While in the free roam feature, the player can do what every they choose, just roam around, speed excessively through busy city intersections, go for a highway blast, find shortcuts for upcoming races, but watch out! As the police will soon be on your tail if you wander in one place too long.</a:t>
            </a:r>
          </a:p>
          <a:p>
            <a:r>
              <a:rPr lang="en-US" dirty="0" smtClean="0"/>
              <a:t>The game gives you the freedom to go through the game at your own pace.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Courier"/>
              </a:rPr>
              <a:t>What is bad (not fun) about the game? Why?</a:t>
            </a:r>
            <a:r>
              <a:rPr lang="en-US" sz="4400" dirty="0" smtClean="0">
                <a:latin typeface="Times New Roman"/>
              </a:rPr>
              <a:t/>
            </a:r>
            <a:br>
              <a:rPr lang="en-US" sz="4400" dirty="0" smtClean="0">
                <a:latin typeface="Times New Roman"/>
              </a:rPr>
            </a:br>
            <a:endParaRPr lang="en-US" dirty="0"/>
          </a:p>
        </p:txBody>
      </p:sp>
      <p:sp>
        <p:nvSpPr>
          <p:cNvPr id="3" name="Content Placeholder 2"/>
          <p:cNvSpPr>
            <a:spLocks noGrp="1"/>
          </p:cNvSpPr>
          <p:nvPr>
            <p:ph idx="1"/>
          </p:nvPr>
        </p:nvSpPr>
        <p:spPr/>
        <p:txBody>
          <a:bodyPr>
            <a:normAutofit/>
          </a:bodyPr>
          <a:lstStyle/>
          <a:p>
            <a:r>
              <a:rPr lang="en-US" dirty="0" smtClean="0"/>
              <a:t>Some of the Milestones and Achievements that are required for the player to achieve to move foreword in the game seems a little too high, especially for new players.</a:t>
            </a:r>
          </a:p>
          <a:p>
            <a:r>
              <a:rPr lang="en-US" dirty="0" smtClean="0"/>
              <a:t>Also, I would like the drive engine in the game to be better developed so hand brake turning is much easier than it currently is.</a:t>
            </a:r>
          </a:p>
          <a:p>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Courier"/>
              </a:rPr>
              <a:t>How does it compare to similar games in the same genre?</a:t>
            </a:r>
            <a:r>
              <a:rPr lang="en-US" sz="4400" dirty="0" smtClean="0">
                <a:latin typeface="Times New Roman"/>
              </a:rPr>
              <a:t/>
            </a:r>
            <a:br>
              <a:rPr lang="en-US" sz="4400" dirty="0" smtClean="0">
                <a:latin typeface="Times New Roman"/>
              </a:rPr>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This game is in a category almost of it’s own even in the racing genre. </a:t>
            </a:r>
          </a:p>
          <a:p>
            <a:r>
              <a:rPr lang="en-US" dirty="0" smtClean="0"/>
              <a:t>Its street racer game persona is very well suited with free roam, and police chases that help the player get the feeling of being a real street racer.</a:t>
            </a:r>
          </a:p>
          <a:p>
            <a:r>
              <a:rPr lang="en-US" dirty="0" smtClean="0"/>
              <a:t>This game is not a straight up racing game with emphasis on making the best and smoothest turns, its about using your street wits while racing to gain every advantage and coming first at the end.  There’s a plethora of racing shortcuts in the game, and the player is urged to use them in order to win.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Courier"/>
              </a:rPr>
              <a:t>Why is it better or worse than similar games?</a:t>
            </a:r>
            <a:r>
              <a:rPr lang="en-US" sz="4400" dirty="0" smtClean="0">
                <a:latin typeface="Times New Roman"/>
              </a:rPr>
              <a:t/>
            </a:r>
            <a:br>
              <a:rPr lang="en-US" sz="4400" dirty="0" smtClean="0">
                <a:latin typeface="Times New Roman"/>
              </a:rPr>
            </a:br>
            <a:endParaRPr lang="en-US" dirty="0"/>
          </a:p>
        </p:txBody>
      </p:sp>
      <p:pic>
        <p:nvPicPr>
          <p:cNvPr id="10242" name="Picture 2" descr="http://xboxmedia.ign.com/xbox/image/article/665/665759/need-for-speed-most-wanted-20051110013103798-000.jpg"/>
          <p:cNvPicPr>
            <a:picLocks noChangeAspect="1" noChangeArrowheads="1"/>
          </p:cNvPicPr>
          <p:nvPr/>
        </p:nvPicPr>
        <p:blipFill>
          <a:blip r:embed="rId2"/>
          <a:srcRect/>
          <a:stretch>
            <a:fillRect/>
          </a:stretch>
        </p:blipFill>
        <p:spPr bwMode="auto">
          <a:xfrm>
            <a:off x="4572000" y="3886199"/>
            <a:ext cx="4572000" cy="3429001"/>
          </a:xfrm>
          <a:prstGeom prst="rect">
            <a:avLst/>
          </a:prstGeom>
          <a:noFill/>
        </p:spPr>
      </p:pic>
      <p:sp>
        <p:nvSpPr>
          <p:cNvPr id="3" name="Content Placeholder 2"/>
          <p:cNvSpPr>
            <a:spLocks noGrp="1"/>
          </p:cNvSpPr>
          <p:nvPr>
            <p:ph idx="1"/>
          </p:nvPr>
        </p:nvSpPr>
        <p:spPr>
          <a:xfrm>
            <a:off x="228600" y="1524000"/>
            <a:ext cx="8229600" cy="4572000"/>
          </a:xfrm>
        </p:spPr>
        <p:txBody>
          <a:bodyPr/>
          <a:lstStyle/>
          <a:p>
            <a:r>
              <a:rPr lang="en-US" dirty="0" smtClean="0"/>
              <a:t>I think it is a superb game, but can it can use some refinement still,</a:t>
            </a:r>
          </a:p>
          <a:p>
            <a:r>
              <a:rPr lang="en-US" dirty="0" smtClean="0"/>
              <a:t>The use of real life actors, and merging them highly detailed animated characters of them helps to really bring the game to life.</a:t>
            </a:r>
          </a:p>
          <a:p>
            <a:r>
              <a:rPr lang="en-US" dirty="0" smtClean="0"/>
              <a:t>Additions such as log carrying truck pursuit breakers really make the game interesting.</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Courier"/>
              </a:rPr>
              <a:t>What is the appropriate audience for this game?</a:t>
            </a:r>
            <a:r>
              <a:rPr lang="en-US" sz="4400" dirty="0" smtClean="0">
                <a:latin typeface="Times New Roman"/>
              </a:rPr>
              <a:t/>
            </a:r>
            <a:br>
              <a:rPr lang="en-US" sz="4400" dirty="0" smtClean="0">
                <a:latin typeface="Times New Roman"/>
              </a:rPr>
            </a:br>
            <a:endParaRPr lang="en-US" dirty="0"/>
          </a:p>
        </p:txBody>
      </p:sp>
      <p:sp>
        <p:nvSpPr>
          <p:cNvPr id="3" name="Content Placeholder 2"/>
          <p:cNvSpPr>
            <a:spLocks noGrp="1"/>
          </p:cNvSpPr>
          <p:nvPr>
            <p:ph idx="1"/>
          </p:nvPr>
        </p:nvSpPr>
        <p:spPr/>
        <p:txBody>
          <a:bodyPr/>
          <a:lstStyle/>
          <a:p>
            <a:r>
              <a:rPr lang="en-US" dirty="0" smtClean="0"/>
              <a:t>The appropriate audience for this game is anyone that enjoys driving…fast.</a:t>
            </a:r>
            <a:endParaRPr lang="en-US" dirty="0"/>
          </a:p>
          <a:p>
            <a:r>
              <a:rPr lang="en-US" dirty="0" smtClean="0"/>
              <a:t>While the game can be enjoyed by almost anyone, teens seems to be main target audience for this game, as the cars included in the game are considered high profile cars that are popular with teens, and especially with an emphasis on street customization.</a:t>
            </a:r>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spcBef>
                <a:spcPts val="0"/>
              </a:spcBef>
              <a:spcAft>
                <a:spcPts val="0"/>
              </a:spcAft>
            </a:pPr>
            <a:r>
              <a:rPr lang="en-US" sz="4400" dirty="0" smtClean="0">
                <a:latin typeface="Courier"/>
              </a:rPr>
              <a:t>Are any design mistakes present?</a:t>
            </a:r>
            <a:r>
              <a:rPr lang="en-US" sz="4400" dirty="0" smtClean="0">
                <a:latin typeface="Times New Roman"/>
              </a:rPr>
              <a:t/>
            </a:r>
            <a:br>
              <a:rPr lang="en-US" sz="4400" dirty="0" smtClean="0">
                <a:latin typeface="Times New Roman"/>
              </a:rPr>
            </a:br>
            <a:r>
              <a:rPr lang="en-US" sz="4400" dirty="0" smtClean="0">
                <a:latin typeface="Courier"/>
              </a:rPr>
              <a:t>Summary</a:t>
            </a:r>
            <a:r>
              <a:rPr lang="en-US" sz="4400" dirty="0" smtClean="0">
                <a:latin typeface="Times New Roman"/>
              </a:rPr>
              <a:t/>
            </a:r>
            <a:br>
              <a:rPr lang="en-US" sz="4400" dirty="0" smtClean="0">
                <a:latin typeface="Times New Roman"/>
              </a:rPr>
            </a:br>
            <a:endParaRPr lang="en-US" dirty="0"/>
          </a:p>
        </p:txBody>
      </p:sp>
      <p:sp>
        <p:nvSpPr>
          <p:cNvPr id="3" name="Content Placeholder 2"/>
          <p:cNvSpPr>
            <a:spLocks noGrp="1"/>
          </p:cNvSpPr>
          <p:nvPr>
            <p:ph idx="1"/>
          </p:nvPr>
        </p:nvSpPr>
        <p:spPr/>
        <p:txBody>
          <a:bodyPr/>
          <a:lstStyle/>
          <a:p>
            <a:r>
              <a:rPr lang="en-US" dirty="0" smtClean="0"/>
              <a:t>Nope, as this game is not the first in the series, I think the developers have </a:t>
            </a:r>
            <a:r>
              <a:rPr lang="en-US" dirty="0" smtClean="0"/>
              <a:t>addressed design issues they have had in the past, and took time and care to avoid them this time around.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Courier"/>
              </a:rPr>
              <a:t>Overall strengths and weaknesses.</a:t>
            </a:r>
            <a:r>
              <a:rPr lang="en-US" sz="4400" dirty="0" smtClean="0">
                <a:latin typeface="Times New Roman"/>
              </a:rPr>
              <a:t/>
            </a:r>
            <a:br>
              <a:rPr lang="en-US" sz="4400" dirty="0" smtClean="0">
                <a:latin typeface="Times New Roman"/>
              </a:rPr>
            </a:br>
            <a:endParaRPr lang="en-US" dirty="0"/>
          </a:p>
        </p:txBody>
      </p:sp>
      <p:sp>
        <p:nvSpPr>
          <p:cNvPr id="3" name="Content Placeholder 2"/>
          <p:cNvSpPr>
            <a:spLocks noGrp="1"/>
          </p:cNvSpPr>
          <p:nvPr>
            <p:ph idx="1"/>
          </p:nvPr>
        </p:nvSpPr>
        <p:spPr/>
        <p:txBody>
          <a:bodyPr>
            <a:normAutofit/>
          </a:bodyPr>
          <a:lstStyle/>
          <a:p>
            <a:r>
              <a:rPr lang="en-US" dirty="0" smtClean="0"/>
              <a:t>Overall strengths of this game include, exceptional game play, well designed levels, fast cars with beautifully designed customizations that have life like weight distribution while driving really helps the player fall in love with the game</a:t>
            </a:r>
            <a:r>
              <a:rPr lang="en-US" dirty="0" smtClean="0"/>
              <a:t>.</a:t>
            </a:r>
          </a:p>
          <a:p>
            <a:r>
              <a:rPr lang="en-US" dirty="0" smtClean="0"/>
              <a:t>No weakness as far as I could tell.</a:t>
            </a: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Courier"/>
              </a:rPr>
              <a:t>How could it be improved?</a:t>
            </a:r>
            <a:r>
              <a:rPr lang="en-US" sz="4400" dirty="0" smtClean="0">
                <a:latin typeface="Times New Roman"/>
              </a:rPr>
              <a:t/>
            </a:r>
            <a:br>
              <a:rPr lang="en-US" sz="4400" dirty="0" smtClean="0">
                <a:latin typeface="Times New Roman"/>
              </a:rPr>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Some issues that can be improved up on for this game include further enhanced car handling and a mode selector to make the game easier for beginners/casual gamers.</a:t>
            </a:r>
          </a:p>
          <a:p>
            <a:r>
              <a:rPr lang="en-US" dirty="0" smtClean="0"/>
              <a:t>The designers should really put some more effort into redesigning how the car handles in reverse as in the game, while going in reverse one does not really have control of the car, and if the player tries to turn the car in either direction while backing up there’s a high chance of the car just veering out of control.</a:t>
            </a:r>
          </a:p>
          <a:p>
            <a:r>
              <a:rPr lang="en-US" dirty="0" smtClean="0"/>
              <a:t>Also, while reversing it would be nice if the game made it easy to do a 180 and face the other direction, it rather just veers into one direction, and you have to fight for control.</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Courier"/>
              </a:rPr>
              <a:t>Is the game worth purchasing?</a:t>
            </a:r>
            <a:r>
              <a:rPr lang="en-US" sz="4400" dirty="0" smtClean="0">
                <a:latin typeface="Times New Roman"/>
              </a:rPr>
              <a:t/>
            </a:r>
            <a:br>
              <a:rPr lang="en-US" sz="4400" dirty="0" smtClean="0">
                <a:latin typeface="Times New Roman"/>
              </a:rPr>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Absolutely, form its initial price point of $50 when it came out in 2005, it was an exceptional buy.  Its hardware requirements were not too demanding even in 2005.</a:t>
            </a:r>
          </a:p>
          <a:p>
            <a:r>
              <a:rPr lang="en-US" dirty="0" smtClean="0"/>
              <a:t>But in today’s point, I’ve seen the game selling for $20 at best buy, and I think its an amazing buy, and a must buy for any street racing fanatic.</a:t>
            </a:r>
          </a:p>
          <a:p>
            <a:r>
              <a:rPr lang="en-US" dirty="0" smtClean="0"/>
              <a:t>The game has a exceptionally high replay value which makes it a great add to many collections.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http://www.nfsplanet.com/img/nfsuc/cars/mitsubishi_lancer_evo_ix_mr/0001.jpg"/>
          <p:cNvPicPr>
            <a:picLocks noChangeAspect="1" noChangeArrowheads="1"/>
          </p:cNvPicPr>
          <p:nvPr/>
        </p:nvPicPr>
        <p:blipFill>
          <a:blip r:embed="rId2"/>
          <a:srcRect/>
          <a:stretch>
            <a:fillRect/>
          </a:stretch>
        </p:blipFill>
        <p:spPr bwMode="auto">
          <a:xfrm>
            <a:off x="0" y="1676400"/>
            <a:ext cx="9211733" cy="5181600"/>
          </a:xfrm>
          <a:prstGeom prst="rect">
            <a:avLst/>
          </a:prstGeom>
          <a:noFill/>
        </p:spPr>
      </p:pic>
      <p:pic>
        <p:nvPicPr>
          <p:cNvPr id="5" name="Picture 5"/>
          <p:cNvPicPr>
            <a:picLocks noChangeAspect="1" noChangeArrowheads="1"/>
          </p:cNvPicPr>
          <p:nvPr/>
        </p:nvPicPr>
        <p:blipFill>
          <a:blip r:embed="rId3"/>
          <a:srcRect/>
          <a:stretch>
            <a:fillRect/>
          </a:stretch>
        </p:blipFill>
        <p:spPr bwMode="auto">
          <a:xfrm>
            <a:off x="1066800" y="-1371600"/>
            <a:ext cx="74676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http://img812.imageshack.us/img812/1782/needforspeedmostwanted1.jpg"/>
          <p:cNvPicPr>
            <a:picLocks noChangeAspect="1" noChangeArrowheads="1"/>
          </p:cNvPicPr>
          <p:nvPr/>
        </p:nvPicPr>
        <p:blipFill>
          <a:blip r:embed="rId2"/>
          <a:srcRect/>
          <a:stretch>
            <a:fillRect/>
          </a:stretch>
        </p:blipFill>
        <p:spPr bwMode="auto">
          <a:xfrm>
            <a:off x="-152400" y="-152400"/>
            <a:ext cx="9753600" cy="7315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Quick Overview of the Game:</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Story Line:</a:t>
            </a:r>
          </a:p>
          <a:p>
            <a:r>
              <a:rPr lang="en-US" dirty="0" smtClean="0"/>
              <a:t>You start off as a newcomer into the </a:t>
            </a:r>
            <a:r>
              <a:rPr lang="en-US" dirty="0" smtClean="0"/>
              <a:t>metropolis </a:t>
            </a:r>
            <a:r>
              <a:rPr lang="en-US" dirty="0" smtClean="0"/>
              <a:t>of </a:t>
            </a:r>
            <a:r>
              <a:rPr lang="en-US" dirty="0" smtClean="0"/>
              <a:t>Rockport. You start with the game’s title car, the mighty BMW M3.</a:t>
            </a:r>
          </a:p>
          <a:p>
            <a:r>
              <a:rPr lang="en-US" dirty="0" smtClean="0"/>
              <a:t>Soon afterwards, you are auto enrolled in a race with Razor, the main antagonist of the game. Razor plays dirty, and sabotages your car in order to win the race, your car, AND sending you to jail…what a start!</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000" dirty="0"/>
          </a:p>
        </p:txBody>
      </p:sp>
      <p:sp>
        <p:nvSpPr>
          <p:cNvPr id="3" name="Content Placeholder 2"/>
          <p:cNvSpPr>
            <a:spLocks noGrp="1"/>
          </p:cNvSpPr>
          <p:nvPr>
            <p:ph idx="1"/>
          </p:nvPr>
        </p:nvSpPr>
        <p:spPr/>
        <p:txBody>
          <a:bodyPr>
            <a:normAutofit/>
          </a:bodyPr>
          <a:lstStyle/>
          <a:p>
            <a:endParaRPr lang="en-US" dirty="0" smtClean="0"/>
          </a:p>
        </p:txBody>
      </p:sp>
      <p:pic>
        <p:nvPicPr>
          <p:cNvPr id="4" name="Picture 2" descr="http://www.freewebs.com/raejizzle/69654_rw_nfsmostwanted_full_00194229.jpg"/>
          <p:cNvPicPr>
            <a:picLocks noChangeAspect="1" noChangeArrowheads="1"/>
          </p:cNvPicPr>
          <p:nvPr/>
        </p:nvPicPr>
        <p:blipFill>
          <a:blip r:embed="rId2"/>
          <a:srcRect/>
          <a:stretch>
            <a:fillRect/>
          </a:stretch>
        </p:blipFill>
        <p:spPr bwMode="auto">
          <a:xfrm>
            <a:off x="0" y="0"/>
            <a:ext cx="9137214"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 Role:</a:t>
            </a:r>
            <a:br>
              <a:rPr lang="en-US" dirty="0" smtClean="0"/>
            </a:br>
            <a:endParaRPr lang="en-US" dirty="0"/>
          </a:p>
        </p:txBody>
      </p:sp>
      <p:sp>
        <p:nvSpPr>
          <p:cNvPr id="3" name="Content Placeholder 2"/>
          <p:cNvSpPr>
            <a:spLocks noGrp="1"/>
          </p:cNvSpPr>
          <p:nvPr>
            <p:ph idx="1"/>
          </p:nvPr>
        </p:nvSpPr>
        <p:spPr>
          <a:xfrm>
            <a:off x="457200" y="1219200"/>
            <a:ext cx="8229600" cy="5235608"/>
          </a:xfrm>
        </p:spPr>
        <p:txBody>
          <a:bodyPr/>
          <a:lstStyle/>
          <a:p>
            <a:r>
              <a:rPr lang="en-US" dirty="0" smtClean="0"/>
              <a:t>The game continues with you getting out of jail and learning from Mia(your new friend of sorts in Rockport) that Razor used to ride to win him self to the top of blacklist.</a:t>
            </a:r>
          </a:p>
          <a:p>
            <a:r>
              <a:rPr lang="en-US" dirty="0" smtClean="0"/>
              <a:t>Blacklist 15 – You main goal of this game is to get to the top of the blacklist.  The blacklist is a list of the 15 best racers the metropolis of Rockport, and they each control certain sections of the city.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 Role:</a:t>
            </a:r>
            <a:br>
              <a:rPr lang="en-US" dirty="0" smtClean="0"/>
            </a:br>
            <a:endParaRPr lang="en-US" dirty="0"/>
          </a:p>
        </p:txBody>
      </p:sp>
      <p:sp>
        <p:nvSpPr>
          <p:cNvPr id="3" name="Content Placeholder 2"/>
          <p:cNvSpPr>
            <a:spLocks noGrp="1"/>
          </p:cNvSpPr>
          <p:nvPr>
            <p:ph idx="1"/>
          </p:nvPr>
        </p:nvSpPr>
        <p:spPr>
          <a:xfrm>
            <a:off x="457200" y="1066800"/>
            <a:ext cx="8229600" cy="5388008"/>
          </a:xfrm>
        </p:spPr>
        <p:txBody>
          <a:bodyPr/>
          <a:lstStyle/>
          <a:p>
            <a:r>
              <a:rPr lang="en-US" dirty="0" smtClean="0"/>
              <a:t>The player has to race and gain notary in the city in order to challenge blacklist racers, and your goal is to take down Blacklist #1 Razor, so it means you must race our way up the blacklist starting with #15.</a:t>
            </a:r>
          </a:p>
          <a:p>
            <a:r>
              <a:rPr lang="en-US" dirty="0" smtClean="0"/>
              <a:t>In order to challenge a blacklist member, you have to meet certain qualification such as number of race wins, and milestones.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Blacklist 15:</a:t>
            </a:r>
            <a:endParaRPr lang="en-US" dirty="0"/>
          </a:p>
        </p:txBody>
      </p:sp>
      <p:sp>
        <p:nvSpPr>
          <p:cNvPr id="3" name="Content Placeholder 2"/>
          <p:cNvSpPr>
            <a:spLocks noGrp="1"/>
          </p:cNvSpPr>
          <p:nvPr>
            <p:ph idx="1"/>
          </p:nvPr>
        </p:nvSpPr>
        <p:spPr/>
        <p:txBody>
          <a:bodyPr/>
          <a:lstStyle/>
          <a:p>
            <a:endParaRPr lang="en-US"/>
          </a:p>
        </p:txBody>
      </p:sp>
      <p:pic>
        <p:nvPicPr>
          <p:cNvPr id="38914" name="Picture 2" descr="http://www.freewebs.com/moparformance05/After%20Car%20List%20Announcment/The%20Blacklist.jpg"/>
          <p:cNvPicPr>
            <a:picLocks noChangeAspect="1" noChangeArrowheads="1"/>
          </p:cNvPicPr>
          <p:nvPr/>
        </p:nvPicPr>
        <p:blipFill>
          <a:blip r:embed="rId2"/>
          <a:srcRect/>
          <a:stretch>
            <a:fillRect/>
          </a:stretch>
        </p:blipFill>
        <p:spPr bwMode="auto">
          <a:xfrm>
            <a:off x="11416" y="1447800"/>
            <a:ext cx="9132584" cy="5410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Races:</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6 types of races:</a:t>
            </a:r>
          </a:p>
          <a:p>
            <a:pPr lvl="1"/>
            <a:r>
              <a:rPr lang="en-US" dirty="0" smtClean="0"/>
              <a:t>Circuit – Single or Multi Lap</a:t>
            </a:r>
          </a:p>
          <a:p>
            <a:pPr lvl="1"/>
            <a:r>
              <a:rPr lang="en-US" dirty="0" smtClean="0"/>
              <a:t>Circuit with last man knocked out every lap</a:t>
            </a:r>
          </a:p>
          <a:p>
            <a:pPr lvl="1"/>
            <a:r>
              <a:rPr lang="en-US" dirty="0" smtClean="0"/>
              <a:t>Sprints – Plain Race form start to finish.</a:t>
            </a:r>
          </a:p>
          <a:p>
            <a:pPr lvl="1"/>
            <a:r>
              <a:rPr lang="en-US" dirty="0" smtClean="0"/>
              <a:t>Drag Racing – Where you control lane and shifts.</a:t>
            </a:r>
          </a:p>
          <a:p>
            <a:pPr lvl="1"/>
            <a:r>
              <a:rPr lang="en-US" dirty="0" smtClean="0"/>
              <a:t>Speed Trap - Clock fast speeds at these traps and rack up more total speed than the others to win.</a:t>
            </a:r>
          </a:p>
          <a:p>
            <a:pPr lvl="1"/>
            <a:r>
              <a:rPr lang="en-US" dirty="0" smtClean="0"/>
              <a:t>Toll booths – Race from booth to booth in the amount of time specified.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262</TotalTime>
  <Words>1703</Words>
  <Application>Microsoft Office PowerPoint</Application>
  <PresentationFormat>On-screen Show (4:3)</PresentationFormat>
  <Paragraphs>91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Verve</vt:lpstr>
      <vt:lpstr>Need for Speed:  Most Wanted</vt:lpstr>
      <vt:lpstr>System Requirements:</vt:lpstr>
      <vt:lpstr>Slide 3</vt:lpstr>
      <vt:lpstr>Quick Overview of the Game:</vt:lpstr>
      <vt:lpstr>Slide 5</vt:lpstr>
      <vt:lpstr>Player Role: </vt:lpstr>
      <vt:lpstr>Player Role: </vt:lpstr>
      <vt:lpstr>Blacklist 15:</vt:lpstr>
      <vt:lpstr>Types of Races:</vt:lpstr>
      <vt:lpstr>Slide 10</vt:lpstr>
      <vt:lpstr>Milestones:</vt:lpstr>
      <vt:lpstr>Slide 12</vt:lpstr>
      <vt:lpstr>Installation and Setup:</vt:lpstr>
      <vt:lpstr>Slide 14</vt:lpstr>
      <vt:lpstr>User Interface And Game play</vt:lpstr>
      <vt:lpstr>Slide 16</vt:lpstr>
      <vt:lpstr>Artwork:</vt:lpstr>
      <vt:lpstr>Sound and Music:</vt:lpstr>
      <vt:lpstr>Special Features &amp; Manuel</vt:lpstr>
      <vt:lpstr>Bugs:</vt:lpstr>
      <vt:lpstr>What is good (fun) about the game? Why? </vt:lpstr>
      <vt:lpstr>What is bad (not fun) about the game? Why? </vt:lpstr>
      <vt:lpstr>How does it compare to similar games in the same genre? </vt:lpstr>
      <vt:lpstr>Why is it better or worse than similar games? </vt:lpstr>
      <vt:lpstr>What is the appropriate audience for this game? </vt:lpstr>
      <vt:lpstr>Are any design mistakes present? Summary </vt:lpstr>
      <vt:lpstr>Overall strengths and weaknesses. </vt:lpstr>
      <vt:lpstr>How could it be improved? </vt:lpstr>
      <vt:lpstr>Is the game worth purchasing? </vt:lpstr>
      <vt:lpstr>Slide 30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 for Speed:  Most Wanted</dc:title>
  <dc:creator>Gkanth</dc:creator>
  <cp:lastModifiedBy>Gkanth</cp:lastModifiedBy>
  <cp:revision>13</cp:revision>
  <dcterms:created xsi:type="dcterms:W3CDTF">2010-09-27T03:29:01Z</dcterms:created>
  <dcterms:modified xsi:type="dcterms:W3CDTF">2010-09-28T00:01:25Z</dcterms:modified>
</cp:coreProperties>
</file>