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31"/>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74" r:id="rId14"/>
    <p:sldId id="269" r:id="rId15"/>
    <p:sldId id="276" r:id="rId16"/>
    <p:sldId id="270" r:id="rId17"/>
    <p:sldId id="271" r:id="rId18"/>
    <p:sldId id="275" r:id="rId19"/>
    <p:sldId id="272" r:id="rId20"/>
    <p:sldId id="273" r:id="rId21"/>
    <p:sldId id="277" r:id="rId22"/>
    <p:sldId id="280" r:id="rId23"/>
    <p:sldId id="281" r:id="rId24"/>
    <p:sldId id="282" r:id="rId25"/>
    <p:sldId id="283" r:id="rId26"/>
    <p:sldId id="284" r:id="rId27"/>
    <p:sldId id="286" r:id="rId28"/>
    <p:sldId id="287" r:id="rId29"/>
    <p:sldId id="28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441" autoAdjust="0"/>
    <p:restoredTop sz="94630" autoAdjust="0"/>
  </p:normalViewPr>
  <p:slideViewPr>
    <p:cSldViewPr>
      <p:cViewPr varScale="1">
        <p:scale>
          <a:sx n="106" d="100"/>
          <a:sy n="106" d="100"/>
        </p:scale>
        <p:origin x="-172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58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CF3EFB-C18C-4F38-ABCD-7FC491238251}" type="datetimeFigureOut">
              <a:rPr lang="en-US" smtClean="0"/>
              <a:pPr/>
              <a:t>9/28/2009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E91E5D-C0A9-4799-A379-BDABF3C14EC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91E5D-C0A9-4799-A379-BDABF3C14EC8}" type="slidenum">
              <a:rPr lang="en-US" smtClean="0"/>
              <a:pPr/>
              <a:t>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Date Placeholder 14"/>
          <p:cNvSpPr>
            <a:spLocks noGrp="1"/>
          </p:cNvSpPr>
          <p:nvPr>
            <p:ph type="dt" sz="half" idx="10"/>
          </p:nvPr>
        </p:nvSpPr>
        <p:spPr/>
        <p:txBody>
          <a:bodyPr/>
          <a:lstStyle/>
          <a:p>
            <a:fld id="{1D8BD707-D9CF-40AE-B4C6-C98DA3205C09}" type="datetimeFigureOut">
              <a:rPr lang="en-US" smtClean="0"/>
              <a:pPr/>
              <a:t>9/28/2009</a:t>
            </a:fld>
            <a:endParaRPr lang="en-US" dirty="0"/>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D8BD707-D9CF-40AE-B4C6-C98DA3205C09}" type="datetimeFigureOut">
              <a:rPr lang="en-US" smtClean="0"/>
              <a:pPr/>
              <a:t>9/28/2009</a:t>
            </a:fld>
            <a:endParaRPr lang="en-US" dirty="0"/>
          </a:p>
        </p:txBody>
      </p:sp>
      <p:sp>
        <p:nvSpPr>
          <p:cNvPr id="15" name="Slide Number Placeholder 14"/>
          <p:cNvSpPr>
            <a:spLocks noGrp="1"/>
          </p:cNvSpPr>
          <p:nvPr>
            <p:ph type="sldNum" sz="quarter" idx="15"/>
          </p:nvPr>
        </p:nvSpPr>
        <p:spPr/>
        <p:txBody>
          <a:bodyPr/>
          <a:lstStyle>
            <a:lvl1pPr algn="ctr">
              <a:defRPr/>
            </a:lvl1pPr>
          </a:lstStyle>
          <a:p>
            <a:fld id="{B6F15528-21DE-4FAA-801E-634DDDAF4B2B}" type="slidenum">
              <a:rPr lang="en-US" smtClean="0"/>
              <a:pPr/>
              <a:t>‹#›</a:t>
            </a:fld>
            <a:endParaRPr lang="en-US" dirty="0"/>
          </a:p>
        </p:txBody>
      </p:sp>
      <p:sp>
        <p:nvSpPr>
          <p:cNvPr id="16" name="Footer Placeholder 15"/>
          <p:cNvSpPr>
            <a:spLocks noGrp="1"/>
          </p:cNvSpPr>
          <p:nvPr>
            <p:ph type="ftr" sz="quarter" idx="16"/>
          </p:nvPr>
        </p:nvSpPr>
        <p:spPr/>
        <p:txBody>
          <a:bodyPr/>
          <a:lstStyle/>
          <a:p>
            <a:endParaRPr lang="en-US" dirty="0"/>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9/28/2009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9/28/2009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9/28/2009</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9/28/2009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D8BD707-D9CF-40AE-B4C6-C98DA3205C09}" type="datetimeFigureOut">
              <a:rPr lang="en-US" smtClean="0"/>
              <a:pPr/>
              <a:t>9/28/2009</a:t>
            </a:fld>
            <a:endParaRPr lang="en-US" dirty="0"/>
          </a:p>
        </p:txBody>
      </p:sp>
      <p:sp>
        <p:nvSpPr>
          <p:cNvPr id="9" name="Slide Number Placeholder 8"/>
          <p:cNvSpPr>
            <a:spLocks noGrp="1"/>
          </p:cNvSpPr>
          <p:nvPr>
            <p:ph type="sldNum" sz="quarter" idx="15"/>
          </p:nvPr>
        </p:nvSpPr>
        <p:spPr/>
        <p:txBody>
          <a:bodyPr/>
          <a:lstStyle/>
          <a:p>
            <a:fld id="{B6F15528-21DE-4FAA-801E-634DDDAF4B2B}" type="slidenum">
              <a:rPr lang="en-US" smtClean="0"/>
              <a:pPr/>
              <a:t>‹#›</a:t>
            </a:fld>
            <a:endParaRPr lang="en-US" dirty="0"/>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9/28/2009</a:t>
            </a:fld>
            <a:endParaRPr lang="en-US" dirty="0"/>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D8BD707-D9CF-40AE-B4C6-C98DA3205C09}" type="datetimeFigureOut">
              <a:rPr lang="en-US" smtClean="0"/>
              <a:pPr/>
              <a:t>9/28/2009</a:t>
            </a:fld>
            <a:endParaRPr lang="en-US" dirty="0"/>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6F15528-21DE-4FAA-801E-634DDDAF4B2B}" type="slidenum">
              <a:rPr lang="en-US" smtClean="0"/>
              <a:pPr/>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audio" Target="../media/audio12.wav"/><Relationship Id="rId5" Type="http://schemas.openxmlformats.org/officeDocument/2006/relationships/image" Target="../media/image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audio" Target="../media/audio13.wav"/><Relationship Id="rId5" Type="http://schemas.openxmlformats.org/officeDocument/2006/relationships/image" Target="../media/image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audio" Target="../media/audio14.wav"/><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audio" Target="../media/audio15.wav"/><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audio" Target="../media/audio17.wav"/><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audio" Target="../media/audio18.wav"/><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19.wav"/><Relationship Id="rId1" Type="http://schemas.openxmlformats.org/officeDocument/2006/relationships/tags" Target="../tags/tag1.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hyperlink" Target="http://en.wikipedia.org/wiki/Brian_Mitsoda" TargetMode="External"/><Relationship Id="rId2" Type="http://schemas.openxmlformats.org/officeDocument/2006/relationships/slideLayout" Target="../slideLayouts/slideLayout4.xml"/><Relationship Id="rId1" Type="http://schemas.openxmlformats.org/officeDocument/2006/relationships/audio" Target="../media/audio2.wav"/><Relationship Id="rId6" Type="http://schemas.openxmlformats.org/officeDocument/2006/relationships/hyperlink" Target="http://en.wikipedia.org/wiki/Tim_Cain" TargetMode="External"/><Relationship Id="rId5" Type="http://schemas.openxmlformats.org/officeDocument/2006/relationships/hyperlink" Target="http://en.wikipedia.org/wiki/Leonard_Boyarsky" TargetMode="External"/><Relationship Id="rId4" Type="http://schemas.openxmlformats.org/officeDocument/2006/relationships/hyperlink" Target="http://en.wikipedia.org/wiki/Jason_Anderson_(artist)" TargetMode="Externa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25.wav"/></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audio" Target="../media/audio27.wav"/></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audio" Target="../media/audio28.wav"/></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direct2drive.com/803/product/Buy-Vampire:-The-Masquerade---Bloodlines-Download" TargetMode="External"/><Relationship Id="rId2" Type="http://schemas.openxmlformats.org/officeDocument/2006/relationships/slideLayout" Target="../slideLayouts/slideLayout4.xml"/><Relationship Id="rId1" Type="http://schemas.openxmlformats.org/officeDocument/2006/relationships/audio" Target="../media/audio3.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audio" Target="../media/audio9.wav"/><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Game Review by</a:t>
            </a:r>
          </a:p>
          <a:p>
            <a:r>
              <a:rPr lang="en-US" dirty="0" smtClean="0"/>
              <a:t>Craig Crowder</a:t>
            </a:r>
          </a:p>
          <a:p>
            <a:r>
              <a:rPr lang="en-US" dirty="0" smtClean="0"/>
              <a:t>For CIS-587</a:t>
            </a:r>
          </a:p>
          <a:p>
            <a:r>
              <a:rPr lang="en-US" dirty="0" smtClean="0"/>
              <a:t>September 28, 2009</a:t>
            </a:r>
            <a:endParaRPr lang="en-US" dirty="0"/>
          </a:p>
        </p:txBody>
      </p:sp>
      <p:sp>
        <p:nvSpPr>
          <p:cNvPr id="2" name="Title 1"/>
          <p:cNvSpPr>
            <a:spLocks noGrp="1"/>
          </p:cNvSpPr>
          <p:nvPr>
            <p:ph type="ctrTitle"/>
          </p:nvPr>
        </p:nvSpPr>
        <p:spPr/>
        <p:txBody>
          <a:bodyPr/>
          <a:lstStyle/>
          <a:p>
            <a:r>
              <a:rPr sz="6000" smtClean="0">
                <a:solidFill>
                  <a:srgbClr val="C00000"/>
                </a:solidFill>
              </a:rPr>
              <a:t>Vampire the </a:t>
            </a:r>
            <a:r>
              <a:rPr sz="6000" smtClean="0">
                <a:solidFill>
                  <a:srgbClr val="C00000"/>
                </a:solidFill>
              </a:rPr>
              <a:t>Masquerade</a:t>
            </a:r>
            <a:r>
              <a:rPr sz="6000" smtClean="0">
                <a:solidFill>
                  <a:srgbClr val="C00000"/>
                </a:solidFill>
              </a:rPr>
              <a:t>:</a:t>
            </a:r>
            <a:br>
              <a:rPr sz="6000" smtClean="0">
                <a:solidFill>
                  <a:srgbClr val="C00000"/>
                </a:solidFill>
              </a:rPr>
            </a:br>
            <a:r>
              <a:rPr sz="6000" smtClean="0">
                <a:solidFill>
                  <a:srgbClr val="C00000"/>
                </a:solidFill>
              </a:rPr>
              <a:t>Bloodlines</a:t>
            </a:r>
            <a:endParaRPr lang="en-US" sz="6000" dirty="0">
              <a:solidFill>
                <a:srgbClr val="C00000"/>
              </a:solidFill>
            </a:endParaRPr>
          </a:p>
        </p:txBody>
      </p:sp>
      <p:pic>
        <p:nvPicPr>
          <p:cNvPr id="8" name="~PP711.WAV">
            <a:hlinkClick r:id="" action="ppaction://media"/>
          </p:cNvPr>
          <p:cNvPicPr>
            <a:picLocks noRot="1" noChangeAspect="1"/>
          </p:cNvPicPr>
          <p:nvPr>
            <a:wavAudioFile r:embed="rId1" name="~PP711.WAV"/>
          </p:nvPr>
        </p:nvPicPr>
        <p:blipFill>
          <a:blip r:embed="rId3"/>
          <a:stretch>
            <a:fillRect/>
          </a:stretch>
        </p:blipFill>
        <p:spPr>
          <a:xfrm>
            <a:off x="8737600" y="6451600"/>
            <a:ext cx="304800" cy="304800"/>
          </a:xfrm>
          <a:prstGeom prst="rect">
            <a:avLst/>
          </a:prstGeom>
        </p:spPr>
      </p:pic>
    </p:spTree>
  </p:cSld>
  <p:clrMapOvr>
    <a:masterClrMapping/>
  </p:clrMapOvr>
  <p:transition advTm="7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smtClean="0"/>
              <a:t>The default user interface is tied to the keyboard and Mouse.</a:t>
            </a:r>
            <a:endParaRPr lang="en-US" dirty="0"/>
          </a:p>
        </p:txBody>
      </p:sp>
      <p:pic>
        <p:nvPicPr>
          <p:cNvPr id="3074" name="Picture 2"/>
          <p:cNvPicPr>
            <a:picLocks noGrp="1" noChangeAspect="1" noChangeArrowheads="1"/>
          </p:cNvPicPr>
          <p:nvPr>
            <p:ph idx="1"/>
          </p:nvPr>
        </p:nvPicPr>
        <p:blipFill>
          <a:blip r:embed="rId3"/>
          <a:srcRect/>
          <a:stretch>
            <a:fillRect/>
          </a:stretch>
        </p:blipFill>
        <p:spPr bwMode="auto">
          <a:xfrm>
            <a:off x="762000" y="1397612"/>
            <a:ext cx="7772400" cy="5021706"/>
          </a:xfrm>
          <a:prstGeom prst="rect">
            <a:avLst/>
          </a:prstGeom>
          <a:noFill/>
          <a:ln w="9525">
            <a:noFill/>
            <a:miter lim="800000"/>
            <a:headEnd/>
            <a:tailEnd/>
          </a:ln>
          <a:effectLst/>
        </p:spPr>
      </p:pic>
      <p:pic>
        <p:nvPicPr>
          <p:cNvPr id="7" name="~PP4053.WAV">
            <a:hlinkClick r:id="" action="ppaction://media"/>
          </p:cNvPr>
          <p:cNvPicPr>
            <a:picLocks noRot="1" noChangeAspect="1"/>
          </p:cNvPicPr>
          <p:nvPr>
            <a:wavAudioFile r:embed="rId1" name="~PP4053.WAV"/>
          </p:nvPr>
        </p:nvPicPr>
        <p:blipFill>
          <a:blip r:embed="rId4"/>
          <a:stretch>
            <a:fillRect/>
          </a:stretch>
        </p:blipFill>
        <p:spPr>
          <a:xfrm>
            <a:off x="8737600" y="6451600"/>
            <a:ext cx="304800" cy="304800"/>
          </a:xfrm>
          <a:prstGeom prst="rect">
            <a:avLst/>
          </a:prstGeom>
        </p:spPr>
      </p:pic>
    </p:spTree>
  </p:cSld>
  <p:clrMapOvr>
    <a:masterClrMapping/>
  </p:clrMapOvr>
  <p:transition advTm="10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normAutofit fontScale="90000"/>
          </a:bodyPr>
          <a:lstStyle/>
          <a:p>
            <a:pPr algn="ctr"/>
            <a:r>
              <a:rPr smtClean="0"/>
              <a:t>However, the user interface may be customized.</a:t>
            </a:r>
            <a:endParaRPr lang="en-US" dirty="0"/>
          </a:p>
        </p:txBody>
      </p:sp>
      <p:pic>
        <p:nvPicPr>
          <p:cNvPr id="5123" name="Picture 3"/>
          <p:cNvPicPr>
            <a:picLocks noChangeAspect="1" noChangeArrowheads="1"/>
          </p:cNvPicPr>
          <p:nvPr/>
        </p:nvPicPr>
        <p:blipFill>
          <a:blip r:embed="rId3"/>
          <a:srcRect/>
          <a:stretch>
            <a:fillRect/>
          </a:stretch>
        </p:blipFill>
        <p:spPr bwMode="auto">
          <a:xfrm>
            <a:off x="381000" y="1905000"/>
            <a:ext cx="8287215" cy="4267200"/>
          </a:xfrm>
          <a:prstGeom prst="rect">
            <a:avLst/>
          </a:prstGeom>
          <a:noFill/>
          <a:ln w="9525">
            <a:noFill/>
            <a:miter lim="800000"/>
            <a:headEnd/>
            <a:tailEnd/>
          </a:ln>
          <a:effectLst/>
        </p:spPr>
      </p:pic>
      <p:pic>
        <p:nvPicPr>
          <p:cNvPr id="6" name="~PP1141.WAV">
            <a:hlinkClick r:id="" action="ppaction://media"/>
          </p:cNvPr>
          <p:cNvPicPr>
            <a:picLocks noRot="1" noChangeAspect="1"/>
          </p:cNvPicPr>
          <p:nvPr>
            <a:wavAudioFile r:embed="rId1" name="~PP1141.WAV"/>
          </p:nvPr>
        </p:nvPicPr>
        <p:blipFill>
          <a:blip r:embed="rId4"/>
          <a:stretch>
            <a:fillRect/>
          </a:stretch>
        </p:blipFill>
        <p:spPr>
          <a:xfrm>
            <a:off x="8737600" y="6451600"/>
            <a:ext cx="304800" cy="304800"/>
          </a:xfrm>
          <a:prstGeom prst="rect">
            <a:avLst/>
          </a:prstGeom>
        </p:spPr>
      </p:pic>
    </p:spTree>
  </p:cSld>
  <p:clrMapOvr>
    <a:masterClrMapping/>
  </p:clrMapOvr>
  <p:transition advTm="9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smtClean="0"/>
              <a:t>The Character Sheet:</a:t>
            </a:r>
            <a:endParaRPr lang="en-US" dirty="0"/>
          </a:p>
        </p:txBody>
      </p:sp>
      <p:pic>
        <p:nvPicPr>
          <p:cNvPr id="4098" name="Picture 2"/>
          <p:cNvPicPr>
            <a:picLocks noGrp="1" noChangeAspect="1" noChangeArrowheads="1"/>
          </p:cNvPicPr>
          <p:nvPr>
            <p:ph sz="half" idx="2"/>
          </p:nvPr>
        </p:nvPicPr>
        <p:blipFill>
          <a:blip r:embed="rId3"/>
          <a:stretch>
            <a:fillRect/>
          </a:stretch>
        </p:blipFill>
        <p:spPr bwMode="auto">
          <a:xfrm>
            <a:off x="457200" y="2643981"/>
            <a:ext cx="4038600" cy="3028950"/>
          </a:xfrm>
          <a:prstGeom prst="rect">
            <a:avLst/>
          </a:prstGeom>
          <a:noFill/>
          <a:ln w="9525">
            <a:noFill/>
            <a:miter lim="800000"/>
            <a:headEnd/>
            <a:tailEnd/>
          </a:ln>
          <a:effectLst/>
        </p:spPr>
      </p:pic>
      <p:sp>
        <p:nvSpPr>
          <p:cNvPr id="5" name="Title 4"/>
          <p:cNvSpPr>
            <a:spLocks noGrp="1"/>
          </p:cNvSpPr>
          <p:nvPr>
            <p:ph type="title"/>
          </p:nvPr>
        </p:nvSpPr>
        <p:spPr/>
        <p:txBody>
          <a:bodyPr/>
          <a:lstStyle/>
          <a:p>
            <a:r>
              <a:rPr smtClean="0"/>
              <a:t>Character Interfaces:</a:t>
            </a:r>
            <a:endParaRPr lang="en-US" dirty="0"/>
          </a:p>
        </p:txBody>
      </p:sp>
      <p:sp>
        <p:nvSpPr>
          <p:cNvPr id="7" name="Text Placeholder 6"/>
          <p:cNvSpPr>
            <a:spLocks noGrp="1"/>
          </p:cNvSpPr>
          <p:nvPr>
            <p:ph type="body" idx="3"/>
          </p:nvPr>
        </p:nvSpPr>
        <p:spPr/>
        <p:txBody>
          <a:bodyPr/>
          <a:lstStyle/>
          <a:p>
            <a:r>
              <a:rPr lang="en-US" dirty="0" smtClean="0"/>
              <a:t>The Inventory:</a:t>
            </a:r>
            <a:endParaRPr lang="en-US" dirty="0"/>
          </a:p>
        </p:txBody>
      </p:sp>
      <p:pic>
        <p:nvPicPr>
          <p:cNvPr id="4099" name="Picture 3"/>
          <p:cNvPicPr>
            <a:picLocks noGrp="1" noChangeAspect="1" noChangeArrowheads="1"/>
          </p:cNvPicPr>
          <p:nvPr>
            <p:ph sz="quarter" idx="4"/>
          </p:nvPr>
        </p:nvPicPr>
        <p:blipFill>
          <a:blip r:embed="rId4"/>
          <a:srcRect/>
          <a:stretch>
            <a:fillRect/>
          </a:stretch>
        </p:blipFill>
        <p:spPr bwMode="auto">
          <a:xfrm>
            <a:off x="4649788" y="2643981"/>
            <a:ext cx="4038600" cy="3028950"/>
          </a:xfrm>
          <a:prstGeom prst="rect">
            <a:avLst/>
          </a:prstGeom>
          <a:noFill/>
          <a:ln w="9525">
            <a:noFill/>
            <a:miter lim="800000"/>
            <a:headEnd/>
            <a:tailEnd/>
          </a:ln>
          <a:effectLst/>
        </p:spPr>
      </p:pic>
      <p:pic>
        <p:nvPicPr>
          <p:cNvPr id="10" name="~PP959.WAV">
            <a:hlinkClick r:id="" action="ppaction://media"/>
          </p:cNvPr>
          <p:cNvPicPr>
            <a:picLocks noRot="1" noChangeAspect="1"/>
          </p:cNvPicPr>
          <p:nvPr>
            <a:wavAudioFile r:embed="rId1" name="~PP959.WAV"/>
          </p:nvPr>
        </p:nvPicPr>
        <p:blipFill>
          <a:blip r:embed="rId5"/>
          <a:stretch>
            <a:fillRect/>
          </a:stretch>
        </p:blipFill>
        <p:spPr>
          <a:xfrm>
            <a:off x="8737600" y="6451600"/>
            <a:ext cx="304800" cy="304800"/>
          </a:xfrm>
          <a:prstGeom prst="rect">
            <a:avLst/>
          </a:prstGeom>
        </p:spPr>
      </p:pic>
    </p:spTree>
  </p:cSld>
  <p:clrMapOvr>
    <a:masterClrMapping/>
  </p:clrMapOvr>
  <p:transition advTm="150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Quest Log:</a:t>
            </a:r>
            <a:endParaRPr lang="en-US" dirty="0"/>
          </a:p>
        </p:txBody>
      </p:sp>
      <p:sp>
        <p:nvSpPr>
          <p:cNvPr id="5" name="Title 4"/>
          <p:cNvSpPr>
            <a:spLocks noGrp="1"/>
          </p:cNvSpPr>
          <p:nvPr>
            <p:ph type="title"/>
          </p:nvPr>
        </p:nvSpPr>
        <p:spPr/>
        <p:txBody>
          <a:bodyPr/>
          <a:lstStyle/>
          <a:p>
            <a:endParaRPr lang="en-US" dirty="0"/>
          </a:p>
        </p:txBody>
      </p:sp>
      <p:sp>
        <p:nvSpPr>
          <p:cNvPr id="6" name="Text Placeholder 5"/>
          <p:cNvSpPr>
            <a:spLocks noGrp="1"/>
          </p:cNvSpPr>
          <p:nvPr>
            <p:ph type="body" idx="3"/>
          </p:nvPr>
        </p:nvSpPr>
        <p:spPr/>
        <p:txBody>
          <a:bodyPr/>
          <a:lstStyle/>
          <a:p>
            <a:r>
              <a:rPr lang="en-US" dirty="0" smtClean="0"/>
              <a:t>Character Info</a:t>
            </a:r>
            <a:endParaRPr lang="en-US" dirty="0"/>
          </a:p>
        </p:txBody>
      </p:sp>
      <p:pic>
        <p:nvPicPr>
          <p:cNvPr id="9218" name="Picture 2"/>
          <p:cNvPicPr>
            <a:picLocks noGrp="1" noChangeAspect="1" noChangeArrowheads="1"/>
          </p:cNvPicPr>
          <p:nvPr>
            <p:ph sz="half" idx="2"/>
          </p:nvPr>
        </p:nvPicPr>
        <p:blipFill>
          <a:blip r:embed="rId3"/>
          <a:srcRect/>
          <a:stretch>
            <a:fillRect/>
          </a:stretch>
        </p:blipFill>
        <p:spPr bwMode="auto">
          <a:xfrm>
            <a:off x="457200" y="2643981"/>
            <a:ext cx="4038600" cy="3028950"/>
          </a:xfrm>
          <a:prstGeom prst="rect">
            <a:avLst/>
          </a:prstGeom>
          <a:noFill/>
          <a:ln w="9525">
            <a:noFill/>
            <a:miter lim="800000"/>
            <a:headEnd/>
            <a:tailEnd/>
          </a:ln>
          <a:effectLst/>
        </p:spPr>
      </p:pic>
      <p:pic>
        <p:nvPicPr>
          <p:cNvPr id="9219" name="Picture 3"/>
          <p:cNvPicPr>
            <a:picLocks noGrp="1" noChangeAspect="1" noChangeArrowheads="1"/>
          </p:cNvPicPr>
          <p:nvPr>
            <p:ph sz="quarter" idx="4"/>
          </p:nvPr>
        </p:nvPicPr>
        <p:blipFill>
          <a:blip r:embed="rId4"/>
          <a:srcRect/>
          <a:stretch>
            <a:fillRect/>
          </a:stretch>
        </p:blipFill>
        <p:spPr bwMode="auto">
          <a:xfrm>
            <a:off x="4649788" y="2643981"/>
            <a:ext cx="4038600" cy="3028950"/>
          </a:xfrm>
          <a:prstGeom prst="rect">
            <a:avLst/>
          </a:prstGeom>
          <a:noFill/>
          <a:ln w="9525">
            <a:noFill/>
            <a:miter lim="800000"/>
            <a:headEnd/>
            <a:tailEnd/>
          </a:ln>
          <a:effectLst/>
        </p:spPr>
      </p:pic>
      <p:pic>
        <p:nvPicPr>
          <p:cNvPr id="10" name="~PP3717.WAV">
            <a:hlinkClick r:id="" action="ppaction://media"/>
          </p:cNvPr>
          <p:cNvPicPr>
            <a:picLocks noRot="1" noChangeAspect="1"/>
          </p:cNvPicPr>
          <p:nvPr>
            <a:wavAudioFile r:embed="rId1" name="~PP3717.WAV"/>
          </p:nvPr>
        </p:nvPicPr>
        <p:blipFill>
          <a:blip r:embed="rId5"/>
          <a:stretch>
            <a:fillRect/>
          </a:stretch>
        </p:blipFill>
        <p:spPr>
          <a:xfrm>
            <a:off x="8737600" y="6451600"/>
            <a:ext cx="304800" cy="304800"/>
          </a:xfrm>
          <a:prstGeom prst="rect">
            <a:avLst/>
          </a:prstGeom>
        </p:spPr>
      </p:pic>
    </p:spTree>
  </p:cSld>
  <p:clrMapOvr>
    <a:masterClrMapping/>
  </p:clrMapOvr>
  <p:transition advTm="19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smtClean="0"/>
              <a:t>Game Play:	</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The cross hair is the focus of the character’s attention.</a:t>
            </a:r>
          </a:p>
          <a:p>
            <a:endParaRPr lang="en-US" dirty="0" smtClean="0"/>
          </a:p>
          <a:p>
            <a:endParaRPr lang="en-US" dirty="0" smtClean="0"/>
          </a:p>
          <a:p>
            <a:endParaRPr lang="en-US" dirty="0" smtClean="0"/>
          </a:p>
          <a:p>
            <a:r>
              <a:rPr lang="en-US" dirty="0" smtClean="0"/>
              <a:t>Focusing on a person or object that may be interacted with, changes the icon to indicate what’s possible.</a:t>
            </a:r>
            <a:endParaRPr lang="en-US" dirty="0"/>
          </a:p>
        </p:txBody>
      </p:sp>
      <p:pic>
        <p:nvPicPr>
          <p:cNvPr id="6147" name="Picture 3"/>
          <p:cNvPicPr>
            <a:picLocks noGrp="1" noChangeAspect="1" noChangeArrowheads="1"/>
          </p:cNvPicPr>
          <p:nvPr>
            <p:ph sz="half" idx="2"/>
          </p:nvPr>
        </p:nvPicPr>
        <p:blipFill>
          <a:blip r:embed="rId3"/>
          <a:srcRect/>
          <a:stretch>
            <a:fillRect/>
          </a:stretch>
        </p:blipFill>
        <p:spPr bwMode="auto">
          <a:xfrm>
            <a:off x="4648200" y="762000"/>
            <a:ext cx="3111690" cy="219456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4724400" y="3429000"/>
            <a:ext cx="2292111" cy="2838450"/>
          </a:xfrm>
          <a:prstGeom prst="rect">
            <a:avLst/>
          </a:prstGeom>
          <a:noFill/>
          <a:ln w="9525">
            <a:noFill/>
            <a:miter lim="800000"/>
            <a:headEnd/>
            <a:tailEnd/>
          </a:ln>
          <a:effectLst/>
        </p:spPr>
      </p:pic>
      <p:pic>
        <p:nvPicPr>
          <p:cNvPr id="11" name="~PP2639.WAV">
            <a:hlinkClick r:id="" action="ppaction://media"/>
          </p:cNvPr>
          <p:cNvPicPr>
            <a:picLocks noRot="1" noChangeAspect="1"/>
          </p:cNvPicPr>
          <p:nvPr>
            <a:wavAudioFile r:embed="rId1" name="~PP2639.WAV"/>
          </p:nvPr>
        </p:nvPicPr>
        <p:blipFill>
          <a:blip r:embed="rId5"/>
          <a:stretch>
            <a:fillRect/>
          </a:stretch>
        </p:blipFill>
        <p:spPr>
          <a:xfrm>
            <a:off x="8737600" y="6451600"/>
            <a:ext cx="304800" cy="304800"/>
          </a:xfrm>
          <a:prstGeom prst="rect">
            <a:avLst/>
          </a:prstGeom>
        </p:spPr>
      </p:pic>
    </p:spTree>
  </p:cSld>
  <p:clrMapOvr>
    <a:masterClrMapping/>
  </p:clrMapOvr>
  <p:transition advTm="20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smtClean="0"/>
              <a:t>Player / Non Player Character Vocal Interactions</a:t>
            </a:r>
            <a:endParaRPr lang="en-US" dirty="0"/>
          </a:p>
        </p:txBody>
      </p:sp>
      <p:sp>
        <p:nvSpPr>
          <p:cNvPr id="8" name="Content Placeholder 7"/>
          <p:cNvSpPr>
            <a:spLocks noGrp="1"/>
          </p:cNvSpPr>
          <p:nvPr>
            <p:ph sz="half" idx="1"/>
          </p:nvPr>
        </p:nvSpPr>
        <p:spPr/>
        <p:txBody>
          <a:bodyPr>
            <a:normAutofit lnSpcReduction="10000"/>
          </a:bodyPr>
          <a:lstStyle/>
          <a:p>
            <a:pPr>
              <a:buNone/>
            </a:pPr>
            <a:r>
              <a:rPr lang="en-US" dirty="0" smtClean="0"/>
              <a:t>When vocal interactions occur, the non player characters (NPC) speak through the sound card.  </a:t>
            </a:r>
          </a:p>
          <a:p>
            <a:pPr>
              <a:buNone/>
            </a:pPr>
            <a:endParaRPr lang="en-US" dirty="0" smtClean="0"/>
          </a:p>
          <a:p>
            <a:pPr>
              <a:buNone/>
            </a:pPr>
            <a:r>
              <a:rPr lang="en-US" dirty="0" smtClean="0"/>
              <a:t>The PC dialogue choices are enumerated.    Alternate colors are used to convey choices that use magical ability or special skills, such as seduction or persuasion.</a:t>
            </a:r>
            <a:endParaRPr lang="en-US" dirty="0"/>
          </a:p>
        </p:txBody>
      </p:sp>
      <p:pic>
        <p:nvPicPr>
          <p:cNvPr id="11267" name="Picture 3"/>
          <p:cNvPicPr>
            <a:picLocks noGrp="1" noChangeAspect="1" noChangeArrowheads="1"/>
          </p:cNvPicPr>
          <p:nvPr>
            <p:ph sz="half" idx="2"/>
          </p:nvPr>
        </p:nvPicPr>
        <p:blipFill>
          <a:blip r:embed="rId3"/>
          <a:srcRect/>
          <a:stretch>
            <a:fillRect/>
          </a:stretch>
        </p:blipFill>
        <p:spPr bwMode="auto">
          <a:xfrm>
            <a:off x="4648200" y="2287785"/>
            <a:ext cx="4059238" cy="3044429"/>
          </a:xfrm>
          <a:prstGeom prst="rect">
            <a:avLst/>
          </a:prstGeom>
          <a:noFill/>
          <a:ln w="9525">
            <a:noFill/>
            <a:miter lim="800000"/>
            <a:headEnd/>
            <a:tailEnd/>
          </a:ln>
          <a:effectLst/>
        </p:spPr>
      </p:pic>
      <p:pic>
        <p:nvPicPr>
          <p:cNvPr id="6" name="~PP1972.WAV">
            <a:hlinkClick r:id="" action="ppaction://media"/>
          </p:cNvPr>
          <p:cNvPicPr>
            <a:picLocks noRot="1" noChangeAspect="1"/>
          </p:cNvPicPr>
          <p:nvPr>
            <a:wavAudioFile r:embed="rId1" name="~PP1972.WAV"/>
          </p:nvPr>
        </p:nvPicPr>
        <p:blipFill>
          <a:blip r:embed="rId4"/>
          <a:stretch>
            <a:fillRect/>
          </a:stretch>
        </p:blipFill>
        <p:spPr>
          <a:xfrm>
            <a:off x="8737600" y="6451600"/>
            <a:ext cx="304800" cy="304800"/>
          </a:xfrm>
          <a:prstGeom prst="rect">
            <a:avLst/>
          </a:prstGeom>
        </p:spPr>
      </p:pic>
    </p:spTree>
  </p:cSld>
  <p:clrMapOvr>
    <a:masterClrMapping/>
  </p:clrMapOvr>
  <p:transition advTm="21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Items of interest or people may be interacted with.  </a:t>
            </a:r>
          </a:p>
          <a:p>
            <a:pPr lvl="1"/>
            <a:r>
              <a:rPr lang="en-US" dirty="0" smtClean="0"/>
              <a:t>Focus attention on the item or person then press ‘E’</a:t>
            </a:r>
          </a:p>
          <a:p>
            <a:pPr lvl="1"/>
            <a:r>
              <a:rPr lang="en-US" dirty="0" smtClean="0"/>
              <a:t>Items that may be taken are added to an inventory sheet.</a:t>
            </a:r>
          </a:p>
          <a:p>
            <a:pPr lvl="1"/>
            <a:r>
              <a:rPr lang="en-US" dirty="0" smtClean="0"/>
              <a:t>Items that may be manipulated, such as doors or locks, will react with a pass (e.g. a door will open) or fail (e.g. “Door Locked”) message.</a:t>
            </a:r>
          </a:p>
          <a:p>
            <a:pPr lvl="1"/>
            <a:r>
              <a:rPr lang="en-US" dirty="0" smtClean="0"/>
              <a:t>Speaking to people invokes an animated sequence interspersed with dialogue choices.</a:t>
            </a:r>
          </a:p>
          <a:p>
            <a:pPr lvl="1"/>
            <a:r>
              <a:rPr lang="en-US" dirty="0" smtClean="0"/>
              <a:t>Players move from scene to scene through doors, elevators, and man hole covers (through sewers).</a:t>
            </a:r>
          </a:p>
          <a:p>
            <a:pPr lvl="1"/>
            <a:r>
              <a:rPr lang="en-US" dirty="0" smtClean="0"/>
              <a:t>Major location changes are facilitated by taxi cab.</a:t>
            </a:r>
            <a:endParaRPr lang="en-US" dirty="0"/>
          </a:p>
        </p:txBody>
      </p:sp>
      <p:sp>
        <p:nvSpPr>
          <p:cNvPr id="5" name="Title 4"/>
          <p:cNvSpPr>
            <a:spLocks noGrp="1"/>
          </p:cNvSpPr>
          <p:nvPr>
            <p:ph type="title"/>
          </p:nvPr>
        </p:nvSpPr>
        <p:spPr/>
        <p:txBody>
          <a:bodyPr/>
          <a:lstStyle/>
          <a:p>
            <a:r>
              <a:rPr smtClean="0"/>
              <a:t>Game Play:	</a:t>
            </a:r>
            <a:endParaRPr lang="en-US" dirty="0"/>
          </a:p>
        </p:txBody>
      </p:sp>
      <p:pic>
        <p:nvPicPr>
          <p:cNvPr id="7" name="~PP2685.WAV">
            <a:hlinkClick r:id="" action="ppaction://media"/>
          </p:cNvPr>
          <p:cNvPicPr>
            <a:picLocks noRot="1" noChangeAspect="1"/>
          </p:cNvPicPr>
          <p:nvPr>
            <a:wavAudioFile r:embed="rId1" name="~PP2685.WAV"/>
          </p:nvPr>
        </p:nvPicPr>
        <p:blipFill>
          <a:blip r:embed="rId3"/>
          <a:stretch>
            <a:fillRect/>
          </a:stretch>
        </p:blipFill>
        <p:spPr>
          <a:xfrm>
            <a:off x="8737600" y="6451600"/>
            <a:ext cx="304800" cy="304800"/>
          </a:xfrm>
          <a:prstGeom prst="rect">
            <a:avLst/>
          </a:prstGeom>
        </p:spPr>
      </p:pic>
    </p:spTree>
  </p:cSld>
  <p:clrMapOvr>
    <a:masterClrMapping/>
  </p:clrMapOvr>
  <p:transition advTm="32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smtClean="0"/>
              <a:t>Game Play: </a:t>
            </a:r>
            <a:r>
              <a:rPr sz="3600" smtClean="0"/>
              <a:t>Combat</a:t>
            </a:r>
            <a:r>
              <a:rPr smtClean="0"/>
              <a:t>	</a:t>
            </a:r>
            <a:br>
              <a:rPr smtClean="0"/>
            </a:br>
            <a:r>
              <a:rPr sz="2700" smtClean="0"/>
              <a:t>Combat may take place in first or third person.</a:t>
            </a:r>
            <a:endParaRPr lang="en-US" sz="2700" dirty="0"/>
          </a:p>
        </p:txBody>
      </p:sp>
      <p:sp>
        <p:nvSpPr>
          <p:cNvPr id="2" name="Content Placeholder 1"/>
          <p:cNvSpPr>
            <a:spLocks noGrp="1"/>
          </p:cNvSpPr>
          <p:nvPr>
            <p:ph sz="half" idx="1"/>
          </p:nvPr>
        </p:nvSpPr>
        <p:spPr/>
        <p:txBody>
          <a:bodyPr/>
          <a:lstStyle/>
          <a:p>
            <a:pPr lvl="1"/>
            <a:r>
              <a:rPr lang="en-US" dirty="0" smtClean="0"/>
              <a:t>Ranged weapons are in first person perspective.</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r>
              <a:rPr lang="en-US" dirty="0" smtClean="0"/>
              <a:t>Hand to hand combat is in third person perspective.</a:t>
            </a:r>
            <a:endParaRPr lang="en-US" dirty="0"/>
          </a:p>
        </p:txBody>
      </p:sp>
      <p:pic>
        <p:nvPicPr>
          <p:cNvPr id="7171" name="Picture 3"/>
          <p:cNvPicPr>
            <a:picLocks noGrp="1" noChangeAspect="1" noChangeArrowheads="1"/>
          </p:cNvPicPr>
          <p:nvPr>
            <p:ph sz="half" idx="2"/>
          </p:nvPr>
        </p:nvPicPr>
        <p:blipFill>
          <a:blip r:embed="rId3"/>
          <a:srcRect/>
          <a:stretch>
            <a:fillRect/>
          </a:stretch>
        </p:blipFill>
        <p:spPr bwMode="auto">
          <a:xfrm>
            <a:off x="5105400" y="1752600"/>
            <a:ext cx="2362200" cy="2423082"/>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6122462" y="4191000"/>
            <a:ext cx="2411938" cy="2279978"/>
          </a:xfrm>
          <a:prstGeom prst="rect">
            <a:avLst/>
          </a:prstGeom>
          <a:noFill/>
          <a:ln w="9525">
            <a:noFill/>
            <a:miter lim="800000"/>
            <a:headEnd/>
            <a:tailEnd/>
          </a:ln>
          <a:effectLst/>
        </p:spPr>
      </p:pic>
      <p:pic>
        <p:nvPicPr>
          <p:cNvPr id="9" name="~PP3153.WAV">
            <a:hlinkClick r:id="" action="ppaction://media"/>
          </p:cNvPr>
          <p:cNvPicPr>
            <a:picLocks noRot="1" noChangeAspect="1"/>
          </p:cNvPicPr>
          <p:nvPr>
            <a:wavAudioFile r:embed="rId1" name="~PP3153.WAV"/>
          </p:nvPr>
        </p:nvPicPr>
        <p:blipFill>
          <a:blip r:embed="rId5"/>
          <a:stretch>
            <a:fillRect/>
          </a:stretch>
        </p:blipFill>
        <p:spPr>
          <a:xfrm>
            <a:off x="8737600" y="6451600"/>
            <a:ext cx="304800" cy="304800"/>
          </a:xfrm>
          <a:prstGeom prst="rect">
            <a:avLst/>
          </a:prstGeom>
        </p:spPr>
      </p:pic>
    </p:spTree>
  </p:cSld>
  <p:clrMapOvr>
    <a:masterClrMapping/>
  </p:clrMapOvr>
  <p:transition advTm="16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Combat Sequences:</a:t>
            </a:r>
            <a:endParaRPr lang="en-US" dirty="0"/>
          </a:p>
        </p:txBody>
      </p:sp>
      <p:pic>
        <p:nvPicPr>
          <p:cNvPr id="10243" name="Picture 3"/>
          <p:cNvPicPr>
            <a:picLocks noGrp="1" noChangeAspect="1" noChangeArrowheads="1"/>
          </p:cNvPicPr>
          <p:nvPr>
            <p:ph sz="half" idx="1"/>
          </p:nvPr>
        </p:nvPicPr>
        <p:blipFill>
          <a:blip r:embed="rId3"/>
          <a:srcRect/>
          <a:stretch>
            <a:fillRect/>
          </a:stretch>
        </p:blipFill>
        <p:spPr bwMode="auto">
          <a:xfrm>
            <a:off x="791369" y="1771650"/>
            <a:ext cx="3390900" cy="4076700"/>
          </a:xfrm>
          <a:prstGeom prst="rect">
            <a:avLst/>
          </a:prstGeom>
          <a:noFill/>
          <a:ln w="9525">
            <a:noFill/>
            <a:miter lim="800000"/>
            <a:headEnd/>
            <a:tailEnd/>
          </a:ln>
          <a:effectLst/>
        </p:spPr>
      </p:pic>
      <p:pic>
        <p:nvPicPr>
          <p:cNvPr id="10244" name="Picture 4"/>
          <p:cNvPicPr>
            <a:picLocks noGrp="1" noChangeAspect="1" noChangeArrowheads="1"/>
          </p:cNvPicPr>
          <p:nvPr>
            <p:ph sz="half" idx="2"/>
          </p:nvPr>
        </p:nvPicPr>
        <p:blipFill>
          <a:blip r:embed="rId4"/>
          <a:srcRect/>
          <a:stretch>
            <a:fillRect/>
          </a:stretch>
        </p:blipFill>
        <p:spPr bwMode="auto">
          <a:xfrm>
            <a:off x="4648199" y="1746778"/>
            <a:ext cx="4053511" cy="4120622"/>
          </a:xfrm>
          <a:prstGeom prst="rect">
            <a:avLst/>
          </a:prstGeom>
          <a:noFill/>
          <a:ln w="9525">
            <a:noFill/>
            <a:miter lim="800000"/>
            <a:headEnd/>
            <a:tailEnd/>
          </a:ln>
          <a:effectLst/>
        </p:spPr>
      </p:pic>
      <p:pic>
        <p:nvPicPr>
          <p:cNvPr id="8" name="~PP3714.WAV">
            <a:hlinkClick r:id="" action="ppaction://media"/>
          </p:cNvPr>
          <p:cNvPicPr>
            <a:picLocks noRot="1" noChangeAspect="1"/>
          </p:cNvPicPr>
          <p:nvPr>
            <a:wavAudioFile r:embed="rId1" name="~PP3714.WAV"/>
          </p:nvPr>
        </p:nvPicPr>
        <p:blipFill>
          <a:blip r:embed="rId5"/>
          <a:stretch>
            <a:fillRect/>
          </a:stretch>
        </p:blipFill>
        <p:spPr>
          <a:xfrm>
            <a:off x="8737600" y="6451600"/>
            <a:ext cx="304800" cy="304800"/>
          </a:xfrm>
          <a:prstGeom prst="rect">
            <a:avLst/>
          </a:prstGeom>
        </p:spPr>
      </p:pic>
    </p:spTree>
  </p:cSld>
  <p:clrMapOvr>
    <a:masterClrMapping/>
  </p:clrMapOvr>
  <p:transition advTm="13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Scoring:	</a:t>
            </a:r>
            <a:endParaRPr lang="en-US" dirty="0"/>
          </a:p>
        </p:txBody>
      </p:sp>
      <p:sp>
        <p:nvSpPr>
          <p:cNvPr id="6" name="Content Placeholder 5"/>
          <p:cNvSpPr>
            <a:spLocks noGrp="1"/>
          </p:cNvSpPr>
          <p:nvPr>
            <p:ph sz="half" idx="1"/>
          </p:nvPr>
        </p:nvSpPr>
        <p:spPr>
          <a:xfrm>
            <a:off x="457200" y="1524000"/>
            <a:ext cx="8153400" cy="1752600"/>
          </a:xfrm>
        </p:spPr>
        <p:txBody>
          <a:bodyPr/>
          <a:lstStyle/>
          <a:p>
            <a:r>
              <a:rPr lang="en-US" dirty="0" smtClean="0"/>
              <a:t>The player character is awarded experience points for successfully completing each quest.    Experience points may be “spent” enhancing the characters abilities.</a:t>
            </a:r>
            <a:endParaRPr lang="en-US" dirty="0"/>
          </a:p>
        </p:txBody>
      </p:sp>
      <p:pic>
        <p:nvPicPr>
          <p:cNvPr id="8194" name="Picture 2"/>
          <p:cNvPicPr>
            <a:picLocks noGrp="1" noChangeAspect="1" noChangeArrowheads="1"/>
          </p:cNvPicPr>
          <p:nvPr>
            <p:ph sz="half" idx="2"/>
          </p:nvPr>
        </p:nvPicPr>
        <p:blipFill>
          <a:blip r:embed="rId4"/>
          <a:srcRect/>
          <a:stretch>
            <a:fillRect/>
          </a:stretch>
        </p:blipFill>
        <p:spPr bwMode="auto">
          <a:xfrm>
            <a:off x="3505200" y="2819400"/>
            <a:ext cx="4973638" cy="3730229"/>
          </a:xfrm>
          <a:prstGeom prst="rect">
            <a:avLst/>
          </a:prstGeom>
          <a:noFill/>
          <a:ln w="9525">
            <a:noFill/>
            <a:miter lim="800000"/>
            <a:headEnd/>
            <a:tailEnd/>
          </a:ln>
          <a:effectLst/>
        </p:spPr>
      </p:pic>
      <p:sp>
        <p:nvSpPr>
          <p:cNvPr id="9" name="Right Arrow 8"/>
          <p:cNvSpPr/>
          <p:nvPr/>
        </p:nvSpPr>
        <p:spPr>
          <a:xfrm>
            <a:off x="69342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6019800" y="5334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P2071.WAV">
            <a:hlinkClick r:id="" action="ppaction://media"/>
          </p:cNvPr>
          <p:cNvPicPr>
            <a:picLocks noRot="1" noChangeAspect="1"/>
          </p:cNvPicPr>
          <p:nvPr>
            <a:wavAudioFile r:embed="rId2" name="~PP2071.WAV"/>
          </p:nvPr>
        </p:nvPicPr>
        <p:blipFill>
          <a:blip r:embed="rId5"/>
          <a:stretch>
            <a:fillRect/>
          </a:stretch>
        </p:blipFill>
        <p:spPr>
          <a:xfrm>
            <a:off x="8737600" y="6451600"/>
            <a:ext cx="304800" cy="304800"/>
          </a:xfrm>
          <a:prstGeom prst="rect">
            <a:avLst/>
          </a:prstGeom>
        </p:spPr>
      </p:pic>
    </p:spTree>
    <p:custDataLst>
      <p:tags r:id="rId1"/>
    </p:custDataLst>
  </p:cSld>
  <p:clrMapOvr>
    <a:masterClrMapping/>
  </p:clrMapOvr>
  <p:transition spd="med" advTm="22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sz="4000" smtClean="0">
                <a:solidFill>
                  <a:srgbClr val="C00000"/>
                </a:solidFill>
              </a:rPr>
              <a:t>Vampire the </a:t>
            </a:r>
            <a:r>
              <a:rPr sz="4000" smtClean="0">
                <a:solidFill>
                  <a:srgbClr val="C00000"/>
                </a:solidFill>
              </a:rPr>
              <a:t>Masquerade</a:t>
            </a:r>
            <a:r>
              <a:rPr sz="4000" smtClean="0">
                <a:solidFill>
                  <a:srgbClr val="C00000"/>
                </a:solidFill>
              </a:rPr>
              <a:t>: Bloodlines (VTMB)</a:t>
            </a:r>
            <a:endParaRPr lang="en-US" sz="4000" dirty="0">
              <a:solidFill>
                <a:srgbClr val="C00000"/>
              </a:solidFill>
            </a:endParaRPr>
          </a:p>
        </p:txBody>
      </p:sp>
      <p:sp>
        <p:nvSpPr>
          <p:cNvPr id="4" name="Content Placeholder 3"/>
          <p:cNvSpPr>
            <a:spLocks noGrp="1"/>
          </p:cNvSpPr>
          <p:nvPr>
            <p:ph sz="half" idx="1"/>
          </p:nvPr>
        </p:nvSpPr>
        <p:spPr>
          <a:xfrm>
            <a:off x="457200" y="1524000"/>
            <a:ext cx="4876800" cy="5105400"/>
          </a:xfrm>
        </p:spPr>
        <p:txBody>
          <a:bodyPr>
            <a:normAutofit/>
          </a:bodyPr>
          <a:lstStyle/>
          <a:p>
            <a:pPr>
              <a:buNone/>
            </a:pPr>
            <a:r>
              <a:rPr lang="en-US" dirty="0" smtClean="0"/>
              <a:t>Released:	November 16, 2004</a:t>
            </a:r>
          </a:p>
          <a:p>
            <a:pPr>
              <a:buNone/>
            </a:pPr>
            <a:r>
              <a:rPr lang="en-US" dirty="0" smtClean="0"/>
              <a:t>Developer:	Troika Games</a:t>
            </a:r>
          </a:p>
          <a:p>
            <a:pPr>
              <a:buNone/>
            </a:pPr>
            <a:r>
              <a:rPr lang="en-US" dirty="0" smtClean="0"/>
              <a:t>Publisher:	Activision</a:t>
            </a:r>
          </a:p>
          <a:p>
            <a:pPr>
              <a:buNone/>
            </a:pPr>
            <a:r>
              <a:rPr lang="en-US" dirty="0" smtClean="0"/>
              <a:t>Platforms:	Windows (PC)</a:t>
            </a:r>
          </a:p>
          <a:p>
            <a:pPr>
              <a:buNone/>
            </a:pPr>
            <a:endParaRPr lang="en-US" dirty="0" smtClean="0"/>
          </a:p>
          <a:p>
            <a:pPr>
              <a:buNone/>
            </a:pPr>
            <a:r>
              <a:rPr lang="en-US" dirty="0" smtClean="0"/>
              <a:t>Designers:	</a:t>
            </a:r>
          </a:p>
          <a:p>
            <a:r>
              <a:rPr lang="en-US" sz="2000" dirty="0" smtClean="0">
                <a:hlinkClick r:id="rId4" tooltip="Jason Anderson (artist)"/>
              </a:rPr>
              <a:t>Jason Anderson</a:t>
            </a:r>
            <a:r>
              <a:rPr lang="en-US" sz="2000" dirty="0" smtClean="0"/>
              <a:t> (creative director)</a:t>
            </a:r>
          </a:p>
          <a:p>
            <a:r>
              <a:rPr lang="en-US" sz="2000" dirty="0" smtClean="0">
                <a:hlinkClick r:id="rId5" tooltip="Leonard Boyarsky"/>
              </a:rPr>
              <a:t>Leonard Boyarsky</a:t>
            </a:r>
            <a:r>
              <a:rPr lang="en-US" sz="2000" dirty="0" smtClean="0"/>
              <a:t> (executive producer)</a:t>
            </a:r>
          </a:p>
          <a:p>
            <a:r>
              <a:rPr lang="en-US" sz="2000" dirty="0" smtClean="0">
                <a:hlinkClick r:id="rId6" tooltip="Tim Cain"/>
              </a:rPr>
              <a:t>Tim Cain</a:t>
            </a:r>
            <a:r>
              <a:rPr lang="en-US" sz="2000" dirty="0" smtClean="0"/>
              <a:t> (design)</a:t>
            </a:r>
          </a:p>
          <a:p>
            <a:r>
              <a:rPr lang="en-US" sz="2000" dirty="0" smtClean="0">
                <a:hlinkClick r:id="rId7" tooltip="Brian Mitsoda"/>
              </a:rPr>
              <a:t>Brian Mitsoda</a:t>
            </a:r>
            <a:r>
              <a:rPr lang="en-US" sz="2000" dirty="0" smtClean="0"/>
              <a:t> (lead writing, design)</a:t>
            </a:r>
          </a:p>
          <a:p>
            <a:pPr>
              <a:buNone/>
            </a:pPr>
            <a:endParaRPr lang="en-US" dirty="0"/>
          </a:p>
        </p:txBody>
      </p:sp>
      <p:pic>
        <p:nvPicPr>
          <p:cNvPr id="1026" name="Picture 2"/>
          <p:cNvPicPr>
            <a:picLocks noGrp="1" noChangeAspect="1" noChangeArrowheads="1"/>
          </p:cNvPicPr>
          <p:nvPr>
            <p:ph sz="half" idx="2"/>
          </p:nvPr>
        </p:nvPicPr>
        <p:blipFill>
          <a:blip r:embed="rId8"/>
          <a:srcRect/>
          <a:stretch>
            <a:fillRect/>
          </a:stretch>
        </p:blipFill>
        <p:spPr bwMode="auto">
          <a:xfrm>
            <a:off x="5181600" y="1447800"/>
            <a:ext cx="3657600" cy="5100637"/>
          </a:xfrm>
          <a:prstGeom prst="rect">
            <a:avLst/>
          </a:prstGeom>
          <a:noFill/>
          <a:ln w="9525">
            <a:noFill/>
            <a:miter lim="800000"/>
            <a:headEnd/>
            <a:tailEnd/>
          </a:ln>
          <a:effectLst/>
        </p:spPr>
      </p:pic>
      <p:pic>
        <p:nvPicPr>
          <p:cNvPr id="6" name="~PP2283.WAV">
            <a:hlinkClick r:id="" action="ppaction://media"/>
          </p:cNvPr>
          <p:cNvPicPr>
            <a:picLocks noRot="1" noChangeAspect="1"/>
          </p:cNvPicPr>
          <p:nvPr>
            <a:wavAudioFile r:embed="rId1" name="~PP2283.WAV"/>
          </p:nvPr>
        </p:nvPicPr>
        <p:blipFill>
          <a:blip r:embed="rId9"/>
          <a:stretch>
            <a:fillRect/>
          </a:stretch>
        </p:blipFill>
        <p:spPr>
          <a:xfrm>
            <a:off x="8737600" y="6451600"/>
            <a:ext cx="304800" cy="304800"/>
          </a:xfrm>
          <a:prstGeom prst="rect">
            <a:avLst/>
          </a:prstGeom>
        </p:spPr>
      </p:pic>
    </p:spTree>
  </p:cSld>
  <p:clrMapOvr>
    <a:masterClrMapping/>
  </p:clrMapOvr>
  <p:transition advTm="17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smtClean="0"/>
              <a:t>Music and Sound</a:t>
            </a:r>
            <a:endParaRPr lang="en-US" dirty="0"/>
          </a:p>
        </p:txBody>
      </p:sp>
      <p:sp>
        <p:nvSpPr>
          <p:cNvPr id="10" name="Content Placeholder 9"/>
          <p:cNvSpPr>
            <a:spLocks noGrp="1"/>
          </p:cNvSpPr>
          <p:nvPr>
            <p:ph sz="half" idx="1"/>
          </p:nvPr>
        </p:nvSpPr>
        <p:spPr/>
        <p:txBody>
          <a:bodyPr/>
          <a:lstStyle/>
          <a:p>
            <a:pPr>
              <a:buNone/>
            </a:pPr>
            <a:r>
              <a:rPr lang="en-US" dirty="0" smtClean="0"/>
              <a:t>Custom music sequences for each type of scene:</a:t>
            </a:r>
          </a:p>
          <a:p>
            <a:pPr lvl="1"/>
            <a:r>
              <a:rPr lang="en-US" dirty="0" smtClean="0"/>
              <a:t>Combat</a:t>
            </a:r>
          </a:p>
          <a:p>
            <a:pPr lvl="1"/>
            <a:r>
              <a:rPr lang="en-US" dirty="0" smtClean="0"/>
              <a:t>Neutral situation</a:t>
            </a:r>
          </a:p>
          <a:p>
            <a:pPr lvl="1"/>
            <a:r>
              <a:rPr lang="en-US" dirty="0" smtClean="0"/>
              <a:t>Nightclub</a:t>
            </a:r>
          </a:p>
          <a:p>
            <a:pPr lvl="1"/>
            <a:r>
              <a:rPr lang="en-US" dirty="0" smtClean="0"/>
              <a:t>Bar</a:t>
            </a:r>
          </a:p>
          <a:p>
            <a:pPr lvl="1"/>
            <a:r>
              <a:rPr lang="en-US" dirty="0" smtClean="0"/>
              <a:t>Haunted Mansion</a:t>
            </a:r>
          </a:p>
          <a:p>
            <a:pPr lvl="1"/>
            <a:r>
              <a:rPr lang="en-US" dirty="0" smtClean="0"/>
              <a:t>Etc.</a:t>
            </a:r>
          </a:p>
          <a:p>
            <a:pPr marL="0" lvl="1" indent="0">
              <a:buNone/>
            </a:pPr>
            <a:endParaRPr lang="en-US" dirty="0" smtClean="0"/>
          </a:p>
        </p:txBody>
      </p:sp>
      <p:sp>
        <p:nvSpPr>
          <p:cNvPr id="12" name="Content Placeholder 11"/>
          <p:cNvSpPr>
            <a:spLocks noGrp="1"/>
          </p:cNvSpPr>
          <p:nvPr>
            <p:ph sz="half" idx="2"/>
          </p:nvPr>
        </p:nvSpPr>
        <p:spPr/>
        <p:txBody>
          <a:bodyPr/>
          <a:lstStyle/>
          <a:p>
            <a:pPr>
              <a:buNone/>
            </a:pPr>
            <a:r>
              <a:rPr lang="en-US" dirty="0" smtClean="0"/>
              <a:t>Sounds and Vocals:</a:t>
            </a:r>
          </a:p>
          <a:p>
            <a:r>
              <a:rPr lang="en-US" dirty="0" smtClean="0"/>
              <a:t>Each person has a unique voice.</a:t>
            </a:r>
          </a:p>
          <a:p>
            <a:r>
              <a:rPr lang="en-US" dirty="0" smtClean="0"/>
              <a:t>Background noises, such as cell phones, passing cars, and footsteps, are very realistic.</a:t>
            </a:r>
          </a:p>
          <a:p>
            <a:pPr>
              <a:buNone/>
            </a:pPr>
            <a:endParaRPr lang="en-US" dirty="0" smtClean="0"/>
          </a:p>
          <a:p>
            <a:endParaRPr lang="en-US" dirty="0" smtClean="0"/>
          </a:p>
        </p:txBody>
      </p:sp>
      <p:pic>
        <p:nvPicPr>
          <p:cNvPr id="6" name="~PP708.WAV">
            <a:hlinkClick r:id="" action="ppaction://media"/>
          </p:cNvPr>
          <p:cNvPicPr>
            <a:picLocks noRot="1" noChangeAspect="1"/>
          </p:cNvPicPr>
          <p:nvPr>
            <a:wavAudioFile r:embed="rId1" name="~PP708.WAV"/>
          </p:nvPr>
        </p:nvPicPr>
        <p:blipFill>
          <a:blip r:embed="rId3"/>
          <a:stretch>
            <a:fillRect/>
          </a:stretch>
        </p:blipFill>
        <p:spPr>
          <a:xfrm>
            <a:off x="8737600" y="6451600"/>
            <a:ext cx="304800" cy="304800"/>
          </a:xfrm>
          <a:prstGeom prst="rect">
            <a:avLst/>
          </a:prstGeom>
        </p:spPr>
      </p:pic>
    </p:spTree>
  </p:cSld>
  <p:clrMapOvr>
    <a:masterClrMapping/>
  </p:clrMapOvr>
  <p:transition advTm="25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57200" y="457200"/>
            <a:ext cx="8305800" cy="5715000"/>
          </a:xfrm>
        </p:spPr>
        <p:txBody>
          <a:bodyPr>
            <a:normAutofit fontScale="92500"/>
          </a:bodyPr>
          <a:lstStyle/>
          <a:p>
            <a:r>
              <a:rPr lang="en-US" dirty="0" smtClean="0"/>
              <a:t>Special Features:</a:t>
            </a:r>
          </a:p>
          <a:p>
            <a:pPr lvl="1"/>
            <a:r>
              <a:rPr lang="en-US" dirty="0" smtClean="0"/>
              <a:t>The sound track to the game was released as a pre-order incentive through Best Buy.     </a:t>
            </a:r>
          </a:p>
          <a:p>
            <a:endParaRPr lang="en-US" dirty="0" smtClean="0"/>
          </a:p>
          <a:p>
            <a:r>
              <a:rPr lang="en-US" dirty="0" smtClean="0"/>
              <a:t>Manual:</a:t>
            </a:r>
          </a:p>
          <a:p>
            <a:pPr lvl="1"/>
            <a:r>
              <a:rPr lang="en-US" dirty="0" smtClean="0"/>
              <a:t>The manual is delivered in both hard copy and soft copy for the retail boxed version.     Softcopy is delivered with the downloaded version.    Softcopy is in Adobe Portable Document Format.</a:t>
            </a:r>
          </a:p>
          <a:p>
            <a:pPr lvl="1"/>
            <a:endParaRPr lang="en-US" dirty="0" smtClean="0"/>
          </a:p>
          <a:p>
            <a:r>
              <a:rPr lang="en-US" dirty="0" smtClean="0"/>
              <a:t>Bugs:</a:t>
            </a:r>
          </a:p>
          <a:p>
            <a:pPr lvl="1"/>
            <a:r>
              <a:rPr lang="en-US" dirty="0" smtClean="0"/>
              <a:t>While version 1.0 (the released boxed version of the game) had several significant defects, none were deemed serious enough to prevent it’s overdue release.    Versions 1.1 and 1.2, released within  six weeks of the boxed version addressed those defects.     </a:t>
            </a:r>
          </a:p>
        </p:txBody>
      </p:sp>
      <p:pic>
        <p:nvPicPr>
          <p:cNvPr id="11" name="~PP3681.WAV">
            <a:hlinkClick r:id="" action="ppaction://media"/>
          </p:cNvPr>
          <p:cNvPicPr>
            <a:picLocks noRot="1" noChangeAspect="1"/>
          </p:cNvPicPr>
          <p:nvPr>
            <a:wavAudioFile r:embed="rId1" name="~PP3681.WAV"/>
          </p:nvPr>
        </p:nvPicPr>
        <p:blipFill>
          <a:blip r:embed="rId3"/>
          <a:stretch>
            <a:fillRect/>
          </a:stretch>
        </p:blipFill>
        <p:spPr>
          <a:xfrm>
            <a:off x="8737600" y="6451600"/>
            <a:ext cx="304800" cy="304800"/>
          </a:xfrm>
          <a:prstGeom prst="rect">
            <a:avLst/>
          </a:prstGeom>
        </p:spPr>
      </p:pic>
    </p:spTree>
  </p:cSld>
  <p:clrMapOvr>
    <a:masterClrMapping/>
  </p:clrMapOvr>
  <p:transition advTm="24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VTMB is incredibly complex.    The story line, NPC interactions, and ending are dependant upon multiple factors including player choices, PC attributes and abilities, and clan/sect ties.   This increases the opportunity for repeat game play.</a:t>
            </a:r>
          </a:p>
          <a:p>
            <a:r>
              <a:rPr lang="en-US" dirty="0" smtClean="0"/>
              <a:t>It uses Valve’s Source engine.    It was actually released a week prior to Half Life 2, making it the first game to use it.  </a:t>
            </a:r>
          </a:p>
          <a:p>
            <a:r>
              <a:rPr lang="en-US" dirty="0" smtClean="0"/>
              <a:t>The game requires thinking and some role playing in order to complete it successfully.</a:t>
            </a:r>
          </a:p>
          <a:p>
            <a:pPr>
              <a:buNone/>
            </a:pPr>
            <a:endParaRPr lang="en-US" dirty="0"/>
          </a:p>
        </p:txBody>
      </p:sp>
      <p:sp>
        <p:nvSpPr>
          <p:cNvPr id="2" name="Title 1"/>
          <p:cNvSpPr>
            <a:spLocks noGrp="1"/>
          </p:cNvSpPr>
          <p:nvPr>
            <p:ph type="title"/>
          </p:nvPr>
        </p:nvSpPr>
        <p:spPr/>
        <p:txBody>
          <a:bodyPr/>
          <a:lstStyle/>
          <a:p>
            <a:r>
              <a:rPr smtClean="0"/>
              <a:t>What's Good?</a:t>
            </a:r>
            <a:endParaRPr lang="en-US" dirty="0"/>
          </a:p>
        </p:txBody>
      </p:sp>
      <p:pic>
        <p:nvPicPr>
          <p:cNvPr id="9" name="~PP694.WAV">
            <a:hlinkClick r:id="" action="ppaction://media"/>
          </p:cNvPr>
          <p:cNvPicPr>
            <a:picLocks noRot="1" noChangeAspect="1"/>
          </p:cNvPicPr>
          <p:nvPr>
            <a:wavAudioFile r:embed="rId1" name="~PP694.WAV"/>
          </p:nvPr>
        </p:nvPicPr>
        <p:blipFill>
          <a:blip r:embed="rId3"/>
          <a:stretch>
            <a:fillRect/>
          </a:stretch>
        </p:blipFill>
        <p:spPr>
          <a:xfrm>
            <a:off x="8737600" y="6451600"/>
            <a:ext cx="304800" cy="304800"/>
          </a:xfrm>
          <a:prstGeom prst="rect">
            <a:avLst/>
          </a:prstGeom>
        </p:spPr>
      </p:pic>
    </p:spTree>
  </p:cSld>
  <p:clrMapOvr>
    <a:masterClrMapping/>
  </p:clrMapOvr>
  <p:transition advTm="304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VTMB is incredibly complex.     In the end, the complexity delayed development, the subsequent game release, and resulted in the company’s demise.   </a:t>
            </a:r>
          </a:p>
          <a:p>
            <a:endParaRPr lang="en-US" dirty="0"/>
          </a:p>
        </p:txBody>
      </p:sp>
      <p:sp>
        <p:nvSpPr>
          <p:cNvPr id="3" name="Title 2"/>
          <p:cNvSpPr>
            <a:spLocks noGrp="1"/>
          </p:cNvSpPr>
          <p:nvPr>
            <p:ph type="title"/>
          </p:nvPr>
        </p:nvSpPr>
        <p:spPr/>
        <p:txBody>
          <a:bodyPr/>
          <a:lstStyle/>
          <a:p>
            <a:r>
              <a:rPr smtClean="0"/>
              <a:t>What's bad?</a:t>
            </a:r>
            <a:endParaRPr lang="en-US" dirty="0"/>
          </a:p>
        </p:txBody>
      </p:sp>
      <p:pic>
        <p:nvPicPr>
          <p:cNvPr id="5" name="~PP1422.WAV">
            <a:hlinkClick r:id="" action="ppaction://media"/>
          </p:cNvPr>
          <p:cNvPicPr>
            <a:picLocks noRot="1" noChangeAspect="1"/>
          </p:cNvPicPr>
          <p:nvPr>
            <a:wavAudioFile r:embed="rId1" name="~PP1422.WAV"/>
          </p:nvPr>
        </p:nvPicPr>
        <p:blipFill>
          <a:blip r:embed="rId3"/>
          <a:stretch>
            <a:fillRect/>
          </a:stretch>
        </p:blipFill>
        <p:spPr>
          <a:xfrm>
            <a:off x="8737600" y="6451600"/>
            <a:ext cx="304800" cy="304800"/>
          </a:xfrm>
          <a:prstGeom prst="rect">
            <a:avLst/>
          </a:prstGeom>
        </p:spPr>
      </p:pic>
    </p:spTree>
  </p:cSld>
  <p:clrMapOvr>
    <a:masterClrMapping/>
  </p:clrMapOvr>
  <p:transition advTm="11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If compared to other first person shooter games, VTMB can be slow (too little action) and overly cerebral.     </a:t>
            </a:r>
          </a:p>
          <a:p>
            <a:endParaRPr lang="en-US" dirty="0" smtClean="0"/>
          </a:p>
          <a:p>
            <a:r>
              <a:rPr lang="en-US" dirty="0" smtClean="0"/>
              <a:t>If compared to other FRPs, VTMB is a great piece of work.    The balance between role playing and combat is wonderfully tuned.     The puzzles and quests are challenging but not daunting.     Further, the story line and the concept of the Masquerade is beautifully executed.    </a:t>
            </a:r>
          </a:p>
        </p:txBody>
      </p:sp>
      <p:sp>
        <p:nvSpPr>
          <p:cNvPr id="3" name="Title 2"/>
          <p:cNvSpPr>
            <a:spLocks noGrp="1"/>
          </p:cNvSpPr>
          <p:nvPr>
            <p:ph type="title"/>
          </p:nvPr>
        </p:nvSpPr>
        <p:spPr/>
        <p:txBody>
          <a:bodyPr/>
          <a:lstStyle/>
          <a:p>
            <a:r>
              <a:rPr smtClean="0"/>
              <a:t>How does it compare?</a:t>
            </a:r>
            <a:endParaRPr lang="en-US" dirty="0"/>
          </a:p>
        </p:txBody>
      </p:sp>
      <p:pic>
        <p:nvPicPr>
          <p:cNvPr id="10" name="~PP3599.WAV">
            <a:hlinkClick r:id="" action="ppaction://media"/>
          </p:cNvPr>
          <p:cNvPicPr>
            <a:picLocks noRot="1" noChangeAspect="1"/>
          </p:cNvPicPr>
          <p:nvPr>
            <a:wavAudioFile r:embed="rId1" name="~PP3599.WAV"/>
          </p:nvPr>
        </p:nvPicPr>
        <p:blipFill>
          <a:blip r:embed="rId3"/>
          <a:stretch>
            <a:fillRect/>
          </a:stretch>
        </p:blipFill>
        <p:spPr>
          <a:xfrm>
            <a:off x="8737600" y="6451600"/>
            <a:ext cx="304800" cy="304800"/>
          </a:xfrm>
          <a:prstGeom prst="rect">
            <a:avLst/>
          </a:prstGeom>
        </p:spPr>
      </p:pic>
    </p:spTree>
  </p:cSld>
  <p:clrMapOvr>
    <a:masterClrMapping/>
  </p:clrMapOvr>
  <p:transition advTm="21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VTMB is rated M for Mature (17+) and the rating is appropriate.     In addition to the blood, gore, and intense violence (there’s no shortage of violence) the game presents strong language (frequently) and sexual themes.    The sexual content is not limited to innuendo and double-entendre.       At one point the Player Character and a Non Player Character have sex.     This encounter is not shown on screen, but the audio content is extremely explicit and continues for some time.     </a:t>
            </a:r>
            <a:endParaRPr lang="en-US" dirty="0"/>
          </a:p>
        </p:txBody>
      </p:sp>
      <p:sp>
        <p:nvSpPr>
          <p:cNvPr id="3" name="Title 2"/>
          <p:cNvSpPr>
            <a:spLocks noGrp="1"/>
          </p:cNvSpPr>
          <p:nvPr>
            <p:ph type="title"/>
          </p:nvPr>
        </p:nvSpPr>
        <p:spPr/>
        <p:txBody>
          <a:bodyPr/>
          <a:lstStyle/>
          <a:p>
            <a:r>
              <a:rPr smtClean="0"/>
              <a:t>Appropriate Audience?</a:t>
            </a:r>
            <a:endParaRPr lang="en-US" dirty="0"/>
          </a:p>
        </p:txBody>
      </p:sp>
      <p:pic>
        <p:nvPicPr>
          <p:cNvPr id="5" name="~PP3487.WAV">
            <a:hlinkClick r:id="" action="ppaction://media"/>
          </p:cNvPr>
          <p:cNvPicPr>
            <a:picLocks noRot="1" noChangeAspect="1"/>
          </p:cNvPicPr>
          <p:nvPr>
            <a:wavAudioFile r:embed="rId1" name="~PP3487.WAV"/>
          </p:nvPr>
        </p:nvPicPr>
        <p:blipFill>
          <a:blip r:embed="rId3"/>
          <a:stretch>
            <a:fillRect/>
          </a:stretch>
        </p:blipFill>
        <p:spPr>
          <a:xfrm>
            <a:off x="8737600" y="6451600"/>
            <a:ext cx="304800" cy="304800"/>
          </a:xfrm>
          <a:prstGeom prst="rect">
            <a:avLst/>
          </a:prstGeom>
        </p:spPr>
      </p:pic>
    </p:spTree>
  </p:cSld>
  <p:clrMapOvr>
    <a:masterClrMapping/>
  </p:clrMapOvr>
  <p:transition advTm="283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Though no mistakes are apparent, in game play, the game is approximately five years past it’s initial release.   VTMB enjoys a strong cult following and the user community continues to release updates, fixes, and expansions to the games core capability.  The latest such release was September 2009.</a:t>
            </a:r>
          </a:p>
          <a:p>
            <a:endParaRPr lang="en-US" dirty="0" smtClean="0"/>
          </a:p>
          <a:p>
            <a:r>
              <a:rPr lang="en-US" dirty="0" smtClean="0"/>
              <a:t>Further research, however, shows that the initial release of the game used Troika’s home grown AI engine, which was not very well received.    Subsequent releases of the game used Valve’s Source AI engine.  </a:t>
            </a:r>
            <a:endParaRPr lang="en-US" dirty="0"/>
          </a:p>
        </p:txBody>
      </p:sp>
      <p:sp>
        <p:nvSpPr>
          <p:cNvPr id="3" name="Title 2"/>
          <p:cNvSpPr>
            <a:spLocks noGrp="1"/>
          </p:cNvSpPr>
          <p:nvPr>
            <p:ph type="title"/>
          </p:nvPr>
        </p:nvSpPr>
        <p:spPr/>
        <p:txBody>
          <a:bodyPr/>
          <a:lstStyle/>
          <a:p>
            <a:r>
              <a:rPr smtClean="0"/>
              <a:t>Design Mistakes</a:t>
            </a:r>
            <a:endParaRPr lang="en-US" dirty="0"/>
          </a:p>
        </p:txBody>
      </p:sp>
      <p:pic>
        <p:nvPicPr>
          <p:cNvPr id="8" name="~PP1965.WAV">
            <a:hlinkClick r:id="" action="ppaction://media"/>
          </p:cNvPr>
          <p:cNvPicPr>
            <a:picLocks noRot="1" noChangeAspect="1"/>
          </p:cNvPicPr>
          <p:nvPr>
            <a:wavAudioFile r:embed="rId1" name="~PP1965.WAV"/>
          </p:nvPr>
        </p:nvPicPr>
        <p:blipFill>
          <a:blip r:embed="rId3"/>
          <a:stretch>
            <a:fillRect/>
          </a:stretch>
        </p:blipFill>
        <p:spPr>
          <a:xfrm>
            <a:off x="8737600" y="6451600"/>
            <a:ext cx="304800" cy="304800"/>
          </a:xfrm>
          <a:prstGeom prst="rect">
            <a:avLst/>
          </a:prstGeom>
        </p:spPr>
      </p:pic>
    </p:spTree>
  </p:cSld>
  <p:clrMapOvr>
    <a:masterClrMapping/>
  </p:clrMapOvr>
  <p:transition advTm="24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Strengths:	</a:t>
            </a:r>
            <a:endParaRPr lang="en-US" dirty="0"/>
          </a:p>
        </p:txBody>
      </p:sp>
      <p:sp>
        <p:nvSpPr>
          <p:cNvPr id="6" name="Content Placeholder 5"/>
          <p:cNvSpPr>
            <a:spLocks noGrp="1"/>
          </p:cNvSpPr>
          <p:nvPr>
            <p:ph sz="half" idx="2"/>
          </p:nvPr>
        </p:nvSpPr>
        <p:spPr/>
        <p:txBody>
          <a:bodyPr/>
          <a:lstStyle/>
          <a:p>
            <a:r>
              <a:rPr lang="en-US" dirty="0" smtClean="0"/>
              <a:t>Lot’s of paths through the story</a:t>
            </a:r>
          </a:p>
          <a:p>
            <a:r>
              <a:rPr lang="en-US" dirty="0" smtClean="0"/>
              <a:t>Well conceived story line</a:t>
            </a:r>
          </a:p>
          <a:p>
            <a:r>
              <a:rPr lang="en-US" dirty="0" smtClean="0"/>
              <a:t>Strong support from the user community</a:t>
            </a:r>
          </a:p>
          <a:p>
            <a:pPr>
              <a:buNone/>
            </a:pPr>
            <a:endParaRPr lang="en-US" dirty="0" smtClean="0"/>
          </a:p>
        </p:txBody>
      </p:sp>
      <p:sp>
        <p:nvSpPr>
          <p:cNvPr id="8" name="Content Placeholder 7"/>
          <p:cNvSpPr>
            <a:spLocks noGrp="1"/>
          </p:cNvSpPr>
          <p:nvPr>
            <p:ph sz="quarter" idx="4"/>
          </p:nvPr>
        </p:nvSpPr>
        <p:spPr/>
        <p:txBody>
          <a:bodyPr/>
          <a:lstStyle/>
          <a:p>
            <a:r>
              <a:rPr lang="en-US" dirty="0" smtClean="0"/>
              <a:t>The inability to change the level of gore, blood, and strong language.    That inability makes VTMB inappropriate for younger audiences and, therefore, misses a large portion of the market share.   </a:t>
            </a:r>
            <a:endParaRPr lang="en-US" dirty="0"/>
          </a:p>
        </p:txBody>
      </p:sp>
      <p:sp>
        <p:nvSpPr>
          <p:cNvPr id="4" name="Title 3"/>
          <p:cNvSpPr>
            <a:spLocks noGrp="1"/>
          </p:cNvSpPr>
          <p:nvPr>
            <p:ph type="title"/>
          </p:nvPr>
        </p:nvSpPr>
        <p:spPr/>
        <p:txBody>
          <a:bodyPr/>
          <a:lstStyle/>
          <a:p>
            <a:endParaRPr lang="en-US" dirty="0"/>
          </a:p>
        </p:txBody>
      </p:sp>
      <p:sp>
        <p:nvSpPr>
          <p:cNvPr id="7" name="Text Placeholder 6"/>
          <p:cNvSpPr>
            <a:spLocks noGrp="1"/>
          </p:cNvSpPr>
          <p:nvPr>
            <p:ph type="body" idx="3"/>
          </p:nvPr>
        </p:nvSpPr>
        <p:spPr/>
        <p:txBody>
          <a:bodyPr/>
          <a:lstStyle/>
          <a:p>
            <a:r>
              <a:rPr lang="en-US" dirty="0" smtClean="0"/>
              <a:t>Weaknesses:</a:t>
            </a:r>
            <a:endParaRPr lang="en-US" dirty="0"/>
          </a:p>
        </p:txBody>
      </p:sp>
      <p:pic>
        <p:nvPicPr>
          <p:cNvPr id="13" name="~PP2470.WAV">
            <a:hlinkClick r:id="" action="ppaction://media"/>
          </p:cNvPr>
          <p:cNvPicPr>
            <a:picLocks noRot="1" noChangeAspect="1"/>
          </p:cNvPicPr>
          <p:nvPr>
            <a:wavAudioFile r:embed="rId1" name="~PP2470.WAV"/>
          </p:nvPr>
        </p:nvPicPr>
        <p:blipFill>
          <a:blip r:embed="rId3"/>
          <a:stretch>
            <a:fillRect/>
          </a:stretch>
        </p:blipFill>
        <p:spPr>
          <a:xfrm>
            <a:off x="8737600" y="6451600"/>
            <a:ext cx="304800" cy="304800"/>
          </a:xfrm>
          <a:prstGeom prst="rect">
            <a:avLst/>
          </a:prstGeom>
        </p:spPr>
      </p:pic>
    </p:spTree>
  </p:cSld>
  <p:clrMapOvr>
    <a:masterClrMapping/>
  </p:clrMapOvr>
  <p:transition advTm="30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dirty="0" smtClean="0"/>
              <a:t>Is the game worth purchasing?</a:t>
            </a:r>
            <a:endParaRPr lang="en-US" dirty="0"/>
          </a:p>
        </p:txBody>
      </p:sp>
      <p:sp>
        <p:nvSpPr>
          <p:cNvPr id="3" name="Content Placeholder 2"/>
          <p:cNvSpPr>
            <a:spLocks noGrp="1"/>
          </p:cNvSpPr>
          <p:nvPr>
            <p:ph sz="half" idx="2"/>
          </p:nvPr>
        </p:nvSpPr>
        <p:spPr/>
        <p:txBody>
          <a:bodyPr/>
          <a:lstStyle/>
          <a:p>
            <a:r>
              <a:rPr lang="en-US" dirty="0" smtClean="0"/>
              <a:t>VTMB has a high entertainment to cost ratio.     There’s a lot to do in the game for the price.    Being that it’s several years past it’s release date, the cost has dropped making it a great opportunity.</a:t>
            </a:r>
            <a:endParaRPr lang="en-US" dirty="0"/>
          </a:p>
        </p:txBody>
      </p:sp>
      <p:sp>
        <p:nvSpPr>
          <p:cNvPr id="4" name="Content Placeholder 3"/>
          <p:cNvSpPr>
            <a:spLocks noGrp="1"/>
          </p:cNvSpPr>
          <p:nvPr>
            <p:ph sz="quarter" idx="4"/>
          </p:nvPr>
        </p:nvSpPr>
        <p:spPr/>
        <p:txBody>
          <a:bodyPr/>
          <a:lstStyle/>
          <a:p>
            <a:r>
              <a:rPr lang="en-US" dirty="0" smtClean="0"/>
              <a:t>I like the game as is.   </a:t>
            </a:r>
          </a:p>
        </p:txBody>
      </p:sp>
      <p:sp>
        <p:nvSpPr>
          <p:cNvPr id="5" name="Title 4"/>
          <p:cNvSpPr>
            <a:spLocks noGrp="1"/>
          </p:cNvSpPr>
          <p:nvPr>
            <p:ph type="title"/>
          </p:nvPr>
        </p:nvSpPr>
        <p:spPr/>
        <p:txBody>
          <a:bodyPr/>
          <a:lstStyle/>
          <a:p>
            <a:endParaRPr lang="en-US" dirty="0"/>
          </a:p>
        </p:txBody>
      </p:sp>
      <p:sp>
        <p:nvSpPr>
          <p:cNvPr id="6" name="Text Placeholder 5"/>
          <p:cNvSpPr>
            <a:spLocks noGrp="1"/>
          </p:cNvSpPr>
          <p:nvPr>
            <p:ph type="body" idx="3"/>
          </p:nvPr>
        </p:nvSpPr>
        <p:spPr/>
        <p:txBody>
          <a:bodyPr/>
          <a:lstStyle/>
          <a:p>
            <a:pPr algn="ctr"/>
            <a:r>
              <a:rPr lang="en-US" dirty="0" smtClean="0"/>
              <a:t>How could the game be improved?</a:t>
            </a:r>
          </a:p>
        </p:txBody>
      </p:sp>
      <p:pic>
        <p:nvPicPr>
          <p:cNvPr id="9" name="~PP2964.WAV">
            <a:hlinkClick r:id="" action="ppaction://media"/>
          </p:cNvPr>
          <p:cNvPicPr>
            <a:picLocks noRot="1" noChangeAspect="1"/>
          </p:cNvPicPr>
          <p:nvPr>
            <a:wavAudioFile r:embed="rId1" name="~PP2964.WAV"/>
          </p:nvPr>
        </p:nvPicPr>
        <p:blipFill>
          <a:blip r:embed="rId3"/>
          <a:stretch>
            <a:fillRect/>
          </a:stretch>
        </p:blipFill>
        <p:spPr>
          <a:xfrm>
            <a:off x="8737600" y="6451600"/>
            <a:ext cx="304800" cy="304800"/>
          </a:xfrm>
          <a:prstGeom prst="rect">
            <a:avLst/>
          </a:prstGeom>
        </p:spPr>
      </p:pic>
    </p:spTree>
  </p:cSld>
  <p:clrMapOvr>
    <a:masterClrMapping/>
  </p:clrMapOvr>
  <p:transition advTm="19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sz="6000" smtClean="0"/>
              <a:t>Thank You!</a:t>
            </a:r>
            <a:endParaRPr lang="en-US" sz="6000" dirty="0"/>
          </a:p>
        </p:txBody>
      </p:sp>
      <p:pic>
        <p:nvPicPr>
          <p:cNvPr id="1026" name="Picture 2"/>
          <p:cNvPicPr>
            <a:picLocks noGrp="1" noChangeAspect="1" noChangeArrowheads="1"/>
          </p:cNvPicPr>
          <p:nvPr>
            <p:ph idx="1"/>
          </p:nvPr>
        </p:nvPicPr>
        <p:blipFill>
          <a:blip r:embed="rId2"/>
          <a:srcRect/>
          <a:stretch>
            <a:fillRect/>
          </a:stretch>
        </p:blipFill>
        <p:spPr bwMode="auto">
          <a:xfrm>
            <a:off x="914400" y="1447800"/>
            <a:ext cx="7205283" cy="5088731"/>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lnSpcReduction="10000"/>
          </a:bodyPr>
          <a:lstStyle/>
          <a:p>
            <a:r>
              <a:rPr lang="en-US" dirty="0" smtClean="0"/>
              <a:t>VTMB can be purchased from </a:t>
            </a:r>
            <a:r>
              <a:rPr lang="en-US" dirty="0" smtClean="0">
                <a:hlinkClick r:id="rId3"/>
              </a:rPr>
              <a:t>Direct2Drive.com</a:t>
            </a:r>
            <a:r>
              <a:rPr lang="en-US" dirty="0" smtClean="0"/>
              <a:t> for $19.95</a:t>
            </a:r>
          </a:p>
          <a:p>
            <a:r>
              <a:rPr lang="en-US" dirty="0" smtClean="0"/>
              <a:t>Amazon.com has the following options available as of 9/27/2009</a:t>
            </a:r>
          </a:p>
          <a:p>
            <a:pPr lvl="1"/>
            <a:r>
              <a:rPr lang="en-US" dirty="0" smtClean="0"/>
              <a:t>New :	from $89.95</a:t>
            </a:r>
          </a:p>
          <a:p>
            <a:pPr lvl="1"/>
            <a:r>
              <a:rPr lang="en-US" dirty="0" smtClean="0"/>
              <a:t>Used:	from $48.45 </a:t>
            </a:r>
          </a:p>
          <a:p>
            <a:pPr lvl="1"/>
            <a:r>
              <a:rPr lang="en-US" dirty="0" smtClean="0"/>
              <a:t>Collectable:	$65.99</a:t>
            </a:r>
            <a:endParaRPr lang="en-US" dirty="0"/>
          </a:p>
        </p:txBody>
      </p:sp>
      <p:sp>
        <p:nvSpPr>
          <p:cNvPr id="8" name="Content Placeholder 7"/>
          <p:cNvSpPr>
            <a:spLocks noGrp="1"/>
          </p:cNvSpPr>
          <p:nvPr>
            <p:ph sz="half" idx="2"/>
          </p:nvPr>
        </p:nvSpPr>
        <p:spPr/>
        <p:txBody>
          <a:bodyPr>
            <a:normAutofit lnSpcReduction="10000"/>
          </a:bodyPr>
          <a:lstStyle/>
          <a:p>
            <a:r>
              <a:rPr lang="en-US" dirty="0" smtClean="0"/>
              <a:t>First or Third person Fantasy Role Playing (FRP) game.    </a:t>
            </a:r>
          </a:p>
          <a:p>
            <a:r>
              <a:rPr lang="en-US" dirty="0" smtClean="0"/>
              <a:t>Based on the Vampire the Masquerade role playing game.</a:t>
            </a:r>
          </a:p>
          <a:p>
            <a:r>
              <a:rPr lang="en-US" dirty="0" smtClean="0"/>
              <a:t>The Mature (17+) rating reflects content containing blood, gore, intense violence, sexual themes, and strong Language.</a:t>
            </a:r>
            <a:endParaRPr lang="en-US" dirty="0"/>
          </a:p>
        </p:txBody>
      </p:sp>
      <p:sp>
        <p:nvSpPr>
          <p:cNvPr id="5" name="Text Placeholder 4"/>
          <p:cNvSpPr>
            <a:spLocks noGrp="1"/>
          </p:cNvSpPr>
          <p:nvPr>
            <p:ph type="body" idx="4294967295"/>
          </p:nvPr>
        </p:nvSpPr>
        <p:spPr>
          <a:xfrm>
            <a:off x="609600" y="533400"/>
            <a:ext cx="4040188" cy="762000"/>
          </a:xfrm>
        </p:spPr>
        <p:txBody>
          <a:bodyPr>
            <a:normAutofit/>
          </a:bodyPr>
          <a:lstStyle/>
          <a:p>
            <a:pPr>
              <a:buNone/>
            </a:pPr>
            <a:r>
              <a:rPr lang="en-US" sz="3000" dirty="0" smtClean="0">
                <a:latin typeface="+mj-lt"/>
              </a:rPr>
              <a:t>Price 	</a:t>
            </a:r>
            <a:endParaRPr lang="en-US" sz="3000" dirty="0">
              <a:latin typeface="+mj-lt"/>
            </a:endParaRPr>
          </a:p>
        </p:txBody>
      </p:sp>
      <p:sp>
        <p:nvSpPr>
          <p:cNvPr id="7" name="Text Placeholder 6"/>
          <p:cNvSpPr>
            <a:spLocks noGrp="1"/>
          </p:cNvSpPr>
          <p:nvPr>
            <p:ph type="body" idx="4294967295"/>
          </p:nvPr>
        </p:nvSpPr>
        <p:spPr>
          <a:xfrm>
            <a:off x="4724400" y="457200"/>
            <a:ext cx="4267200" cy="762000"/>
          </a:xfrm>
        </p:spPr>
        <p:txBody>
          <a:bodyPr>
            <a:noAutofit/>
          </a:bodyPr>
          <a:lstStyle/>
          <a:p>
            <a:pPr>
              <a:buNone/>
            </a:pPr>
            <a:r>
              <a:rPr lang="en-US" sz="3000" dirty="0" smtClean="0"/>
              <a:t>Type, Genre, and Rating</a:t>
            </a:r>
            <a:endParaRPr lang="en-US" sz="3000" dirty="0"/>
          </a:p>
        </p:txBody>
      </p:sp>
      <p:cxnSp>
        <p:nvCxnSpPr>
          <p:cNvPr id="12" name="Straight Connector 11"/>
          <p:cNvCxnSpPr/>
          <p:nvPr/>
        </p:nvCxnSpPr>
        <p:spPr>
          <a:xfrm>
            <a:off x="533400" y="1219200"/>
            <a:ext cx="396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76800" y="1219200"/>
            <a:ext cx="39624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P1313.WAV">
            <a:hlinkClick r:id="" action="ppaction://media"/>
          </p:cNvPr>
          <p:cNvPicPr>
            <a:picLocks noRot="1" noChangeAspect="1"/>
          </p:cNvPicPr>
          <p:nvPr>
            <a:wavAudioFile r:embed="rId1" name="~PP1313.WAV"/>
          </p:nvPr>
        </p:nvPicPr>
        <p:blipFill>
          <a:blip r:embed="rId4"/>
          <a:stretch>
            <a:fillRect/>
          </a:stretch>
        </p:blipFill>
        <p:spPr>
          <a:xfrm>
            <a:off x="8737600" y="6451600"/>
            <a:ext cx="304800" cy="304800"/>
          </a:xfrm>
          <a:prstGeom prst="rect">
            <a:avLst/>
          </a:prstGeom>
        </p:spPr>
      </p:pic>
    </p:spTree>
  </p:cSld>
  <p:clrMapOvr>
    <a:masterClrMapping/>
  </p:clrMapOvr>
  <p:transition advTm="35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smtClean="0"/>
              <a:t>Hardware </a:t>
            </a:r>
            <a:endParaRPr lang="en-US" dirty="0"/>
          </a:p>
        </p:txBody>
      </p:sp>
      <p:sp>
        <p:nvSpPr>
          <p:cNvPr id="7" name="Content Placeholder 6"/>
          <p:cNvSpPr>
            <a:spLocks noGrp="1"/>
          </p:cNvSpPr>
          <p:nvPr>
            <p:ph sz="half" idx="2"/>
          </p:nvPr>
        </p:nvSpPr>
        <p:spPr/>
        <p:txBody>
          <a:bodyPr>
            <a:normAutofit fontScale="92500" lnSpcReduction="20000"/>
          </a:bodyPr>
          <a:lstStyle/>
          <a:p>
            <a:r>
              <a:rPr lang="en-US" dirty="0" smtClean="0"/>
              <a:t>1.2 GHz Athalon or 1.2 GHz Pentium III, or higher </a:t>
            </a:r>
          </a:p>
          <a:p>
            <a:r>
              <a:rPr lang="en-US" dirty="0" smtClean="0"/>
              <a:t>384 MB of RAM</a:t>
            </a:r>
          </a:p>
          <a:p>
            <a:r>
              <a:rPr lang="en-US" dirty="0" smtClean="0"/>
              <a:t>Quad-Speed CD-ROM </a:t>
            </a:r>
          </a:p>
          <a:p>
            <a:r>
              <a:rPr lang="en-US" dirty="0" smtClean="0"/>
              <a:t>3.3 GB uncompressed hard disk space and 1.4 GB for Windows swap file</a:t>
            </a:r>
          </a:p>
          <a:p>
            <a:r>
              <a:rPr lang="en-US" dirty="0" smtClean="0"/>
              <a:t> 100% DirectX 9.0c compatible video card</a:t>
            </a:r>
          </a:p>
          <a:p>
            <a:r>
              <a:rPr lang="en-US" dirty="0" smtClean="0"/>
              <a:t> 16-bit sound card and drivers</a:t>
            </a:r>
            <a:endParaRPr lang="en-US" dirty="0"/>
          </a:p>
        </p:txBody>
      </p:sp>
      <p:sp>
        <p:nvSpPr>
          <p:cNvPr id="9" name="Content Placeholder 8"/>
          <p:cNvSpPr>
            <a:spLocks noGrp="1"/>
          </p:cNvSpPr>
          <p:nvPr>
            <p:ph sz="quarter" idx="4"/>
          </p:nvPr>
        </p:nvSpPr>
        <p:spPr/>
        <p:txBody>
          <a:bodyPr/>
          <a:lstStyle/>
          <a:p>
            <a:pPr>
              <a:buNone/>
            </a:pPr>
            <a:r>
              <a:rPr lang="en-US" dirty="0" smtClean="0"/>
              <a:t>Media Choices:</a:t>
            </a:r>
          </a:p>
          <a:p>
            <a:pPr lvl="1"/>
            <a:r>
              <a:rPr lang="en-US" dirty="0" smtClean="0"/>
              <a:t>3 CD-Rom</a:t>
            </a:r>
          </a:p>
          <a:p>
            <a:pPr lvl="1"/>
            <a:r>
              <a:rPr lang="en-US" dirty="0" smtClean="0"/>
              <a:t>1 DVD</a:t>
            </a:r>
          </a:p>
          <a:p>
            <a:pPr lvl="1"/>
            <a:r>
              <a:rPr lang="en-US" dirty="0" smtClean="0"/>
              <a:t>Available for Download</a:t>
            </a:r>
          </a:p>
          <a:p>
            <a:endParaRPr lang="en-US" dirty="0" smtClean="0"/>
          </a:p>
          <a:p>
            <a:pPr>
              <a:buNone/>
            </a:pPr>
            <a:r>
              <a:rPr lang="en-US" dirty="0" smtClean="0"/>
              <a:t>Modes:</a:t>
            </a:r>
          </a:p>
          <a:p>
            <a:pPr lvl="1"/>
            <a:r>
              <a:rPr lang="en-US" dirty="0" smtClean="0"/>
              <a:t>Single Player</a:t>
            </a:r>
          </a:p>
          <a:p>
            <a:pPr lvl="1"/>
            <a:r>
              <a:rPr lang="en-US" dirty="0" smtClean="0"/>
              <a:t>Multiplayer (unofficial)</a:t>
            </a:r>
            <a:endParaRPr lang="en-US" dirty="0"/>
          </a:p>
        </p:txBody>
      </p:sp>
      <p:sp>
        <p:nvSpPr>
          <p:cNvPr id="2" name="Title 1"/>
          <p:cNvSpPr>
            <a:spLocks noGrp="1"/>
          </p:cNvSpPr>
          <p:nvPr>
            <p:ph type="title"/>
          </p:nvPr>
        </p:nvSpPr>
        <p:spPr/>
        <p:txBody>
          <a:bodyPr/>
          <a:lstStyle/>
          <a:p>
            <a:pPr algn="ctr"/>
            <a:r>
              <a:rPr smtClean="0"/>
              <a:t>Hardware and Media</a:t>
            </a:r>
            <a:endParaRPr lang="en-US" dirty="0"/>
          </a:p>
        </p:txBody>
      </p:sp>
      <p:sp>
        <p:nvSpPr>
          <p:cNvPr id="8" name="Text Placeholder 7"/>
          <p:cNvSpPr>
            <a:spLocks noGrp="1"/>
          </p:cNvSpPr>
          <p:nvPr>
            <p:ph type="body" idx="3"/>
          </p:nvPr>
        </p:nvSpPr>
        <p:spPr/>
        <p:txBody>
          <a:bodyPr/>
          <a:lstStyle/>
          <a:p>
            <a:r>
              <a:rPr lang="en-US" dirty="0" smtClean="0"/>
              <a:t>Media and Game Modes</a:t>
            </a:r>
            <a:endParaRPr lang="en-US" dirty="0"/>
          </a:p>
        </p:txBody>
      </p:sp>
      <p:pic>
        <p:nvPicPr>
          <p:cNvPr id="10" name="~PP274.WAV">
            <a:hlinkClick r:id="" action="ppaction://media"/>
          </p:cNvPr>
          <p:cNvPicPr>
            <a:picLocks noRot="1" noChangeAspect="1"/>
          </p:cNvPicPr>
          <p:nvPr>
            <a:wavAudioFile r:embed="rId1" name="~PP274.WAV"/>
          </p:nvPr>
        </p:nvPicPr>
        <p:blipFill>
          <a:blip r:embed="rId3"/>
          <a:stretch>
            <a:fillRect/>
          </a:stretch>
        </p:blipFill>
        <p:spPr>
          <a:xfrm>
            <a:off x="8737600" y="6451600"/>
            <a:ext cx="304800" cy="304800"/>
          </a:xfrm>
          <a:prstGeom prst="rect">
            <a:avLst/>
          </a:prstGeom>
        </p:spPr>
      </p:pic>
    </p:spTree>
  </p:cSld>
  <p:clrMapOvr>
    <a:masterClrMapping/>
  </p:clrMapOvr>
  <p:transition advTm="24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US" dirty="0" smtClean="0"/>
              <a:t>Hardware</a:t>
            </a:r>
            <a:endParaRPr lang="en-US" dirty="0"/>
          </a:p>
        </p:txBody>
      </p:sp>
      <p:sp>
        <p:nvSpPr>
          <p:cNvPr id="10" name="Content Placeholder 9"/>
          <p:cNvSpPr>
            <a:spLocks noGrp="1"/>
          </p:cNvSpPr>
          <p:nvPr>
            <p:ph sz="half" idx="2"/>
          </p:nvPr>
        </p:nvSpPr>
        <p:spPr/>
        <p:txBody>
          <a:bodyPr/>
          <a:lstStyle/>
          <a:p>
            <a:r>
              <a:rPr lang="en-US" dirty="0" smtClean="0"/>
              <a:t>Dell StudioXPS 1640</a:t>
            </a:r>
          </a:p>
          <a:p>
            <a:pPr lvl="1"/>
            <a:r>
              <a:rPr lang="en-US" dirty="0" smtClean="0"/>
              <a:t>4 Gig Ram</a:t>
            </a:r>
          </a:p>
          <a:p>
            <a:pPr lvl="1"/>
            <a:r>
              <a:rPr lang="en-US" dirty="0" smtClean="0"/>
              <a:t>Intel Core Duo CPU T9550 @ 2.66Hz </a:t>
            </a:r>
          </a:p>
          <a:p>
            <a:pPr lvl="1"/>
            <a:r>
              <a:rPr lang="en-US" dirty="0" smtClean="0"/>
              <a:t>ATI Mobility Radeon HD 4670</a:t>
            </a:r>
          </a:p>
          <a:p>
            <a:pPr lvl="1"/>
            <a:r>
              <a:rPr lang="en-US" dirty="0" smtClean="0"/>
              <a:t>Bluetooth</a:t>
            </a:r>
          </a:p>
          <a:p>
            <a:pPr lvl="2"/>
            <a:r>
              <a:rPr lang="en-US" dirty="0" smtClean="0"/>
              <a:t>Headphones</a:t>
            </a:r>
          </a:p>
          <a:p>
            <a:pPr lvl="2"/>
            <a:r>
              <a:rPr lang="en-US" dirty="0" smtClean="0"/>
              <a:t>Mouse</a:t>
            </a:r>
          </a:p>
          <a:p>
            <a:pPr lvl="2"/>
            <a:r>
              <a:rPr lang="en-US" dirty="0" smtClean="0"/>
              <a:t>Keyboard</a:t>
            </a:r>
            <a:endParaRPr lang="en-US" dirty="0"/>
          </a:p>
        </p:txBody>
      </p:sp>
      <p:sp>
        <p:nvSpPr>
          <p:cNvPr id="12" name="Content Placeholder 11"/>
          <p:cNvSpPr>
            <a:spLocks noGrp="1"/>
          </p:cNvSpPr>
          <p:nvPr>
            <p:ph sz="quarter" idx="4"/>
          </p:nvPr>
        </p:nvSpPr>
        <p:spPr/>
        <p:txBody>
          <a:bodyPr>
            <a:normAutofit/>
          </a:bodyPr>
          <a:lstStyle/>
          <a:p>
            <a:r>
              <a:rPr lang="en-US" dirty="0" smtClean="0"/>
              <a:t>Windows Vista Ultimate 64 Bit OS, Service Pack 1</a:t>
            </a:r>
          </a:p>
          <a:p>
            <a:r>
              <a:rPr lang="en-US" dirty="0" smtClean="0"/>
              <a:t>DirectX  version 10</a:t>
            </a:r>
          </a:p>
          <a:p>
            <a:r>
              <a:rPr lang="en-US" dirty="0" smtClean="0"/>
              <a:t>Official Game Patch version 1.2</a:t>
            </a:r>
          </a:p>
          <a:p>
            <a:r>
              <a:rPr lang="en-US" dirty="0" smtClean="0"/>
              <a:t>Unofficial Game Patch version 6.5, released by the user community September 21</a:t>
            </a:r>
            <a:r>
              <a:rPr lang="en-US" baseline="30000" dirty="0" smtClean="0"/>
              <a:t>st</a:t>
            </a:r>
            <a:r>
              <a:rPr lang="en-US" dirty="0" smtClean="0"/>
              <a:t>, 2009</a:t>
            </a:r>
            <a:endParaRPr lang="en-US" dirty="0"/>
          </a:p>
        </p:txBody>
      </p:sp>
      <p:sp>
        <p:nvSpPr>
          <p:cNvPr id="7" name="Title 6"/>
          <p:cNvSpPr>
            <a:spLocks noGrp="1"/>
          </p:cNvSpPr>
          <p:nvPr>
            <p:ph type="title"/>
          </p:nvPr>
        </p:nvSpPr>
        <p:spPr/>
        <p:txBody>
          <a:bodyPr/>
          <a:lstStyle/>
          <a:p>
            <a:r>
              <a:rPr smtClean="0"/>
              <a:t>Specification of Test Configuration:</a:t>
            </a:r>
            <a:endParaRPr lang="en-US" dirty="0"/>
          </a:p>
        </p:txBody>
      </p:sp>
      <p:sp>
        <p:nvSpPr>
          <p:cNvPr id="11" name="Text Placeholder 10"/>
          <p:cNvSpPr>
            <a:spLocks noGrp="1"/>
          </p:cNvSpPr>
          <p:nvPr>
            <p:ph type="body" idx="3"/>
          </p:nvPr>
        </p:nvSpPr>
        <p:spPr/>
        <p:txBody>
          <a:bodyPr/>
          <a:lstStyle/>
          <a:p>
            <a:r>
              <a:rPr lang="en-US" dirty="0" smtClean="0"/>
              <a:t>Software</a:t>
            </a:r>
            <a:endParaRPr lang="en-US" dirty="0"/>
          </a:p>
        </p:txBody>
      </p:sp>
      <p:pic>
        <p:nvPicPr>
          <p:cNvPr id="19" name="~PP200.WAV">
            <a:hlinkClick r:id="" action="ppaction://media"/>
          </p:cNvPr>
          <p:cNvPicPr>
            <a:picLocks noRot="1" noChangeAspect="1"/>
          </p:cNvPicPr>
          <p:nvPr>
            <a:wavAudioFile r:embed="rId1" name="~PP200.WAV"/>
          </p:nvPr>
        </p:nvPicPr>
        <p:blipFill>
          <a:blip r:embed="rId3"/>
          <a:stretch>
            <a:fillRect/>
          </a:stretch>
        </p:blipFill>
        <p:spPr>
          <a:xfrm>
            <a:off x="8737600" y="6451600"/>
            <a:ext cx="304800" cy="304800"/>
          </a:xfrm>
          <a:prstGeom prst="rect">
            <a:avLst/>
          </a:prstGeom>
        </p:spPr>
      </p:pic>
    </p:spTree>
  </p:cSld>
  <p:clrMapOvr>
    <a:masterClrMapping/>
  </p:clrMapOvr>
  <p:transition advTm="9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lnSpcReduction="10000"/>
          </a:bodyPr>
          <a:lstStyle/>
          <a:p>
            <a:pPr marL="0" indent="0">
              <a:buNone/>
            </a:pPr>
            <a:r>
              <a:rPr lang="en-US" dirty="0" smtClean="0"/>
              <a:t>VTMB  is a Fantasy Role Playing game that can be played from the first or third person perspective.   Game play is advanced through a combination of player choices and character abilities.     The game topography is designed to flow through four major quests that depend on dozens of smaller quests  and that can be augmented by dozens of side quests of varying difficulty.    The story line begins with the birth (death?) of the player character (PC) and runs through the PCs “Un-Life,” culminating in the PC making the final choice that determines the outcome of the vampire “End of Days” scenario.</a:t>
            </a:r>
            <a:endParaRPr lang="en-US" dirty="0"/>
          </a:p>
        </p:txBody>
      </p:sp>
      <p:sp>
        <p:nvSpPr>
          <p:cNvPr id="7" name="Title 6"/>
          <p:cNvSpPr>
            <a:spLocks noGrp="1"/>
          </p:cNvSpPr>
          <p:nvPr>
            <p:ph type="title"/>
          </p:nvPr>
        </p:nvSpPr>
        <p:spPr/>
        <p:txBody>
          <a:bodyPr/>
          <a:lstStyle/>
          <a:p>
            <a:r>
              <a:rPr smtClean="0"/>
              <a:t>Overview:</a:t>
            </a:r>
            <a:endParaRPr lang="en-US" dirty="0"/>
          </a:p>
        </p:txBody>
      </p:sp>
      <p:pic>
        <p:nvPicPr>
          <p:cNvPr id="8" name="~PP419.WAV">
            <a:hlinkClick r:id="" action="ppaction://media"/>
          </p:cNvPr>
          <p:cNvPicPr>
            <a:picLocks noRot="1" noChangeAspect="1"/>
          </p:cNvPicPr>
          <p:nvPr>
            <a:wavAudioFile r:embed="rId1" name="~PP419.WAV"/>
          </p:nvPr>
        </p:nvPicPr>
        <p:blipFill>
          <a:blip r:embed="rId3"/>
          <a:stretch>
            <a:fillRect/>
          </a:stretch>
        </p:blipFill>
        <p:spPr>
          <a:xfrm>
            <a:off x="8737600" y="6451600"/>
            <a:ext cx="304800" cy="304800"/>
          </a:xfrm>
          <a:prstGeom prst="rect">
            <a:avLst/>
          </a:prstGeom>
        </p:spPr>
      </p:pic>
    </p:spTree>
  </p:cSld>
  <p:clrMapOvr>
    <a:masterClrMapping/>
  </p:clrMapOvr>
  <p:transition advTm="37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Character creation marks the beginning of the story  in all cases.     You are a fledgling, a freshly sired vampire, in Los Angeles, California.    A turf war between vampire organizations is underway in Los Angeles and you are caught in the middle.    Struggling to find your way, locked in a struggle between chaos and order, you must decide who to follow – who to trust.       Will you follow the leaders of the various sects and/or clans, or will you trust only yourself?     Your situation is further complicated  by necessity to follow the rules of “The Masquerade.”    You must hide the existence of vampires from the human inhabitants of the world, just as “The Kind” have done since the days for the first vampire (The Curse of Cain).    And you must hide the truth from yourself.    For, while you struggle to maintain your humanity,  “The Beast” lies just below the surface.    To lose control of the beast is to forever lose yourself and to descend into madness. </a:t>
            </a:r>
          </a:p>
        </p:txBody>
      </p:sp>
      <p:sp>
        <p:nvSpPr>
          <p:cNvPr id="3" name="Title 2"/>
          <p:cNvSpPr>
            <a:spLocks noGrp="1"/>
          </p:cNvSpPr>
          <p:nvPr>
            <p:ph type="title"/>
          </p:nvPr>
        </p:nvSpPr>
        <p:spPr/>
        <p:txBody>
          <a:bodyPr/>
          <a:lstStyle/>
          <a:p>
            <a:r>
              <a:rPr smtClean="0"/>
              <a:t>Story Line:	</a:t>
            </a:r>
            <a:endParaRPr lang="en-US" dirty="0"/>
          </a:p>
        </p:txBody>
      </p:sp>
      <p:pic>
        <p:nvPicPr>
          <p:cNvPr id="5" name="~PP1821.WAV">
            <a:hlinkClick r:id="" action="ppaction://media"/>
          </p:cNvPr>
          <p:cNvPicPr>
            <a:picLocks noRot="1" noChangeAspect="1"/>
          </p:cNvPicPr>
          <p:nvPr>
            <a:wavAudioFile r:embed="rId1" name="~PP1821.WAV"/>
          </p:nvPr>
        </p:nvPicPr>
        <p:blipFill>
          <a:blip r:embed="rId3"/>
          <a:stretch>
            <a:fillRect/>
          </a:stretch>
        </p:blipFill>
        <p:spPr>
          <a:xfrm>
            <a:off x="8737600" y="6451600"/>
            <a:ext cx="304800" cy="304800"/>
          </a:xfrm>
          <a:prstGeom prst="rect">
            <a:avLst/>
          </a:prstGeom>
        </p:spPr>
      </p:pic>
    </p:spTree>
  </p:cSld>
  <p:clrMapOvr>
    <a:masterClrMapping/>
  </p:clrMapOvr>
  <p:transition advTm="58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various factions within the vampire community of Los Angeles are in conflict over an ancient artifact – the Ankaran Sarcophagus.      Each faction tries to use you (the PC) to foil the other’s attempts to gain control over it.     The Ankaran Sarcophagus is believed to contain the sleeping body of an ancient vampire.   Through the choices the player makes, the player ultimately decides who will win, the fate of Los Angeles, and the outcome of “The End of Days.”</a:t>
            </a:r>
            <a:endParaRPr lang="en-US" dirty="0"/>
          </a:p>
        </p:txBody>
      </p:sp>
      <p:sp>
        <p:nvSpPr>
          <p:cNvPr id="3" name="Title 2"/>
          <p:cNvSpPr>
            <a:spLocks noGrp="1"/>
          </p:cNvSpPr>
          <p:nvPr>
            <p:ph type="title"/>
          </p:nvPr>
        </p:nvSpPr>
        <p:spPr/>
        <p:txBody>
          <a:bodyPr/>
          <a:lstStyle/>
          <a:p>
            <a:r>
              <a:rPr smtClean="0"/>
              <a:t>The Player's Role</a:t>
            </a:r>
            <a:endParaRPr lang="en-US" dirty="0"/>
          </a:p>
        </p:txBody>
      </p:sp>
      <p:pic>
        <p:nvPicPr>
          <p:cNvPr id="6" name="~PP1741.WAV">
            <a:hlinkClick r:id="" action="ppaction://media"/>
          </p:cNvPr>
          <p:cNvPicPr>
            <a:picLocks noRot="1" noChangeAspect="1"/>
          </p:cNvPicPr>
          <p:nvPr>
            <a:wavAudioFile r:embed="rId1" name="~PP1741.WAV"/>
          </p:nvPr>
        </p:nvPicPr>
        <p:blipFill>
          <a:blip r:embed="rId3"/>
          <a:stretch>
            <a:fillRect/>
          </a:stretch>
        </p:blipFill>
        <p:spPr>
          <a:xfrm>
            <a:off x="8737600" y="6451600"/>
            <a:ext cx="304800" cy="304800"/>
          </a:xfrm>
          <a:prstGeom prst="rect">
            <a:avLst/>
          </a:prstGeom>
        </p:spPr>
      </p:pic>
    </p:spTree>
  </p:cSld>
  <p:clrMapOvr>
    <a:masterClrMapping/>
  </p:clrMapOvr>
  <p:transition advTm="28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smtClean="0"/>
              <a:t>Installation:</a:t>
            </a:r>
            <a:endParaRPr lang="en-US" dirty="0"/>
          </a:p>
        </p:txBody>
      </p:sp>
      <p:sp>
        <p:nvSpPr>
          <p:cNvPr id="2" name="Content Placeholder 1"/>
          <p:cNvSpPr>
            <a:spLocks noGrp="1"/>
          </p:cNvSpPr>
          <p:nvPr>
            <p:ph sz="half" idx="1"/>
          </p:nvPr>
        </p:nvSpPr>
        <p:spPr/>
        <p:txBody>
          <a:bodyPr>
            <a:normAutofit fontScale="92500" lnSpcReduction="10000"/>
          </a:bodyPr>
          <a:lstStyle/>
          <a:p>
            <a:pPr marL="0" indent="0">
              <a:buNone/>
            </a:pPr>
            <a:r>
              <a:rPr lang="en-US" dirty="0" smtClean="0"/>
              <a:t>There were no outstanding issues involved in installation.     My version of the game came with three CD-ROMs.      The first CDs AutoRun executes a “Launch.exe” file, shown on the right.    Prior to installation, the first option is “Install.”   Installation requires 3.3 Gig of uncompressed disk space and DirectX 9.0C (included)</a:t>
            </a:r>
            <a:endParaRPr lang="en-US" dirty="0"/>
          </a:p>
        </p:txBody>
      </p:sp>
      <p:pic>
        <p:nvPicPr>
          <p:cNvPr id="2050" name="Picture 2"/>
          <p:cNvPicPr>
            <a:picLocks noGrp="1" noChangeAspect="1" noChangeArrowheads="1"/>
          </p:cNvPicPr>
          <p:nvPr>
            <p:ph sz="half" idx="2"/>
          </p:nvPr>
        </p:nvPicPr>
        <p:blipFill>
          <a:blip r:embed="rId3"/>
          <a:srcRect/>
          <a:stretch>
            <a:fillRect/>
          </a:stretch>
        </p:blipFill>
        <p:spPr bwMode="auto">
          <a:xfrm>
            <a:off x="4648200" y="2286205"/>
            <a:ext cx="4059238" cy="3047590"/>
          </a:xfrm>
          <a:prstGeom prst="rect">
            <a:avLst/>
          </a:prstGeom>
          <a:noFill/>
          <a:ln w="9525">
            <a:noFill/>
            <a:miter lim="800000"/>
            <a:headEnd/>
            <a:tailEnd/>
          </a:ln>
          <a:effectLst/>
        </p:spPr>
      </p:pic>
      <p:pic>
        <p:nvPicPr>
          <p:cNvPr id="6" name="~PP2678.WAV">
            <a:hlinkClick r:id="" action="ppaction://media"/>
          </p:cNvPr>
          <p:cNvPicPr>
            <a:picLocks noRot="1" noChangeAspect="1"/>
          </p:cNvPicPr>
          <p:nvPr>
            <a:wavAudioFile r:embed="rId1" name="~PP2678.WAV"/>
          </p:nvPr>
        </p:nvPicPr>
        <p:blipFill>
          <a:blip r:embed="rId4"/>
          <a:stretch>
            <a:fillRect/>
          </a:stretch>
        </p:blipFill>
        <p:spPr>
          <a:xfrm>
            <a:off x="8737600" y="6451600"/>
            <a:ext cx="304800" cy="304800"/>
          </a:xfrm>
          <a:prstGeom prst="rect">
            <a:avLst/>
          </a:prstGeom>
        </p:spPr>
      </p:pic>
    </p:spTree>
  </p:cSld>
  <p:clrMapOvr>
    <a:masterClrMapping/>
  </p:clrMapOvr>
  <p:transition advTm="13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7|5.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900</TotalTime>
  <Words>1630</Words>
  <Application>Microsoft Office PowerPoint</Application>
  <PresentationFormat>On-screen Show (4:3)</PresentationFormat>
  <Paragraphs>150</Paragraphs>
  <Slides>29</Slides>
  <Notes>1</Notes>
  <HiddenSlides>0</HiddenSlides>
  <MMClips>28</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Paper</vt:lpstr>
      <vt:lpstr>Vampire the Masquerade: Bloodlines</vt:lpstr>
      <vt:lpstr>Vampire the Masquerade: Bloodlines (VTMB)</vt:lpstr>
      <vt:lpstr>Slide 3</vt:lpstr>
      <vt:lpstr>Hardware and Media</vt:lpstr>
      <vt:lpstr>Specification of Test Configuration:</vt:lpstr>
      <vt:lpstr>Overview:</vt:lpstr>
      <vt:lpstr>Story Line: </vt:lpstr>
      <vt:lpstr>The Player's Role</vt:lpstr>
      <vt:lpstr>Installation:</vt:lpstr>
      <vt:lpstr>The default user interface is tied to the keyboard and Mouse.</vt:lpstr>
      <vt:lpstr>However, the user interface may be customized.</vt:lpstr>
      <vt:lpstr>Character Interfaces:</vt:lpstr>
      <vt:lpstr>Slide 13</vt:lpstr>
      <vt:lpstr>Game Play: </vt:lpstr>
      <vt:lpstr>Player / Non Player Character Vocal Interactions</vt:lpstr>
      <vt:lpstr>Game Play: </vt:lpstr>
      <vt:lpstr>Game Play: Combat  Combat may take place in first or third person.</vt:lpstr>
      <vt:lpstr>Combat Sequences:</vt:lpstr>
      <vt:lpstr>Scoring: </vt:lpstr>
      <vt:lpstr>Music and Sound</vt:lpstr>
      <vt:lpstr>Slide 21</vt:lpstr>
      <vt:lpstr>What's Good?</vt:lpstr>
      <vt:lpstr>What's bad?</vt:lpstr>
      <vt:lpstr>How does it compare?</vt:lpstr>
      <vt:lpstr>Appropriate Audience?</vt:lpstr>
      <vt:lpstr>Design Mistakes</vt:lpstr>
      <vt:lpstr>Slide 27</vt:lpstr>
      <vt:lpstr>Slide 28</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Vampire the Masqurade: Bloodlines</dc:title>
  <dc:creator>ccrowder</dc:creator>
  <cp:lastModifiedBy>ccrowder</cp:lastModifiedBy>
  <cp:revision>95</cp:revision>
  <dcterms:created xsi:type="dcterms:W3CDTF">2006-08-16T00:00:00Z</dcterms:created>
  <dcterms:modified xsi:type="dcterms:W3CDTF">2009-09-28T23:31:24Z</dcterms:modified>
</cp:coreProperties>
</file>