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8" r:id="rId4"/>
    <p:sldId id="257" r:id="rId5"/>
    <p:sldId id="261" r:id="rId6"/>
    <p:sldId id="271" r:id="rId7"/>
    <p:sldId id="264" r:id="rId8"/>
    <p:sldId id="265" r:id="rId9"/>
    <p:sldId id="272"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0" d="100"/>
          <a:sy n="60" d="100"/>
        </p:scale>
        <p:origin x="96" y="1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58896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404869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1023212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355382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181130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93436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331452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361229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9542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32576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78666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8105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6FD78C-1760-4736-A050-69608E0CA1D6}" type="datetimeFigureOut">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015160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B66FD78C-1760-4736-A050-69608E0CA1D6}" type="datetimeFigureOut">
              <a:rPr lang="en-US" smtClean="0"/>
              <a:t>11/4/2016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A9D9BB4B-09C5-429A-ABD8-DA1D664D7EA8}" type="slidenum">
              <a:rPr lang="en-US" smtClean="0"/>
              <a:t>‹#›</a:t>
            </a:fld>
            <a:endParaRPr lang="en-US" dirty="0"/>
          </a:p>
        </p:txBody>
      </p:sp>
    </p:spTree>
    <p:extLst>
      <p:ext uri="{BB962C8B-B14F-4D97-AF65-F5344CB8AC3E}">
        <p14:creationId xmlns:p14="http://schemas.microsoft.com/office/powerpoint/2010/main" val="295782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6FD78C-1760-4736-A050-69608E0CA1D6}" type="datetimeFigureOut">
              <a:rPr lang="en-US" smtClean="0"/>
              <a:t>11/4/2016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9D9BB4B-09C5-429A-ABD8-DA1D664D7EA8}" type="slidenum">
              <a:rPr lang="en-US" smtClean="0"/>
              <a:t>‹#›</a:t>
            </a:fld>
            <a:endParaRPr lang="en-US" dirty="0"/>
          </a:p>
        </p:txBody>
      </p:sp>
    </p:spTree>
    <p:extLst>
      <p:ext uri="{BB962C8B-B14F-4D97-AF65-F5344CB8AC3E}">
        <p14:creationId xmlns:p14="http://schemas.microsoft.com/office/powerpoint/2010/main" val="3519528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Village in Peril RPG Pitch</a:t>
            </a:r>
          </a:p>
        </p:txBody>
      </p:sp>
      <p:sp>
        <p:nvSpPr>
          <p:cNvPr id="3" name="Subtitle 2"/>
          <p:cNvSpPr>
            <a:spLocks noGrp="1"/>
          </p:cNvSpPr>
          <p:nvPr>
            <p:ph type="subTitle" idx="1"/>
          </p:nvPr>
        </p:nvSpPr>
        <p:spPr/>
        <p:txBody>
          <a:bodyPr/>
          <a:lstStyle/>
          <a:p>
            <a:r>
              <a:rPr lang="en-US" dirty="0"/>
              <a:t>By: Abdullah El-Haik</a:t>
            </a:r>
          </a:p>
        </p:txBody>
      </p:sp>
    </p:spTree>
    <p:extLst>
      <p:ext uri="{BB962C8B-B14F-4D97-AF65-F5344CB8AC3E}">
        <p14:creationId xmlns:p14="http://schemas.microsoft.com/office/powerpoint/2010/main" val="1554530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Specification &amp; Algorithms</a:t>
            </a:r>
          </a:p>
        </p:txBody>
      </p:sp>
      <p:sp>
        <p:nvSpPr>
          <p:cNvPr id="3" name="Content Placeholder 2"/>
          <p:cNvSpPr>
            <a:spLocks noGrp="1"/>
          </p:cNvSpPr>
          <p:nvPr>
            <p:ph idx="1"/>
          </p:nvPr>
        </p:nvSpPr>
        <p:spPr/>
        <p:txBody>
          <a:bodyPr/>
          <a:lstStyle/>
          <a:p>
            <a:r>
              <a:rPr lang="en-US" dirty="0"/>
              <a:t>This game will be a PC release. The game will not be very resource intensive and should be able to run on any computer  made in the last 15 years. The game will be developed using the Unity 3d 5.4 game engine.</a:t>
            </a:r>
          </a:p>
          <a:p>
            <a:r>
              <a:rPr lang="en-US" dirty="0"/>
              <a:t>It is intended for everyone</a:t>
            </a:r>
          </a:p>
          <a:p>
            <a:r>
              <a:rPr lang="en-US" dirty="0"/>
              <a:t>Only available in English</a:t>
            </a:r>
          </a:p>
          <a:p>
            <a:r>
              <a:rPr lang="en-US" dirty="0"/>
              <a:t>The enemy AI will randomly move in a direction every couple seconds. There is also a 25% chance that they will not move.</a:t>
            </a:r>
          </a:p>
          <a:p>
            <a:r>
              <a:rPr lang="en-US" dirty="0"/>
              <a:t>Once the enemy receives damage or the player character is in range, they will head towards the player and attack.</a:t>
            </a:r>
          </a:p>
        </p:txBody>
      </p:sp>
    </p:spTree>
    <p:extLst>
      <p:ext uri="{BB962C8B-B14F-4D97-AF65-F5344CB8AC3E}">
        <p14:creationId xmlns:p14="http://schemas.microsoft.com/office/powerpoint/2010/main" val="274965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Content Placeholder 2"/>
          <p:cNvSpPr>
            <a:spLocks noGrp="1"/>
          </p:cNvSpPr>
          <p:nvPr>
            <p:ph idx="1"/>
          </p:nvPr>
        </p:nvSpPr>
        <p:spPr/>
        <p:txBody>
          <a:bodyPr>
            <a:normAutofit/>
          </a:bodyPr>
          <a:lstStyle/>
          <a:p>
            <a:pPr marL="0" marR="0" algn="just">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This game design document describes outlines the details for a PC action rpg. The main premise of this game are to defeat the evil characters plaguing the in game village and complete a series of quests. Once the quests are completed the game will end.</a:t>
            </a:r>
          </a:p>
          <a:p>
            <a:pPr marL="0" algn="just">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Helvetica" panose="020B0604020202020204" pitchFamily="34" charset="0"/>
              </a:rPr>
              <a:t>Magic, monsters, and medieval level technology will dominate the world. All the visual and audio assets in the game will share a theme to help immerse the player in the world. This is meant to be a lighthearted </a:t>
            </a:r>
            <a:r>
              <a:rPr lang="en-US" i="1" dirty="0" err="1">
                <a:latin typeface="Helvetica" panose="020B0604020202020204" pitchFamily="34" charset="0"/>
                <a:ea typeface="Calibri" panose="020F0502020204030204" pitchFamily="34" charset="0"/>
                <a:cs typeface="Helvetica" panose="020B0604020202020204" pitchFamily="34" charset="0"/>
              </a:rPr>
              <a:t>rpg</a:t>
            </a:r>
            <a:r>
              <a:rPr lang="en-US" i="1" dirty="0">
                <a:latin typeface="Helvetica" panose="020B0604020202020204" pitchFamily="34" charset="0"/>
                <a:ea typeface="Calibri" panose="020F0502020204030204" pitchFamily="34" charset="0"/>
                <a:cs typeface="Helvetica" panose="020B0604020202020204" pitchFamily="34" charset="0"/>
              </a:rPr>
              <a:t> experience.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The core mechanics of this Action RPG are stat progression, health system, potion inventory, basic attack and movement, quests, and dialogue. </a:t>
            </a:r>
          </a:p>
          <a:p>
            <a:endParaRPr lang="en-US" dirty="0"/>
          </a:p>
        </p:txBody>
      </p:sp>
    </p:spTree>
    <p:extLst>
      <p:ext uri="{BB962C8B-B14F-4D97-AF65-F5344CB8AC3E}">
        <p14:creationId xmlns:p14="http://schemas.microsoft.com/office/powerpoint/2010/main" val="138748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Characters and Roles</a:t>
            </a:r>
          </a:p>
        </p:txBody>
      </p:sp>
      <p:sp>
        <p:nvSpPr>
          <p:cNvPr id="3" name="Content Placeholder 2"/>
          <p:cNvSpPr>
            <a:spLocks noGrp="1"/>
          </p:cNvSpPr>
          <p:nvPr>
            <p:ph idx="1"/>
          </p:nvPr>
        </p:nvSpPr>
        <p:spPr/>
        <p:txBody>
          <a:bodyPr>
            <a:normAutofit fontScale="92500" lnSpcReduction="20000"/>
          </a:bodyPr>
          <a:lstStyle/>
          <a:p>
            <a:pPr marL="0" marR="0">
              <a:lnSpc>
                <a:spcPct val="115000"/>
              </a:lnSpc>
              <a:spcBef>
                <a:spcPts val="0"/>
              </a:spcBef>
              <a:spcAft>
                <a:spcPts val="1000"/>
              </a:spcAft>
            </a:pPr>
            <a:r>
              <a:rPr lang="en-US" b="1" dirty="0">
                <a:latin typeface="Helvetica" panose="020B0604020202020204" pitchFamily="34" charset="0"/>
                <a:ea typeface="Calibri" panose="020F0502020204030204" pitchFamily="34" charset="0"/>
                <a:cs typeface="Times New Roman" panose="02020603050405020304" pitchFamily="18" charset="0"/>
              </a:rPr>
              <a:t>Julius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Helvetica" panose="020B0604020202020204" pitchFamily="34" charset="0"/>
                <a:ea typeface="Calibri" panose="020F0502020204030204" pitchFamily="34" charset="0"/>
                <a:cs typeface="Times New Roman" panose="02020603050405020304" pitchFamily="18" charset="0"/>
              </a:rPr>
              <a:t>Players will control</a:t>
            </a:r>
            <a:r>
              <a:rPr lang="en-US" b="1" dirty="0">
                <a:latin typeface="Helvetica" panose="020B0604020202020204" pitchFamily="34" charset="0"/>
                <a:ea typeface="Calibri" panose="020F0502020204030204" pitchFamily="34" charset="0"/>
                <a:cs typeface="Times New Roman" panose="02020603050405020304" pitchFamily="18" charset="0"/>
              </a:rPr>
              <a:t> Julius, </a:t>
            </a:r>
            <a:r>
              <a:rPr lang="en-US" dirty="0">
                <a:latin typeface="Helvetica" panose="020B0604020202020204" pitchFamily="34" charset="0"/>
                <a:ea typeface="Calibri" panose="020F0502020204030204" pitchFamily="34" charset="0"/>
                <a:cs typeface="Times New Roman" panose="02020603050405020304" pitchFamily="18" charset="0"/>
              </a:rPr>
              <a:t>the main character in this game. Julius is a wandering mercenary passing through the small village of Dore. He has been on his journey for years and is relatively experienced. His role is to defeat the enemies and save the town.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latin typeface="Helvetica" panose="020B0604020202020204" pitchFamily="34" charset="0"/>
                <a:ea typeface="Calibri" panose="020F0502020204030204" pitchFamily="34" charset="0"/>
                <a:cs typeface="Times New Roman" panose="02020603050405020304" pitchFamily="18" charset="0"/>
              </a:rPr>
              <a:t>Justice</a:t>
            </a:r>
            <a:r>
              <a:rPr lang="en-US" dirty="0">
                <a:latin typeface="Helvetica" panose="020B0604020202020204" pitchFamily="34" charset="0"/>
                <a:ea typeface="Calibri" panose="020F0502020204030204" pitchFamily="34" charset="0"/>
                <a:cs typeface="Times New Roman" panose="02020603050405020304" pitchFamily="18" charset="0"/>
              </a:rPr>
              <a:t> is the local mage in the village of Dore. He has spent most of this life in this isolated village in deep research.</a:t>
            </a:r>
            <a:endParaRPr lang="en-US" b="1" dirty="0">
              <a:latin typeface="Helvetica"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latin typeface="Helvetica" panose="020B0604020202020204" pitchFamily="34" charset="0"/>
                <a:ea typeface="Calibri" panose="020F0502020204030204" pitchFamily="34" charset="0"/>
                <a:cs typeface="Times New Roman" panose="02020603050405020304" pitchFamily="18" charset="0"/>
              </a:rPr>
              <a:t>Hamilton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Helvetica" panose="020B0604020202020204" pitchFamily="34" charset="0"/>
                <a:ea typeface="Calibri" panose="020F0502020204030204" pitchFamily="34" charset="0"/>
                <a:cs typeface="Times New Roman" panose="02020603050405020304" pitchFamily="18" charset="0"/>
              </a:rPr>
              <a:t>The local blacksmith in the village of Dore. His wares were stolen by the invading orcs. Except for his prized golden armor.</a:t>
            </a:r>
          </a:p>
          <a:p>
            <a:pPr marL="0" marR="0">
              <a:lnSpc>
                <a:spcPct val="115000"/>
              </a:lnSpc>
              <a:spcBef>
                <a:spcPts val="0"/>
              </a:spcBef>
              <a:spcAft>
                <a:spcPts val="1000"/>
              </a:spcAft>
            </a:pPr>
            <a:r>
              <a:rPr lang="en-US" b="1" dirty="0">
                <a:latin typeface="Helvetica" panose="020B0604020202020204" pitchFamily="34" charset="0"/>
                <a:ea typeface="Calibri" panose="020F0502020204030204" pitchFamily="34" charset="0"/>
                <a:cs typeface="Times New Roman" panose="02020603050405020304" pitchFamily="18" charset="0"/>
              </a:rPr>
              <a:t>Mayor Westley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Helvetica" panose="020B0604020202020204" pitchFamily="34" charset="0"/>
                <a:ea typeface="Calibri" panose="020F0502020204030204" pitchFamily="34" charset="0"/>
                <a:cs typeface="Times New Roman" panose="02020603050405020304" pitchFamily="18" charset="0"/>
              </a:rPr>
              <a:t>The mayor of Dore. He is frustrated and exasperated from the constant </a:t>
            </a:r>
            <a:r>
              <a:rPr lang="en-US" b="1" dirty="0">
                <a:latin typeface="Helvetica" panose="020B0604020202020204" pitchFamily="34" charset="0"/>
                <a:ea typeface="Calibri" panose="020F0502020204030204" pitchFamily="34" charset="0"/>
                <a:cs typeface="Times New Roman" panose="02020603050405020304" pitchFamily="18" charset="0"/>
              </a:rPr>
              <a:t>bandit</a:t>
            </a:r>
            <a:r>
              <a:rPr lang="en-US" dirty="0">
                <a:latin typeface="Helvetica" panose="020B0604020202020204" pitchFamily="34" charset="0"/>
                <a:ea typeface="Calibri" panose="020F0502020204030204" pitchFamily="34" charset="0"/>
                <a:cs typeface="Times New Roman" panose="02020603050405020304" pitchFamily="18" charset="0"/>
              </a:rPr>
              <a:t> harassment. </a:t>
            </a:r>
            <a:r>
              <a:rPr lang="en-US" b="1" dirty="0">
                <a:latin typeface="Helvetica" panose="020B0604020202020204" pitchFamily="34" charset="0"/>
                <a:ea typeface="Calibri" panose="020F0502020204030204" pitchFamily="34" charset="0"/>
                <a:cs typeface="Times New Roman" panose="02020603050405020304" pitchFamily="18" charset="0"/>
              </a:rPr>
              <a:t>Mayor Westley</a:t>
            </a:r>
            <a:r>
              <a:rPr lang="en-US" dirty="0">
                <a:latin typeface="Helvetica" panose="020B0604020202020204" pitchFamily="34" charset="0"/>
                <a:ea typeface="Calibri" panose="020F0502020204030204" pitchFamily="34" charset="0"/>
                <a:cs typeface="Times New Roman" panose="02020603050405020304" pitchFamily="18" charset="0"/>
              </a:rPr>
              <a:t> is hoping the </a:t>
            </a:r>
            <a:r>
              <a:rPr lang="en-US" b="1" dirty="0">
                <a:latin typeface="Helvetica" panose="020B0604020202020204" pitchFamily="34" charset="0"/>
                <a:ea typeface="Calibri" panose="020F0502020204030204" pitchFamily="34" charset="0"/>
                <a:cs typeface="Times New Roman" panose="02020603050405020304" pitchFamily="18" charset="0"/>
              </a:rPr>
              <a:t>Julius</a:t>
            </a:r>
            <a:r>
              <a:rPr lang="en-US" dirty="0">
                <a:latin typeface="Helvetica" panose="020B0604020202020204" pitchFamily="34" charset="0"/>
                <a:ea typeface="Calibri" panose="020F0502020204030204" pitchFamily="34" charset="0"/>
                <a:cs typeface="Times New Roman" panose="02020603050405020304" pitchFamily="18" charset="0"/>
              </a:rPr>
              <a:t> would be able to help the free the town from </a:t>
            </a:r>
            <a:r>
              <a:rPr lang="en-US" b="1" dirty="0">
                <a:latin typeface="Helvetica" panose="020B0604020202020204" pitchFamily="34" charset="0"/>
                <a:ea typeface="Calibri" panose="020F0502020204030204" pitchFamily="34" charset="0"/>
                <a:cs typeface="Times New Roman" panose="02020603050405020304" pitchFamily="18" charset="0"/>
              </a:rPr>
              <a:t>Captain Crook</a:t>
            </a:r>
            <a:r>
              <a:rPr lang="en-US" dirty="0">
                <a:latin typeface="Helvetica" panose="020B0604020202020204" pitchFamily="34" charset="0"/>
                <a:ea typeface="Calibri" panose="020F0502020204030204" pitchFamily="34" charset="0"/>
                <a:cs typeface="Times New Roman" panose="02020603050405020304" pitchFamily="18" charset="0"/>
              </a:rPr>
              <a:t>’s tyranny.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latin typeface="Helvetica" panose="020B0604020202020204" pitchFamily="34" charset="0"/>
                <a:ea typeface="Calibri" panose="020F0502020204030204" pitchFamily="34" charset="0"/>
                <a:cs typeface="Times New Roman" panose="02020603050405020304" pitchFamily="18" charset="0"/>
              </a:rPr>
              <a:t>Orcs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Helvetica" panose="020B0604020202020204" pitchFamily="34" charset="0"/>
                <a:ea typeface="Calibri" panose="020F0502020204030204" pitchFamily="34" charset="0"/>
                <a:cs typeface="Times New Roman" panose="02020603050405020304" pitchFamily="18" charset="0"/>
              </a:rPr>
              <a:t>Just a bunch of guys up to no good that decided to make some trouble in the neighborhood.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917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 Story Progression</a:t>
            </a:r>
          </a:p>
        </p:txBody>
      </p:sp>
      <p:sp>
        <p:nvSpPr>
          <p:cNvPr id="3" name="Content Placeholder 2"/>
          <p:cNvSpPr>
            <a:spLocks noGrp="1"/>
          </p:cNvSpPr>
          <p:nvPr>
            <p:ph idx="1"/>
          </p:nvPr>
        </p:nvSpPr>
        <p:spPr/>
        <p:txBody>
          <a:bodyPr>
            <a:normAutofit fontScale="92500" lnSpcReduction="20000"/>
          </a:bodyPr>
          <a:lstStyle/>
          <a:p>
            <a:r>
              <a:rPr lang="en-US" sz="1900" dirty="0">
                <a:latin typeface="Helvetica" panose="020B0604020202020204" pitchFamily="34" charset="0"/>
                <a:cs typeface="Helvetica" panose="020B0604020202020204" pitchFamily="34" charset="0"/>
              </a:rPr>
              <a:t>The peaceful village of Dore is a village close to the outskirts of the Empire. Few people decide to live so far from the glitz and glamour of the core cities. Those that do prefer a simple honest life away from the hustle and bustle of civilization. However, being on the edge of the Empire’s borders makes Dore a prime target for bandits. The orcs decides to extort the townspeople for “protection money”. </a:t>
            </a:r>
          </a:p>
          <a:p>
            <a:r>
              <a:rPr lang="en-US" sz="1900" dirty="0">
                <a:latin typeface="Helvetica" panose="020B0604020202020204" pitchFamily="34" charset="0"/>
                <a:cs typeface="Helvetica" panose="020B0604020202020204" pitchFamily="34" charset="0"/>
              </a:rPr>
              <a:t>Julius is on his way to his next job in the Border Lands. He has been on the road for weeks and has been dreaming about sleeping in a warm bed. It is with relief that he sees the signpost pointing towards Dore. He proceeds down the path to the town, unaware of the role he will play events to come.</a:t>
            </a:r>
          </a:p>
          <a:p>
            <a:r>
              <a:rPr lang="en-US" sz="1900" dirty="0">
                <a:latin typeface="Helvetica" panose="020B0604020202020204" pitchFamily="34" charset="0"/>
                <a:cs typeface="Helvetica" panose="020B0604020202020204" pitchFamily="34" charset="0"/>
              </a:rPr>
              <a:t>Julius will arrive in time to see some orcs harassing the town. After dispatching the enemies, the residents will bring the player up to speed on their current predicament. After a short intro to the various game mechanics control will be given to the player to travel wherever they would like. As the player progresses towards the enemy hideout they will encounter enemies and various small quests along the way.</a:t>
            </a:r>
            <a:endParaRPr lang="en-US" dirty="0"/>
          </a:p>
        </p:txBody>
      </p:sp>
    </p:spTree>
    <p:extLst>
      <p:ext uri="{BB962C8B-B14F-4D97-AF65-F5344CB8AC3E}">
        <p14:creationId xmlns:p14="http://schemas.microsoft.com/office/powerpoint/2010/main" val="139388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Gameplay Mechanics and Goals</a:t>
            </a: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A quick summary of the game is that you control a character in an action rpg. You can move anywhere on the map, talk to npcs, and fight enemies. Each enemy you defeat will give you experience points that you can you to level up and increase stats. </a:t>
            </a:r>
          </a:p>
          <a:p>
            <a:pPr marL="0" marR="0">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The game will have a simple health system, currency, and consumables.</a:t>
            </a:r>
          </a:p>
          <a:p>
            <a:pPr marL="0" marR="0">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Overall (long term) Goal: Defeat the orcs and save the village.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Gameplay (short term): Defeat the enemies, explore the world, help the villagers.</a:t>
            </a:r>
          </a:p>
          <a:p>
            <a:pPr marL="0" marR="0">
              <a:lnSpc>
                <a:spcPct val="115000"/>
              </a:lnSpc>
              <a:spcBef>
                <a:spcPts val="0"/>
              </a:spcBef>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1798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Gameplay Controls &amp; Consumables</a:t>
            </a:r>
          </a:p>
        </p:txBody>
      </p:sp>
      <p:sp>
        <p:nvSpPr>
          <p:cNvPr id="3" name="Content Placeholder 2"/>
          <p:cNvSpPr>
            <a:spLocks noGrp="1"/>
          </p:cNvSpPr>
          <p:nvPr>
            <p:ph idx="1"/>
          </p:nvPr>
        </p:nvSpPr>
        <p:spPr/>
        <p:txBody>
          <a:bodyPr>
            <a:normAutofit fontScale="92500" lnSpcReduction="10000"/>
          </a:bodyPr>
          <a:lstStyle/>
          <a:p>
            <a:pPr marL="0" marR="0">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Movement controls:</a:t>
            </a:r>
          </a:p>
          <a:p>
            <a:pPr marL="400050" lvl="1">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Up – up arrow, W</a:t>
            </a:r>
          </a:p>
          <a:p>
            <a:pPr marL="400050" lvl="1">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Down - down arrow, S</a:t>
            </a:r>
          </a:p>
          <a:p>
            <a:pPr marL="400050" lvl="1">
              <a:lnSpc>
                <a:spcPct val="115000"/>
              </a:lnSpc>
              <a:spcBef>
                <a:spcPts val="0"/>
              </a:spcBef>
              <a:spcAft>
                <a:spcPts val="1000"/>
              </a:spcAft>
            </a:pPr>
            <a:r>
              <a:rPr lang="en-US" i="1" dirty="0">
                <a:latin typeface="Helvetica" panose="020B0604020202020204" pitchFamily="34" charset="0"/>
                <a:ea typeface="Calibri" panose="020F0502020204030204" pitchFamily="34" charset="0"/>
                <a:cs typeface="Times New Roman" panose="02020603050405020304" pitchFamily="18" charset="0"/>
              </a:rPr>
              <a:t>Left – left arrow, 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00050" lvl="1">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Right – right arrow, D</a:t>
            </a:r>
          </a:p>
          <a:p>
            <a:pPr marL="400050" lvl="1">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Attack – Left mouse</a:t>
            </a:r>
          </a:p>
          <a:p>
            <a:pPr marL="400050" lvl="1">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Talk - spacebar</a:t>
            </a:r>
          </a:p>
          <a:p>
            <a:pPr marL="400050" lvl="1">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Items – 1,</a:t>
            </a:r>
          </a:p>
          <a:p>
            <a:pPr marL="800100" lvl="2">
              <a:lnSpc>
                <a:spcPct val="115000"/>
              </a:lnSpc>
              <a:spcBef>
                <a:spcPts val="0"/>
              </a:spcBef>
              <a:spcAft>
                <a:spcPts val="1000"/>
              </a:spcAft>
            </a:pPr>
            <a:r>
              <a:rPr lang="en-US" dirty="0"/>
              <a:t>The player has access to some health potions at the beginning of the game. Each health potion can refill the player’s health to max.</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137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1093242" cy="970450"/>
          </a:xfrm>
        </p:spPr>
        <p:txBody>
          <a:bodyPr/>
          <a:lstStyle/>
          <a:p>
            <a:r>
              <a:rPr lang="en-US" dirty="0">
                <a:latin typeface="Helvetica" panose="020B0604020202020204" pitchFamily="34" charset="0"/>
                <a:ea typeface="Calibri" panose="020F0502020204030204" pitchFamily="34" charset="0"/>
                <a:cs typeface="Times New Roman" panose="02020603050405020304" pitchFamily="18" charset="0"/>
              </a:rPr>
              <a:t>Progression/challenge/Loss &amp; Victory States</a:t>
            </a:r>
            <a:endParaRPr lang="en-US" dirty="0"/>
          </a:p>
        </p:txBody>
      </p:sp>
      <p:sp>
        <p:nvSpPr>
          <p:cNvPr id="3" name="Content Placeholder 2"/>
          <p:cNvSpPr>
            <a:spLocks noGrp="1"/>
          </p:cNvSpPr>
          <p:nvPr>
            <p:ph idx="1"/>
          </p:nvPr>
        </p:nvSpPr>
        <p:spPr/>
        <p:txBody>
          <a:bodyPr/>
          <a:lstStyle/>
          <a:p>
            <a:r>
              <a:rPr lang="en-US" dirty="0"/>
              <a:t>As the player gets closer to the main hideout they will encounter more enemies.</a:t>
            </a:r>
          </a:p>
          <a:p>
            <a:r>
              <a:rPr lang="en-US" dirty="0"/>
              <a:t>The player must level up along the way by defeating enemies and collecting experience points. </a:t>
            </a:r>
          </a:p>
          <a:p>
            <a:r>
              <a:rPr lang="en-US" dirty="0"/>
              <a:t>With each level up the player’s stats will increase. </a:t>
            </a:r>
          </a:p>
          <a:p>
            <a:r>
              <a:rPr lang="en-US" dirty="0"/>
              <a:t>The player loses the game anytime their health drops to 0.</a:t>
            </a:r>
          </a:p>
          <a:p>
            <a:r>
              <a:rPr lang="en-US" dirty="0"/>
              <a:t>The player wins the game when all the quests are completed.</a:t>
            </a:r>
          </a:p>
        </p:txBody>
      </p:sp>
    </p:spTree>
    <p:extLst>
      <p:ext uri="{BB962C8B-B14F-4D97-AF65-F5344CB8AC3E}">
        <p14:creationId xmlns:p14="http://schemas.microsoft.com/office/powerpoint/2010/main" val="99289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Style &amp; Music</a:t>
            </a:r>
          </a:p>
        </p:txBody>
      </p:sp>
      <p:sp>
        <p:nvSpPr>
          <p:cNvPr id="5" name="Content Placeholder 4"/>
          <p:cNvSpPr>
            <a:spLocks noGrp="1"/>
          </p:cNvSpPr>
          <p:nvPr>
            <p:ph sz="half" idx="2"/>
          </p:nvPr>
        </p:nvSpPr>
        <p:spPr>
          <a:xfrm>
            <a:off x="814729" y="2310064"/>
            <a:ext cx="5189856" cy="3550988"/>
          </a:xfrm>
        </p:spPr>
        <p:txBody>
          <a:bodyPr>
            <a:normAutofit fontScale="92500" lnSpcReduction="20000"/>
          </a:bodyPr>
          <a:lstStyle/>
          <a:p>
            <a:r>
              <a:rPr lang="en-US" dirty="0"/>
              <a:t>This game is a 2D action RPG.</a:t>
            </a:r>
          </a:p>
          <a:p>
            <a:r>
              <a:rPr lang="en-US" dirty="0"/>
              <a:t>The game uses low fidelity sprites with animations ranging from 3-6 frames depending on assets.</a:t>
            </a:r>
          </a:p>
          <a:p>
            <a:r>
              <a:rPr lang="en-US" dirty="0"/>
              <a:t>Art assets were obtained from opengameart.org.</a:t>
            </a:r>
          </a:p>
          <a:p>
            <a:r>
              <a:rPr lang="en-US" dirty="0"/>
              <a:t>Tiled was used to generate maps and import them to Unity.</a:t>
            </a:r>
          </a:p>
          <a:p>
            <a:r>
              <a:rPr lang="en-US" dirty="0"/>
              <a:t>The soundtrack is composed of a single track titled “</a:t>
            </a:r>
            <a:r>
              <a:rPr lang="en-US" dirty="0" err="1"/>
              <a:t>Overworld</a:t>
            </a:r>
            <a:r>
              <a:rPr lang="en-US" dirty="0"/>
              <a:t>” found online.</a:t>
            </a:r>
          </a:p>
          <a:p>
            <a:r>
              <a:rPr lang="en-US" dirty="0"/>
              <a:t>Sound affects were added for actions suck as attacks, enemies receiving damage, and player death.</a:t>
            </a:r>
          </a:p>
        </p:txBody>
      </p:sp>
      <p:sp>
        <p:nvSpPr>
          <p:cNvPr id="6" name="Text Placeholder 5"/>
          <p:cNvSpPr>
            <a:spLocks noGrp="1"/>
          </p:cNvSpPr>
          <p:nvPr>
            <p:ph type="body" sz="quarter" idx="3"/>
          </p:nvPr>
        </p:nvSpPr>
        <p:spPr/>
        <p:txBody>
          <a:bodyPr/>
          <a:lstStyle/>
          <a:p>
            <a:r>
              <a:rPr lang="en-US" dirty="0"/>
              <a:t>Sample screenshot &amp; dialogue from the game</a:t>
            </a:r>
          </a:p>
        </p:txBody>
      </p:sp>
      <p:pic>
        <p:nvPicPr>
          <p:cNvPr id="7" name="Content Placeholder 6"/>
          <p:cNvPicPr>
            <a:picLocks noGrp="1" noChangeAspect="1"/>
          </p:cNvPicPr>
          <p:nvPr>
            <p:ph sz="quarter" idx="4"/>
          </p:nvPr>
        </p:nvPicPr>
        <p:blipFill>
          <a:blip r:embed="rId2"/>
          <a:stretch>
            <a:fillRect/>
          </a:stretch>
        </p:blipFill>
        <p:spPr>
          <a:xfrm>
            <a:off x="6328326" y="2751138"/>
            <a:ext cx="4913797" cy="3109912"/>
          </a:xfrm>
          <a:prstGeom prst="rect">
            <a:avLst/>
          </a:prstGeom>
        </p:spPr>
      </p:pic>
    </p:spTree>
    <p:extLst>
      <p:ext uri="{BB962C8B-B14F-4D97-AF65-F5344CB8AC3E}">
        <p14:creationId xmlns:p14="http://schemas.microsoft.com/office/powerpoint/2010/main" val="344704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Gameplay Look &amp; UI Elements</a:t>
            </a:r>
          </a:p>
        </p:txBody>
      </p:sp>
      <p:pic>
        <p:nvPicPr>
          <p:cNvPr id="9" name="Content Placeholder 8"/>
          <p:cNvPicPr>
            <a:picLocks noGrp="1" noChangeAspect="1"/>
          </p:cNvPicPr>
          <p:nvPr>
            <p:ph idx="1"/>
          </p:nvPr>
        </p:nvPicPr>
        <p:blipFill>
          <a:blip r:embed="rId2"/>
          <a:stretch>
            <a:fillRect/>
          </a:stretch>
        </p:blipFill>
        <p:spPr>
          <a:xfrm>
            <a:off x="810000" y="1732548"/>
            <a:ext cx="10932821" cy="4896908"/>
          </a:xfrm>
          <a:prstGeom prst="rect">
            <a:avLst/>
          </a:prstGeom>
        </p:spPr>
      </p:pic>
      <p:sp>
        <p:nvSpPr>
          <p:cNvPr id="10" name="TextBox 9"/>
          <p:cNvSpPr txBox="1"/>
          <p:nvPr/>
        </p:nvSpPr>
        <p:spPr>
          <a:xfrm>
            <a:off x="5768876" y="4513277"/>
            <a:ext cx="850038" cy="338554"/>
          </a:xfrm>
          <a:prstGeom prst="rect">
            <a:avLst/>
          </a:prstGeom>
          <a:solidFill>
            <a:schemeClr val="tx1"/>
          </a:solidFill>
        </p:spPr>
        <p:txBody>
          <a:bodyPr wrap="square" rtlCol="0">
            <a:spAutoFit/>
          </a:bodyPr>
          <a:lstStyle/>
          <a:p>
            <a:r>
              <a:rPr lang="en-US" sz="1600" dirty="0">
                <a:solidFill>
                  <a:schemeClr val="bg1"/>
                </a:solidFill>
              </a:rPr>
              <a:t>Player</a:t>
            </a:r>
          </a:p>
        </p:txBody>
      </p:sp>
      <p:sp>
        <p:nvSpPr>
          <p:cNvPr id="12" name="TextBox 11"/>
          <p:cNvSpPr txBox="1"/>
          <p:nvPr/>
        </p:nvSpPr>
        <p:spPr>
          <a:xfrm>
            <a:off x="6783944" y="2274814"/>
            <a:ext cx="798306" cy="338554"/>
          </a:xfrm>
          <a:prstGeom prst="rect">
            <a:avLst/>
          </a:prstGeom>
          <a:solidFill>
            <a:schemeClr val="tx1"/>
          </a:solidFill>
        </p:spPr>
        <p:txBody>
          <a:bodyPr wrap="square" rtlCol="0">
            <a:spAutoFit/>
          </a:bodyPr>
          <a:lstStyle/>
          <a:p>
            <a:r>
              <a:rPr lang="en-US" sz="1600" dirty="0">
                <a:solidFill>
                  <a:schemeClr val="bg1"/>
                </a:solidFill>
              </a:rPr>
              <a:t>Player</a:t>
            </a:r>
          </a:p>
        </p:txBody>
      </p:sp>
      <p:sp>
        <p:nvSpPr>
          <p:cNvPr id="13" name="TextBox 12"/>
          <p:cNvSpPr txBox="1"/>
          <p:nvPr/>
        </p:nvSpPr>
        <p:spPr>
          <a:xfrm>
            <a:off x="4990075" y="2274814"/>
            <a:ext cx="1557601" cy="584775"/>
          </a:xfrm>
          <a:prstGeom prst="rect">
            <a:avLst/>
          </a:prstGeom>
          <a:solidFill>
            <a:schemeClr val="tx1"/>
          </a:solidFill>
        </p:spPr>
        <p:txBody>
          <a:bodyPr wrap="square" rtlCol="0">
            <a:spAutoFit/>
          </a:bodyPr>
          <a:lstStyle/>
          <a:p>
            <a:r>
              <a:rPr lang="en-US" sz="1600" dirty="0">
                <a:solidFill>
                  <a:schemeClr val="bg1"/>
                </a:solidFill>
              </a:rPr>
              <a:t>Health Potion Consumables</a:t>
            </a:r>
          </a:p>
        </p:txBody>
      </p:sp>
      <p:sp>
        <p:nvSpPr>
          <p:cNvPr id="14" name="TextBox 13"/>
          <p:cNvSpPr txBox="1"/>
          <p:nvPr/>
        </p:nvSpPr>
        <p:spPr>
          <a:xfrm>
            <a:off x="3824028" y="2274814"/>
            <a:ext cx="789917" cy="584775"/>
          </a:xfrm>
          <a:prstGeom prst="rect">
            <a:avLst/>
          </a:prstGeom>
          <a:solidFill>
            <a:schemeClr val="tx1"/>
          </a:solidFill>
        </p:spPr>
        <p:txBody>
          <a:bodyPr wrap="square" rtlCol="0">
            <a:spAutoFit/>
          </a:bodyPr>
          <a:lstStyle/>
          <a:p>
            <a:r>
              <a:rPr lang="en-US" sz="1600" dirty="0">
                <a:solidFill>
                  <a:schemeClr val="bg1"/>
                </a:solidFill>
              </a:rPr>
              <a:t>Player</a:t>
            </a:r>
          </a:p>
          <a:p>
            <a:r>
              <a:rPr lang="en-US" sz="1600" dirty="0">
                <a:solidFill>
                  <a:schemeClr val="bg1"/>
                </a:solidFill>
              </a:rPr>
              <a:t>Stats</a:t>
            </a:r>
          </a:p>
        </p:txBody>
      </p:sp>
      <p:sp>
        <p:nvSpPr>
          <p:cNvPr id="15" name="TextBox 14"/>
          <p:cNvSpPr txBox="1"/>
          <p:nvPr/>
        </p:nvSpPr>
        <p:spPr>
          <a:xfrm>
            <a:off x="2537762" y="2274814"/>
            <a:ext cx="851390" cy="584775"/>
          </a:xfrm>
          <a:prstGeom prst="rect">
            <a:avLst/>
          </a:prstGeom>
          <a:solidFill>
            <a:schemeClr val="tx1"/>
          </a:solidFill>
        </p:spPr>
        <p:txBody>
          <a:bodyPr wrap="square" rtlCol="0">
            <a:spAutoFit/>
          </a:bodyPr>
          <a:lstStyle/>
          <a:p>
            <a:r>
              <a:rPr lang="en-US" sz="1600" dirty="0">
                <a:solidFill>
                  <a:schemeClr val="bg1"/>
                </a:solidFill>
              </a:rPr>
              <a:t>Player Health</a:t>
            </a:r>
          </a:p>
        </p:txBody>
      </p:sp>
      <p:sp>
        <p:nvSpPr>
          <p:cNvPr id="16" name="TextBox 15"/>
          <p:cNvSpPr txBox="1"/>
          <p:nvPr/>
        </p:nvSpPr>
        <p:spPr>
          <a:xfrm>
            <a:off x="879561" y="2274814"/>
            <a:ext cx="1282072" cy="1077218"/>
          </a:xfrm>
          <a:prstGeom prst="rect">
            <a:avLst/>
          </a:prstGeom>
          <a:solidFill>
            <a:schemeClr val="tx1"/>
          </a:solidFill>
        </p:spPr>
        <p:txBody>
          <a:bodyPr wrap="square" rtlCol="0">
            <a:spAutoFit/>
          </a:bodyPr>
          <a:lstStyle/>
          <a:p>
            <a:r>
              <a:rPr lang="en-US" sz="1600" dirty="0">
                <a:solidFill>
                  <a:schemeClr val="bg1"/>
                </a:solidFill>
              </a:rPr>
              <a:t>Player Portrait</a:t>
            </a:r>
          </a:p>
          <a:p>
            <a:r>
              <a:rPr lang="en-US" sz="1600" dirty="0">
                <a:solidFill>
                  <a:schemeClr val="bg1"/>
                </a:solidFill>
              </a:rPr>
              <a:t>Level</a:t>
            </a:r>
          </a:p>
          <a:p>
            <a:r>
              <a:rPr lang="en-US" sz="1600" dirty="0">
                <a:solidFill>
                  <a:schemeClr val="bg1"/>
                </a:solidFill>
              </a:rPr>
              <a:t>Experience</a:t>
            </a:r>
          </a:p>
        </p:txBody>
      </p:sp>
      <p:sp>
        <p:nvSpPr>
          <p:cNvPr id="17" name="TextBox 16"/>
          <p:cNvSpPr txBox="1"/>
          <p:nvPr/>
        </p:nvSpPr>
        <p:spPr>
          <a:xfrm>
            <a:off x="10173983" y="3591886"/>
            <a:ext cx="1208015" cy="338554"/>
          </a:xfrm>
          <a:prstGeom prst="rect">
            <a:avLst/>
          </a:prstGeom>
          <a:solidFill>
            <a:schemeClr val="tx1"/>
          </a:solidFill>
        </p:spPr>
        <p:txBody>
          <a:bodyPr wrap="square" rtlCol="0">
            <a:spAutoFit/>
          </a:bodyPr>
          <a:lstStyle/>
          <a:p>
            <a:r>
              <a:rPr lang="en-US" sz="1600" dirty="0">
                <a:solidFill>
                  <a:schemeClr val="bg1"/>
                </a:solidFill>
              </a:rPr>
              <a:t>Quest Log</a:t>
            </a:r>
          </a:p>
        </p:txBody>
      </p:sp>
    </p:spTree>
    <p:extLst>
      <p:ext uri="{BB962C8B-B14F-4D97-AF65-F5344CB8AC3E}">
        <p14:creationId xmlns:p14="http://schemas.microsoft.com/office/powerpoint/2010/main" val="3851607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319</TotalTime>
  <Words>977</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Helvetica</vt:lpstr>
      <vt:lpstr>Times New Roman</vt:lpstr>
      <vt:lpstr>Wingdings 2</vt:lpstr>
      <vt:lpstr>Quotable</vt:lpstr>
      <vt:lpstr>Village in Peril RPG Pitch</vt:lpstr>
      <vt:lpstr>Executive Summary</vt:lpstr>
      <vt:lpstr>Characters and Roles</vt:lpstr>
      <vt:lpstr>Story/ Story Progression</vt:lpstr>
      <vt:lpstr>Gameplay Mechanics and Goals</vt:lpstr>
      <vt:lpstr>Gameplay Controls &amp; Consumables</vt:lpstr>
      <vt:lpstr>Progression/challenge/Loss &amp; Victory States</vt:lpstr>
      <vt:lpstr>Art Style &amp; Music</vt:lpstr>
      <vt:lpstr>Gameplay Look &amp; UI Elements</vt:lpstr>
      <vt:lpstr>Development Specification &amp; Algorithms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 El-Haik</dc:creator>
  <cp:lastModifiedBy>Abdullah El-Haik</cp:lastModifiedBy>
  <cp:revision>24</cp:revision>
  <dcterms:created xsi:type="dcterms:W3CDTF">2016-10-19T02:37:15Z</dcterms:created>
  <dcterms:modified xsi:type="dcterms:W3CDTF">2016-11-05T03:08:15Z</dcterms:modified>
</cp:coreProperties>
</file>