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2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2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9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8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6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1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5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9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4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71F22-3AA7-400B-ABF2-8753B9F73A89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418D-65E9-4297-A18D-1EE452E9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6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ardrop 17"/>
          <p:cNvSpPr/>
          <p:nvPr/>
        </p:nvSpPr>
        <p:spPr>
          <a:xfrm rot="19009446">
            <a:off x="3891431" y="1378448"/>
            <a:ext cx="4425090" cy="4586525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905579" y="1348433"/>
            <a:ext cx="638084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Bauhaus 93" panose="04030905020B02020C02" pitchFamily="82" charset="0"/>
              </a:rPr>
              <a:t>Spit On It</a:t>
            </a:r>
          </a:p>
          <a:p>
            <a:pPr algn="ctr"/>
            <a:r>
              <a:rPr lang="en-US" sz="4400" dirty="0" smtClean="0">
                <a:latin typeface="Bauhaus 93" panose="04030905020B02020C02" pitchFamily="82" charset="0"/>
              </a:rPr>
              <a:t>Game Design Document</a:t>
            </a:r>
          </a:p>
          <a:p>
            <a:pPr algn="ctr"/>
            <a:r>
              <a:rPr lang="en-US" sz="4400" dirty="0" smtClean="0">
                <a:latin typeface="Bauhaus 93" panose="04030905020B02020C02" pitchFamily="82" charset="0"/>
              </a:rPr>
              <a:t>Sam Liveson</a:t>
            </a:r>
          </a:p>
          <a:p>
            <a:pPr algn="ctr"/>
            <a:r>
              <a:rPr lang="en-US" sz="4400" dirty="0" smtClean="0">
                <a:latin typeface="Bauhaus 93" panose="04030905020B02020C02" pitchFamily="82" charset="0"/>
              </a:rPr>
              <a:t>October </a:t>
            </a:r>
            <a:r>
              <a:rPr lang="en-US" sz="4400" dirty="0" smtClean="0">
                <a:latin typeface="Bauhaus 93" panose="04030905020B02020C02" pitchFamily="82" charset="0"/>
              </a:rPr>
              <a:t>25, </a:t>
            </a:r>
            <a:r>
              <a:rPr lang="en-US" sz="4400" dirty="0" smtClean="0">
                <a:latin typeface="Bauhaus 93" panose="04030905020B02020C02" pitchFamily="82" charset="0"/>
              </a:rPr>
              <a:t>2015</a:t>
            </a:r>
          </a:p>
          <a:p>
            <a:pPr algn="ctr"/>
            <a:r>
              <a:rPr lang="en-US" sz="4400" dirty="0" smtClean="0">
                <a:latin typeface="Bauhaus 93" panose="04030905020B02020C02" pitchFamily="82" charset="0"/>
              </a:rPr>
              <a:t>CIS 587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729213" y="5529782"/>
            <a:ext cx="3462787" cy="1231690"/>
            <a:chOff x="7974036" y="5256948"/>
            <a:chExt cx="3462787" cy="1231690"/>
          </a:xfrm>
        </p:grpSpPr>
        <p:sp>
          <p:nvSpPr>
            <p:cNvPr id="23" name="Teardrop 22"/>
            <p:cNvSpPr/>
            <p:nvPr/>
          </p:nvSpPr>
          <p:spPr>
            <a:xfrm rot="19009446">
              <a:off x="9098423" y="5256948"/>
              <a:ext cx="1214015" cy="123169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974036" y="5364961"/>
              <a:ext cx="34627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latin typeface="Bauhaus 93" panose="04030905020B02020C02" pitchFamily="82" charset="0"/>
                </a:rPr>
                <a:t>Spit On It</a:t>
              </a:r>
              <a:endParaRPr lang="en-US" sz="6000" dirty="0">
                <a:latin typeface="Bauhaus 93" panose="04030905020B02020C02" pitchFamily="82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213" y="220928"/>
            <a:ext cx="118447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 smtClean="0">
                <a:latin typeface="Bauhaus 93" panose="04030905020B02020C02" pitchFamily="82" charset="0"/>
              </a:rPr>
              <a:t>Executive Summary</a:t>
            </a:r>
          </a:p>
          <a:p>
            <a:r>
              <a:rPr lang="en-US" sz="4400" dirty="0" smtClean="0">
                <a:latin typeface="Bauhaus 93" panose="04030905020B02020C02" pitchFamily="82" charset="0"/>
              </a:rPr>
              <a:t>Abstract:</a:t>
            </a:r>
            <a:endParaRPr lang="en-US" sz="4400" dirty="0"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213" y="1821366"/>
            <a:ext cx="872386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Arcade Game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Sal Iva: Main Character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Trouble-Maker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Age: Same as Bart Simpson (10)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Goal: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Hit All Targets Below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Conquor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Each New Level</a:t>
            </a:r>
          </a:p>
        </p:txBody>
      </p:sp>
    </p:spTree>
    <p:extLst>
      <p:ext uri="{BB962C8B-B14F-4D97-AF65-F5344CB8AC3E}">
        <p14:creationId xmlns:p14="http://schemas.microsoft.com/office/powerpoint/2010/main" val="9512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729213" y="5529782"/>
            <a:ext cx="3462787" cy="1231690"/>
            <a:chOff x="7974036" y="5256948"/>
            <a:chExt cx="3462787" cy="1231690"/>
          </a:xfrm>
        </p:grpSpPr>
        <p:sp>
          <p:nvSpPr>
            <p:cNvPr id="23" name="Teardrop 22"/>
            <p:cNvSpPr/>
            <p:nvPr/>
          </p:nvSpPr>
          <p:spPr>
            <a:xfrm rot="19009446">
              <a:off x="9098423" y="5256948"/>
              <a:ext cx="1214015" cy="123169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974036" y="5364961"/>
              <a:ext cx="34627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latin typeface="Bauhaus 93" panose="04030905020B02020C02" pitchFamily="82" charset="0"/>
                </a:rPr>
                <a:t>Spit On It</a:t>
              </a:r>
              <a:endParaRPr lang="en-US" sz="6000" dirty="0">
                <a:latin typeface="Bauhaus 93" panose="04030905020B02020C02" pitchFamily="82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213" y="220928"/>
            <a:ext cx="118447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 smtClean="0">
                <a:latin typeface="Bauhaus 93" panose="04030905020B02020C02" pitchFamily="82" charset="0"/>
              </a:rPr>
              <a:t>Game Play Look and Feel</a:t>
            </a:r>
          </a:p>
          <a:p>
            <a:r>
              <a:rPr lang="en-US" sz="4400" dirty="0" smtClean="0">
                <a:latin typeface="Bauhaus 93" panose="04030905020B02020C02" pitchFamily="82" charset="0"/>
              </a:rPr>
              <a:t>Appearance:</a:t>
            </a:r>
            <a:endParaRPr lang="en-US" sz="4400" dirty="0">
              <a:latin typeface="Bauhaus 93" panose="04030905020B02020C02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7672" y="2550939"/>
            <a:ext cx="10549719" cy="1300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167378" y="1544248"/>
            <a:ext cx="646567" cy="1026250"/>
            <a:chOff x="5208324" y="2115716"/>
            <a:chExt cx="533996" cy="900346"/>
          </a:xfrm>
        </p:grpSpPr>
        <p:sp>
          <p:nvSpPr>
            <p:cNvPr id="10" name="Freeform 9"/>
            <p:cNvSpPr/>
            <p:nvPr/>
          </p:nvSpPr>
          <p:spPr>
            <a:xfrm>
              <a:off x="5208325" y="2757161"/>
              <a:ext cx="533995" cy="258901"/>
            </a:xfrm>
            <a:custGeom>
              <a:avLst/>
              <a:gdLst>
                <a:gd name="connsiteX0" fmla="*/ 266997 w 533995"/>
                <a:gd name="connsiteY0" fmla="*/ 0 h 258901"/>
                <a:gd name="connsiteX1" fmla="*/ 527287 w 533995"/>
                <a:gd name="connsiteY1" fmla="*/ 237678 h 258901"/>
                <a:gd name="connsiteX2" fmla="*/ 533995 w 533995"/>
                <a:gd name="connsiteY2" fmla="*/ 258901 h 258901"/>
                <a:gd name="connsiteX3" fmla="*/ 0 w 533995"/>
                <a:gd name="connsiteY3" fmla="*/ 258901 h 258901"/>
                <a:gd name="connsiteX4" fmla="*/ 6707 w 533995"/>
                <a:gd name="connsiteY4" fmla="*/ 237678 h 258901"/>
                <a:gd name="connsiteX5" fmla="*/ 266997 w 533995"/>
                <a:gd name="connsiteY5" fmla="*/ 0 h 258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3995" h="258901">
                  <a:moveTo>
                    <a:pt x="266997" y="0"/>
                  </a:moveTo>
                  <a:cubicBezTo>
                    <a:pt x="375349" y="0"/>
                    <a:pt x="470878" y="94280"/>
                    <a:pt x="527287" y="237678"/>
                  </a:cubicBezTo>
                  <a:lnTo>
                    <a:pt x="533995" y="258901"/>
                  </a:lnTo>
                  <a:lnTo>
                    <a:pt x="0" y="258901"/>
                  </a:lnTo>
                  <a:lnTo>
                    <a:pt x="6707" y="237678"/>
                  </a:lnTo>
                  <a:cubicBezTo>
                    <a:pt x="63117" y="94280"/>
                    <a:pt x="158646" y="0"/>
                    <a:pt x="266997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208324" y="2115716"/>
              <a:ext cx="533995" cy="64144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311550" y="2271442"/>
              <a:ext cx="163773" cy="2183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338844" y="2380624"/>
              <a:ext cx="95535" cy="9553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461673" y="2271441"/>
              <a:ext cx="163773" cy="2183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488967" y="2380623"/>
              <a:ext cx="95535" cy="9553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379786" y="2634438"/>
              <a:ext cx="1637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ardrop 16"/>
          <p:cNvSpPr/>
          <p:nvPr/>
        </p:nvSpPr>
        <p:spPr>
          <a:xfrm rot="19009446">
            <a:off x="5317515" y="2223819"/>
            <a:ext cx="346292" cy="364073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867225" y="3946807"/>
            <a:ext cx="4053385" cy="696036"/>
            <a:chOff x="2279176" y="5609230"/>
            <a:chExt cx="6509982" cy="859809"/>
          </a:xfrm>
        </p:grpSpPr>
        <p:sp>
          <p:nvSpPr>
            <p:cNvPr id="19" name="Oval 18"/>
            <p:cNvSpPr/>
            <p:nvPr/>
          </p:nvSpPr>
          <p:spPr>
            <a:xfrm>
              <a:off x="2279176" y="5609230"/>
              <a:ext cx="6509982" cy="85980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854657" y="5761630"/>
              <a:ext cx="5347648" cy="55728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449472" y="5898107"/>
              <a:ext cx="4158018" cy="28205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593041" y="6039134"/>
              <a:ext cx="1870880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01374" y="3374142"/>
            <a:ext cx="3027839" cy="433759"/>
            <a:chOff x="2279176" y="5609230"/>
            <a:chExt cx="6509982" cy="859809"/>
          </a:xfrm>
        </p:grpSpPr>
        <p:sp>
          <p:nvSpPr>
            <p:cNvPr id="26" name="Oval 25"/>
            <p:cNvSpPr/>
            <p:nvPr/>
          </p:nvSpPr>
          <p:spPr>
            <a:xfrm>
              <a:off x="2279176" y="5609230"/>
              <a:ext cx="6509982" cy="85980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854657" y="5761630"/>
              <a:ext cx="5347648" cy="557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449472" y="5898107"/>
              <a:ext cx="4158018" cy="28205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593041" y="6039134"/>
              <a:ext cx="1870880" cy="4571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890377" y="5218472"/>
            <a:ext cx="3027839" cy="433759"/>
            <a:chOff x="2279176" y="5609230"/>
            <a:chExt cx="6509982" cy="859809"/>
          </a:xfrm>
        </p:grpSpPr>
        <p:sp>
          <p:nvSpPr>
            <p:cNvPr id="31" name="Oval 30"/>
            <p:cNvSpPr/>
            <p:nvPr/>
          </p:nvSpPr>
          <p:spPr>
            <a:xfrm>
              <a:off x="2279176" y="5609230"/>
              <a:ext cx="6509982" cy="85980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854657" y="5761630"/>
              <a:ext cx="5347648" cy="557283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449472" y="5898107"/>
              <a:ext cx="4158018" cy="28205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93041" y="6039134"/>
              <a:ext cx="1870880" cy="45719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173085" y="807716"/>
            <a:ext cx="922047" cy="1615592"/>
            <a:chOff x="11017036" y="1141569"/>
            <a:chExt cx="922047" cy="1615592"/>
          </a:xfrm>
        </p:grpSpPr>
        <p:sp>
          <p:nvSpPr>
            <p:cNvPr id="36" name="Rounded Rectangle 35"/>
            <p:cNvSpPr/>
            <p:nvPr/>
          </p:nvSpPr>
          <p:spPr>
            <a:xfrm>
              <a:off x="11136573" y="1733264"/>
              <a:ext cx="655093" cy="102389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017036" y="1141569"/>
              <a:ext cx="9220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Bauhaus 93" panose="04030905020B02020C02" pitchFamily="82" charset="0"/>
                </a:rPr>
                <a:t>HYDRO</a:t>
              </a:r>
            </a:p>
            <a:p>
              <a:pPr algn="ctr"/>
              <a:r>
                <a:rPr lang="en-US" dirty="0" smtClean="0">
                  <a:latin typeface="Bauhaus 93" panose="04030905020B02020C02" pitchFamily="82" charset="0"/>
                </a:rPr>
                <a:t>METER</a:t>
              </a:r>
              <a:endParaRPr lang="en-US" dirty="0">
                <a:latin typeface="Bauhaus 93" panose="04030905020B02020C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93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729213" y="5529782"/>
            <a:ext cx="3462787" cy="1231690"/>
            <a:chOff x="7974036" y="5256948"/>
            <a:chExt cx="3462787" cy="1231690"/>
          </a:xfrm>
        </p:grpSpPr>
        <p:sp>
          <p:nvSpPr>
            <p:cNvPr id="23" name="Teardrop 22"/>
            <p:cNvSpPr/>
            <p:nvPr/>
          </p:nvSpPr>
          <p:spPr>
            <a:xfrm rot="19009446">
              <a:off x="9098423" y="5256948"/>
              <a:ext cx="1214015" cy="123169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974036" y="5364961"/>
              <a:ext cx="34627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latin typeface="Bauhaus 93" panose="04030905020B02020C02" pitchFamily="82" charset="0"/>
                </a:rPr>
                <a:t>Spit On It</a:t>
              </a:r>
              <a:endParaRPr lang="en-US" sz="6000" dirty="0">
                <a:latin typeface="Bauhaus 93" panose="04030905020B02020C02" pitchFamily="82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213" y="220928"/>
            <a:ext cx="118447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 smtClean="0">
                <a:latin typeface="Bauhaus 93" panose="04030905020B02020C02" pitchFamily="82" charset="0"/>
              </a:rPr>
              <a:t>Game Play Look and Feel</a:t>
            </a:r>
          </a:p>
          <a:p>
            <a:r>
              <a:rPr lang="en-US" sz="4400" dirty="0" smtClean="0">
                <a:latin typeface="Bauhaus 93" panose="04030905020B02020C02" pitchFamily="82" charset="0"/>
              </a:rPr>
              <a:t>Player Roles and Actions</a:t>
            </a:r>
            <a:endParaRPr lang="en-US" sz="4400" dirty="0"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3674" y="2002361"/>
            <a:ext cx="1120050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Main Character: Sal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LEFT &amp; RIGHT:	Move left and right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UP: 			Increase size of spit ball</a:t>
            </a:r>
          </a:p>
          <a:p>
            <a:pPr lvl="8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incrementally (up to 3x)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DOWN:		Release spit ball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Larger spit ball can hit multiple targets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47213" y="2918539"/>
            <a:ext cx="1547319" cy="2398449"/>
            <a:chOff x="5208324" y="2115716"/>
            <a:chExt cx="533996" cy="900346"/>
          </a:xfrm>
        </p:grpSpPr>
        <p:sp>
          <p:nvSpPr>
            <p:cNvPr id="9" name="Freeform 8"/>
            <p:cNvSpPr/>
            <p:nvPr/>
          </p:nvSpPr>
          <p:spPr>
            <a:xfrm>
              <a:off x="5208325" y="2757161"/>
              <a:ext cx="533995" cy="258901"/>
            </a:xfrm>
            <a:custGeom>
              <a:avLst/>
              <a:gdLst>
                <a:gd name="connsiteX0" fmla="*/ 266997 w 533995"/>
                <a:gd name="connsiteY0" fmla="*/ 0 h 258901"/>
                <a:gd name="connsiteX1" fmla="*/ 527287 w 533995"/>
                <a:gd name="connsiteY1" fmla="*/ 237678 h 258901"/>
                <a:gd name="connsiteX2" fmla="*/ 533995 w 533995"/>
                <a:gd name="connsiteY2" fmla="*/ 258901 h 258901"/>
                <a:gd name="connsiteX3" fmla="*/ 0 w 533995"/>
                <a:gd name="connsiteY3" fmla="*/ 258901 h 258901"/>
                <a:gd name="connsiteX4" fmla="*/ 6707 w 533995"/>
                <a:gd name="connsiteY4" fmla="*/ 237678 h 258901"/>
                <a:gd name="connsiteX5" fmla="*/ 266997 w 533995"/>
                <a:gd name="connsiteY5" fmla="*/ 0 h 258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3995" h="258901">
                  <a:moveTo>
                    <a:pt x="266997" y="0"/>
                  </a:moveTo>
                  <a:cubicBezTo>
                    <a:pt x="375349" y="0"/>
                    <a:pt x="470878" y="94280"/>
                    <a:pt x="527287" y="237678"/>
                  </a:cubicBezTo>
                  <a:lnTo>
                    <a:pt x="533995" y="258901"/>
                  </a:lnTo>
                  <a:lnTo>
                    <a:pt x="0" y="258901"/>
                  </a:lnTo>
                  <a:lnTo>
                    <a:pt x="6707" y="237678"/>
                  </a:lnTo>
                  <a:cubicBezTo>
                    <a:pt x="63117" y="94280"/>
                    <a:pt x="158646" y="0"/>
                    <a:pt x="266997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08324" y="2115716"/>
              <a:ext cx="533995" cy="64144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311550" y="2271442"/>
              <a:ext cx="163773" cy="2183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338844" y="2380624"/>
              <a:ext cx="95535" cy="9553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461673" y="2271441"/>
              <a:ext cx="163773" cy="2183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488967" y="2380623"/>
              <a:ext cx="95535" cy="9553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379786" y="2634438"/>
              <a:ext cx="16377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ardrop 15"/>
          <p:cNvSpPr/>
          <p:nvPr/>
        </p:nvSpPr>
        <p:spPr>
          <a:xfrm rot="19009446">
            <a:off x="448286" y="4579235"/>
            <a:ext cx="1266069" cy="1305758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1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729213" y="5529782"/>
            <a:ext cx="3462787" cy="1231690"/>
            <a:chOff x="7974036" y="5256948"/>
            <a:chExt cx="3462787" cy="1231690"/>
          </a:xfrm>
        </p:grpSpPr>
        <p:sp>
          <p:nvSpPr>
            <p:cNvPr id="23" name="Teardrop 22"/>
            <p:cNvSpPr/>
            <p:nvPr/>
          </p:nvSpPr>
          <p:spPr>
            <a:xfrm rot="19009446">
              <a:off x="9098423" y="5256948"/>
              <a:ext cx="1214015" cy="123169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974036" y="5364961"/>
              <a:ext cx="34627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latin typeface="Bauhaus 93" panose="04030905020B02020C02" pitchFamily="82" charset="0"/>
                </a:rPr>
                <a:t>Spit On It</a:t>
              </a:r>
              <a:endParaRPr lang="en-US" sz="6000" dirty="0">
                <a:latin typeface="Bauhaus 93" panose="04030905020B02020C02" pitchFamily="82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213" y="220928"/>
            <a:ext cx="118447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 smtClean="0">
                <a:latin typeface="Bauhaus 93" panose="04030905020B02020C02" pitchFamily="82" charset="0"/>
              </a:rPr>
              <a:t>Game Play Look and Feel</a:t>
            </a:r>
          </a:p>
          <a:p>
            <a:r>
              <a:rPr lang="en-US" sz="4400" dirty="0" smtClean="0">
                <a:latin typeface="Bauhaus 93" panose="04030905020B02020C02" pitchFamily="82" charset="0"/>
              </a:rPr>
              <a:t>Player Roles and Actions</a:t>
            </a:r>
            <a:endParaRPr lang="en-US" sz="4400" dirty="0"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3674" y="2002361"/>
            <a:ext cx="1021773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Targets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Move LEFT and RIGHT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Each at constant but different speeds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When collide with spit: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Spit deleted, and 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argets fall off screen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84699" y="5364591"/>
            <a:ext cx="3027839" cy="433759"/>
            <a:chOff x="2279176" y="5609230"/>
            <a:chExt cx="6509982" cy="859809"/>
          </a:xfrm>
        </p:grpSpPr>
        <p:sp>
          <p:nvSpPr>
            <p:cNvPr id="18" name="Oval 17"/>
            <p:cNvSpPr/>
            <p:nvPr/>
          </p:nvSpPr>
          <p:spPr>
            <a:xfrm>
              <a:off x="2279176" y="5609230"/>
              <a:ext cx="6509982" cy="85980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854657" y="5761630"/>
              <a:ext cx="5347648" cy="55728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449472" y="5898107"/>
              <a:ext cx="4158018" cy="28205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593041" y="6039134"/>
              <a:ext cx="1870880" cy="4571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339588" y="5798350"/>
            <a:ext cx="4053385" cy="696036"/>
            <a:chOff x="2279176" y="5609230"/>
            <a:chExt cx="6509982" cy="859809"/>
          </a:xfrm>
        </p:grpSpPr>
        <p:sp>
          <p:nvSpPr>
            <p:cNvPr id="24" name="Oval 23"/>
            <p:cNvSpPr/>
            <p:nvPr/>
          </p:nvSpPr>
          <p:spPr>
            <a:xfrm>
              <a:off x="2279176" y="5609230"/>
              <a:ext cx="6509982" cy="85980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854657" y="5761630"/>
              <a:ext cx="5347648" cy="55728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449472" y="5898107"/>
              <a:ext cx="4158018" cy="28205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593041" y="6039134"/>
              <a:ext cx="1870880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32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729213" y="5529782"/>
            <a:ext cx="3462787" cy="1231690"/>
            <a:chOff x="7974036" y="5256948"/>
            <a:chExt cx="3462787" cy="1231690"/>
          </a:xfrm>
        </p:grpSpPr>
        <p:sp>
          <p:nvSpPr>
            <p:cNvPr id="23" name="Teardrop 22"/>
            <p:cNvSpPr/>
            <p:nvPr/>
          </p:nvSpPr>
          <p:spPr>
            <a:xfrm rot="19009446">
              <a:off x="9098423" y="5256948"/>
              <a:ext cx="1214015" cy="123169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974036" y="5364961"/>
              <a:ext cx="34627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latin typeface="Bauhaus 93" panose="04030905020B02020C02" pitchFamily="82" charset="0"/>
                </a:rPr>
                <a:t>Spit On It</a:t>
              </a:r>
              <a:endParaRPr lang="en-US" sz="6000" dirty="0">
                <a:latin typeface="Bauhaus 93" panose="04030905020B02020C02" pitchFamily="82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213" y="220928"/>
            <a:ext cx="118447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 smtClean="0">
                <a:latin typeface="Bauhaus 93" panose="04030905020B02020C02" pitchFamily="82" charset="0"/>
              </a:rPr>
              <a:t>Game Play Look and Feel</a:t>
            </a:r>
          </a:p>
          <a:p>
            <a:r>
              <a:rPr lang="en-US" sz="4400" dirty="0" smtClean="0">
                <a:latin typeface="Bauhaus 93" panose="04030905020B02020C02" pitchFamily="82" charset="0"/>
              </a:rPr>
              <a:t>Strategies and Motivations</a:t>
            </a:r>
            <a:endParaRPr lang="en-US" sz="4400" dirty="0"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3674" y="2002361"/>
            <a:ext cx="8929047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Hit all Targets before Hydrometer is Depleted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Hydrometer depletes with each spitball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Depletes more with larger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spitball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If empty: Game Over Screen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Options to Restart Level or Quit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High score component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100 points per target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Score displayed on bottom-right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High score displayed above score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324277" y="3075908"/>
            <a:ext cx="1173719" cy="2096552"/>
            <a:chOff x="11115849" y="1141569"/>
            <a:chExt cx="724422" cy="1615592"/>
          </a:xfrm>
        </p:grpSpPr>
        <p:sp>
          <p:nvSpPr>
            <p:cNvPr id="30" name="Rounded Rectangle 29"/>
            <p:cNvSpPr/>
            <p:nvPr/>
          </p:nvSpPr>
          <p:spPr>
            <a:xfrm>
              <a:off x="11136570" y="1733264"/>
              <a:ext cx="655093" cy="102389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115849" y="1141569"/>
              <a:ext cx="724422" cy="640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Bauhaus 93" panose="04030905020B02020C02" pitchFamily="82" charset="0"/>
                </a:rPr>
                <a:t>HYDRO</a:t>
              </a:r>
              <a:endParaRPr lang="en-US" sz="2400" dirty="0" smtClean="0">
                <a:latin typeface="Bauhaus 93" panose="04030905020B02020C02" pitchFamily="82" charset="0"/>
              </a:endParaRPr>
            </a:p>
            <a:p>
              <a:pPr algn="ctr"/>
              <a:r>
                <a:rPr lang="en-US" sz="2400" dirty="0" smtClean="0">
                  <a:latin typeface="Bauhaus 93" panose="04030905020B02020C02" pitchFamily="82" charset="0"/>
                </a:rPr>
                <a:t>METER</a:t>
              </a:r>
              <a:endParaRPr lang="en-US" sz="2400" dirty="0">
                <a:latin typeface="Bauhaus 93" panose="04030905020B02020C02" pitchFamily="82" charset="0"/>
              </a:endParaRPr>
            </a:p>
          </p:txBody>
        </p:sp>
      </p:grpSp>
      <p:sp>
        <p:nvSpPr>
          <p:cNvPr id="7" name="Right Arrow 6"/>
          <p:cNvSpPr/>
          <p:nvPr/>
        </p:nvSpPr>
        <p:spPr>
          <a:xfrm>
            <a:off x="9791855" y="4098674"/>
            <a:ext cx="564440" cy="409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0695329" y="3075908"/>
            <a:ext cx="1173718" cy="2096552"/>
            <a:chOff x="11115849" y="1141569"/>
            <a:chExt cx="724421" cy="1615592"/>
          </a:xfrm>
        </p:grpSpPr>
        <p:sp>
          <p:nvSpPr>
            <p:cNvPr id="39" name="Rounded Rectangle 38"/>
            <p:cNvSpPr/>
            <p:nvPr/>
          </p:nvSpPr>
          <p:spPr>
            <a:xfrm>
              <a:off x="11136570" y="2143962"/>
              <a:ext cx="655093" cy="61319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115849" y="1141569"/>
              <a:ext cx="724421" cy="640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Bauhaus 93" panose="04030905020B02020C02" pitchFamily="82" charset="0"/>
                </a:rPr>
                <a:t>HYDRO</a:t>
              </a:r>
            </a:p>
            <a:p>
              <a:pPr algn="ctr"/>
              <a:r>
                <a:rPr lang="en-US" sz="2400" dirty="0" smtClean="0">
                  <a:latin typeface="Bauhaus 93" panose="04030905020B02020C02" pitchFamily="82" charset="0"/>
                </a:rPr>
                <a:t>METER</a:t>
              </a:r>
              <a:endParaRPr lang="en-US" sz="2400" dirty="0">
                <a:latin typeface="Bauhaus 93" panose="04030905020B02020C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177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729213" y="5529782"/>
            <a:ext cx="3462787" cy="1231690"/>
            <a:chOff x="7974036" y="5256948"/>
            <a:chExt cx="3462787" cy="1231690"/>
          </a:xfrm>
        </p:grpSpPr>
        <p:sp>
          <p:nvSpPr>
            <p:cNvPr id="23" name="Teardrop 22"/>
            <p:cNvSpPr/>
            <p:nvPr/>
          </p:nvSpPr>
          <p:spPr>
            <a:xfrm rot="19009446">
              <a:off x="9098423" y="5256948"/>
              <a:ext cx="1214015" cy="123169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974036" y="5364961"/>
              <a:ext cx="34627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latin typeface="Bauhaus 93" panose="04030905020B02020C02" pitchFamily="82" charset="0"/>
                </a:rPr>
                <a:t>Spit On It</a:t>
              </a:r>
              <a:endParaRPr lang="en-US" sz="6000" dirty="0">
                <a:latin typeface="Bauhaus 93" panose="04030905020B02020C02" pitchFamily="82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213" y="220928"/>
            <a:ext cx="118447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 smtClean="0">
                <a:latin typeface="Bauhaus 93" panose="04030905020B02020C02" pitchFamily="82" charset="0"/>
              </a:rPr>
              <a:t>Game Play Look and Feel</a:t>
            </a:r>
          </a:p>
          <a:p>
            <a:r>
              <a:rPr lang="en-US" sz="4400" dirty="0" smtClean="0">
                <a:latin typeface="Bauhaus 93" panose="04030905020B02020C02" pitchFamily="82" charset="0"/>
              </a:rPr>
              <a:t>Level Summary/Story Progression</a:t>
            </a:r>
            <a:endParaRPr lang="en-US" sz="4400" dirty="0"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3674" y="2002361"/>
            <a:ext cx="853150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If all targets hit on one level: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Hydrometer turns into door for next level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Each new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level has multiplier so that: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Targets move faster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Hydrometer depleted more quickly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level improvements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Floating platforms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which collide with spit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Fan objects on side of levels to push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spit in x-direction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0627217" y="220928"/>
            <a:ext cx="1086394" cy="2018877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729213" y="5529782"/>
            <a:ext cx="3462787" cy="1231690"/>
            <a:chOff x="7974036" y="5256948"/>
            <a:chExt cx="3462787" cy="1231690"/>
          </a:xfrm>
        </p:grpSpPr>
        <p:sp>
          <p:nvSpPr>
            <p:cNvPr id="23" name="Teardrop 22"/>
            <p:cNvSpPr/>
            <p:nvPr/>
          </p:nvSpPr>
          <p:spPr>
            <a:xfrm rot="19009446">
              <a:off x="9098423" y="5256948"/>
              <a:ext cx="1214015" cy="123169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974036" y="5364961"/>
              <a:ext cx="34627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latin typeface="Bauhaus 93" panose="04030905020B02020C02" pitchFamily="82" charset="0"/>
                </a:rPr>
                <a:t>Spit On It</a:t>
              </a:r>
              <a:endParaRPr lang="en-US" sz="6000" dirty="0">
                <a:latin typeface="Bauhaus 93" panose="04030905020B02020C02" pitchFamily="82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213" y="220928"/>
            <a:ext cx="118447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 smtClean="0">
                <a:latin typeface="Bauhaus 93" panose="04030905020B02020C02" pitchFamily="82" charset="0"/>
              </a:rPr>
              <a:t>Game Play Look and Feel</a:t>
            </a:r>
          </a:p>
          <a:p>
            <a:r>
              <a:rPr lang="en-US" sz="4400" dirty="0" smtClean="0">
                <a:latin typeface="Bauhaus 93" panose="04030905020B02020C02" pitchFamily="82" charset="0"/>
              </a:rPr>
              <a:t>Development Specification</a:t>
            </a:r>
            <a:endParaRPr lang="en-US" sz="4400" dirty="0"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789" y="1990643"/>
            <a:ext cx="8964477" cy="378565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Hardware: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233 MHz Processor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64 MB RAM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1.5 GM HHD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Windows XP+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Mac OS X 10.7+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Ubuntu 12.04+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SteamOS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921795" y="1403993"/>
            <a:ext cx="1334395" cy="2895052"/>
            <a:chOff x="9990263" y="1540470"/>
            <a:chExt cx="671777" cy="1331737"/>
          </a:xfrm>
        </p:grpSpPr>
        <p:grpSp>
          <p:nvGrpSpPr>
            <p:cNvPr id="15" name="Group 14"/>
            <p:cNvGrpSpPr/>
            <p:nvPr/>
          </p:nvGrpSpPr>
          <p:grpSpPr>
            <a:xfrm>
              <a:off x="10059155" y="1540470"/>
              <a:ext cx="533996" cy="900346"/>
              <a:chOff x="5208324" y="2115716"/>
              <a:chExt cx="533996" cy="900346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5208325" y="2757161"/>
                <a:ext cx="533995" cy="258901"/>
              </a:xfrm>
              <a:custGeom>
                <a:avLst/>
                <a:gdLst>
                  <a:gd name="connsiteX0" fmla="*/ 266997 w 533995"/>
                  <a:gd name="connsiteY0" fmla="*/ 0 h 258901"/>
                  <a:gd name="connsiteX1" fmla="*/ 527287 w 533995"/>
                  <a:gd name="connsiteY1" fmla="*/ 237678 h 258901"/>
                  <a:gd name="connsiteX2" fmla="*/ 533995 w 533995"/>
                  <a:gd name="connsiteY2" fmla="*/ 258901 h 258901"/>
                  <a:gd name="connsiteX3" fmla="*/ 0 w 533995"/>
                  <a:gd name="connsiteY3" fmla="*/ 258901 h 258901"/>
                  <a:gd name="connsiteX4" fmla="*/ 6707 w 533995"/>
                  <a:gd name="connsiteY4" fmla="*/ 237678 h 258901"/>
                  <a:gd name="connsiteX5" fmla="*/ 266997 w 533995"/>
                  <a:gd name="connsiteY5" fmla="*/ 0 h 258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3995" h="258901">
                    <a:moveTo>
                      <a:pt x="266997" y="0"/>
                    </a:moveTo>
                    <a:cubicBezTo>
                      <a:pt x="375349" y="0"/>
                      <a:pt x="470878" y="94280"/>
                      <a:pt x="527287" y="237678"/>
                    </a:cubicBezTo>
                    <a:lnTo>
                      <a:pt x="533995" y="258901"/>
                    </a:lnTo>
                    <a:lnTo>
                      <a:pt x="0" y="258901"/>
                    </a:lnTo>
                    <a:lnTo>
                      <a:pt x="6707" y="237678"/>
                    </a:lnTo>
                    <a:cubicBezTo>
                      <a:pt x="63117" y="94280"/>
                      <a:pt x="158646" y="0"/>
                      <a:pt x="266997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208324" y="2115716"/>
                <a:ext cx="533995" cy="641445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311550" y="2271442"/>
                <a:ext cx="163773" cy="2183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338844" y="2380624"/>
                <a:ext cx="95535" cy="9553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461673" y="2271441"/>
                <a:ext cx="163773" cy="2183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488967" y="2380623"/>
                <a:ext cx="95535" cy="9553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5379786" y="2634438"/>
                <a:ext cx="16377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ardrop 23"/>
            <p:cNvSpPr/>
            <p:nvPr/>
          </p:nvSpPr>
          <p:spPr>
            <a:xfrm rot="19009446">
              <a:off x="9990263" y="2206142"/>
              <a:ext cx="671777" cy="666065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80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729213" y="5529782"/>
            <a:ext cx="3462787" cy="1231690"/>
            <a:chOff x="7974036" y="5256948"/>
            <a:chExt cx="3462787" cy="1231690"/>
          </a:xfrm>
        </p:grpSpPr>
        <p:sp>
          <p:nvSpPr>
            <p:cNvPr id="23" name="Teardrop 22"/>
            <p:cNvSpPr/>
            <p:nvPr/>
          </p:nvSpPr>
          <p:spPr>
            <a:xfrm rot="19009446">
              <a:off x="9098423" y="5256948"/>
              <a:ext cx="1214015" cy="1231690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974036" y="5364961"/>
              <a:ext cx="34627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latin typeface="Bauhaus 93" panose="04030905020B02020C02" pitchFamily="82" charset="0"/>
                </a:rPr>
                <a:t>Spit On It</a:t>
              </a:r>
              <a:endParaRPr lang="en-US" sz="6000" dirty="0">
                <a:latin typeface="Bauhaus 93" panose="04030905020B02020C02" pitchFamily="82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7213" y="220928"/>
            <a:ext cx="118447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 smtClean="0">
                <a:latin typeface="Bauhaus 93" panose="04030905020B02020C02" pitchFamily="82" charset="0"/>
              </a:rPr>
              <a:t>Game Play Look and Feel</a:t>
            </a:r>
          </a:p>
          <a:p>
            <a:r>
              <a:rPr lang="en-US" sz="4400" dirty="0" smtClean="0">
                <a:latin typeface="Bauhaus 93" panose="04030905020B02020C02" pitchFamily="82" charset="0"/>
              </a:rPr>
              <a:t>Development Specification</a:t>
            </a:r>
            <a:endParaRPr lang="en-US" sz="4400" dirty="0"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3674" y="2002361"/>
            <a:ext cx="89644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Algorithm: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2D graphics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Sprite animation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C# programming language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921795" y="1403993"/>
            <a:ext cx="1334395" cy="2895052"/>
            <a:chOff x="9990263" y="1540470"/>
            <a:chExt cx="671777" cy="1331737"/>
          </a:xfrm>
        </p:grpSpPr>
        <p:grpSp>
          <p:nvGrpSpPr>
            <p:cNvPr id="15" name="Group 14"/>
            <p:cNvGrpSpPr/>
            <p:nvPr/>
          </p:nvGrpSpPr>
          <p:grpSpPr>
            <a:xfrm>
              <a:off x="10059155" y="1540470"/>
              <a:ext cx="533996" cy="900346"/>
              <a:chOff x="5208324" y="2115716"/>
              <a:chExt cx="533996" cy="900346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5208325" y="2757161"/>
                <a:ext cx="533995" cy="258901"/>
              </a:xfrm>
              <a:custGeom>
                <a:avLst/>
                <a:gdLst>
                  <a:gd name="connsiteX0" fmla="*/ 266997 w 533995"/>
                  <a:gd name="connsiteY0" fmla="*/ 0 h 258901"/>
                  <a:gd name="connsiteX1" fmla="*/ 527287 w 533995"/>
                  <a:gd name="connsiteY1" fmla="*/ 237678 h 258901"/>
                  <a:gd name="connsiteX2" fmla="*/ 533995 w 533995"/>
                  <a:gd name="connsiteY2" fmla="*/ 258901 h 258901"/>
                  <a:gd name="connsiteX3" fmla="*/ 0 w 533995"/>
                  <a:gd name="connsiteY3" fmla="*/ 258901 h 258901"/>
                  <a:gd name="connsiteX4" fmla="*/ 6707 w 533995"/>
                  <a:gd name="connsiteY4" fmla="*/ 237678 h 258901"/>
                  <a:gd name="connsiteX5" fmla="*/ 266997 w 533995"/>
                  <a:gd name="connsiteY5" fmla="*/ 0 h 258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3995" h="258901">
                    <a:moveTo>
                      <a:pt x="266997" y="0"/>
                    </a:moveTo>
                    <a:cubicBezTo>
                      <a:pt x="375349" y="0"/>
                      <a:pt x="470878" y="94280"/>
                      <a:pt x="527287" y="237678"/>
                    </a:cubicBezTo>
                    <a:lnTo>
                      <a:pt x="533995" y="258901"/>
                    </a:lnTo>
                    <a:lnTo>
                      <a:pt x="0" y="258901"/>
                    </a:lnTo>
                    <a:lnTo>
                      <a:pt x="6707" y="237678"/>
                    </a:lnTo>
                    <a:cubicBezTo>
                      <a:pt x="63117" y="94280"/>
                      <a:pt x="158646" y="0"/>
                      <a:pt x="266997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208324" y="2115716"/>
                <a:ext cx="533995" cy="641445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311550" y="2271442"/>
                <a:ext cx="163773" cy="2183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338844" y="2380624"/>
                <a:ext cx="95535" cy="9553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461673" y="2271441"/>
                <a:ext cx="163773" cy="2183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488967" y="2380623"/>
                <a:ext cx="95535" cy="9553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5379786" y="2634438"/>
                <a:ext cx="16377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ardrop 23"/>
            <p:cNvSpPr/>
            <p:nvPr/>
          </p:nvSpPr>
          <p:spPr>
            <a:xfrm rot="19009446">
              <a:off x="9990263" y="2206142"/>
              <a:ext cx="671777" cy="666065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06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293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Bauhaus 93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Liveson</dc:creator>
  <cp:lastModifiedBy>Sam Liveson</cp:lastModifiedBy>
  <cp:revision>20</cp:revision>
  <dcterms:created xsi:type="dcterms:W3CDTF">2015-10-18T16:41:24Z</dcterms:created>
  <dcterms:modified xsi:type="dcterms:W3CDTF">2015-10-25T00:52:57Z</dcterms:modified>
</cp:coreProperties>
</file>