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3" ContentType="audio/unknown"/>
  <Default Extension="jpe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63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4" r:id="rId12"/>
    <p:sldId id="271" r:id="rId13"/>
    <p:sldId id="272" r:id="rId14"/>
    <p:sldId id="273" r:id="rId15"/>
    <p:sldId id="275" r:id="rId16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1512" y="-640"/>
      </p:cViewPr>
      <p:guideLst>
        <p:guide orient="horz" pos="439"/>
        <p:guide orient="horz" pos="1800"/>
        <p:guide orient="horz" pos="802"/>
        <p:guide pos="1202"/>
        <p:guide pos="1837"/>
        <p:guide pos="4616"/>
        <p:guide pos="2756"/>
        <p:guide pos="4752"/>
        <p:guide pos="12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4862C-B02F-40F2-AABA-537B6B1597B1}" type="datetimeFigureOut">
              <a:rPr lang="zh-CN" altLang="en-US" smtClean="0"/>
              <a:pPr/>
              <a:t>15/11/6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88524-8DA9-4E96-81C1-377935BD6B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784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88524-8DA9-4E96-81C1-377935BD6BB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88524-8DA9-4E96-81C1-377935BD6BB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C015-445F-4D6F-8D67-FD70C94816EC}" type="datetimeFigureOut">
              <a:rPr lang="zh-CN" altLang="en-US" smtClean="0"/>
              <a:pPr/>
              <a:t>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8EEB-FA36-44C1-9C0C-BA6CCE04C1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C015-445F-4D6F-8D67-FD70C94816EC}" type="datetimeFigureOut">
              <a:rPr lang="zh-CN" altLang="en-US" smtClean="0"/>
              <a:pPr/>
              <a:t>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8EEB-FA36-44C1-9C0C-BA6CCE04C1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C015-445F-4D6F-8D67-FD70C94816EC}" type="datetimeFigureOut">
              <a:rPr lang="zh-CN" altLang="en-US" smtClean="0"/>
              <a:pPr/>
              <a:t>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8EEB-FA36-44C1-9C0C-BA6CCE04C1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C015-445F-4D6F-8D67-FD70C94816EC}" type="datetimeFigureOut">
              <a:rPr lang="zh-CN" altLang="en-US" smtClean="0"/>
              <a:pPr/>
              <a:t>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8EEB-FA36-44C1-9C0C-BA6CCE04C1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C015-445F-4D6F-8D67-FD70C94816EC}" type="datetimeFigureOut">
              <a:rPr lang="zh-CN" altLang="en-US" smtClean="0"/>
              <a:pPr/>
              <a:t>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8EEB-FA36-44C1-9C0C-BA6CCE04C1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1252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1252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C015-445F-4D6F-8D67-FD70C94816EC}" type="datetimeFigureOut">
              <a:rPr lang="zh-CN" altLang="en-US" smtClean="0"/>
              <a:pPr/>
              <a:t>15/11/6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8EEB-FA36-44C1-9C0C-BA6CCE04C1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C015-445F-4D6F-8D67-FD70C94816EC}" type="datetimeFigureOut">
              <a:rPr lang="zh-CN" altLang="en-US" smtClean="0"/>
              <a:pPr/>
              <a:t>15/11/6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8EEB-FA36-44C1-9C0C-BA6CCE04C1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C015-445F-4D6F-8D67-FD70C94816EC}" type="datetimeFigureOut">
              <a:rPr lang="zh-CN" altLang="en-US" smtClean="0"/>
              <a:pPr/>
              <a:t>15/11/6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8EEB-FA36-44C1-9C0C-BA6CCE04C1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C015-445F-4D6F-8D67-FD70C94816EC}" type="datetimeFigureOut">
              <a:rPr lang="zh-CN" altLang="en-US" smtClean="0"/>
              <a:pPr/>
              <a:t>15/11/6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8EEB-FA36-44C1-9C0C-BA6CCE04C1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C015-445F-4D6F-8D67-FD70C94816EC}" type="datetimeFigureOut">
              <a:rPr lang="zh-CN" altLang="en-US" smtClean="0"/>
              <a:pPr/>
              <a:t>15/11/6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8EEB-FA36-44C1-9C0C-BA6CCE04C1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6C015-445F-4D6F-8D67-FD70C94816EC}" type="datetimeFigureOut">
              <a:rPr lang="zh-CN" altLang="en-US" smtClean="0"/>
              <a:pPr/>
              <a:t>15/11/6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68EEB-FA36-44C1-9C0C-BA6CCE04C1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6C015-445F-4D6F-8D67-FD70C94816EC}" type="datetimeFigureOut">
              <a:rPr lang="zh-CN" altLang="en-US" smtClean="0"/>
              <a:pPr/>
              <a:t>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68EEB-FA36-44C1-9C0C-BA6CCE04C1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5" Type="http://schemas.microsoft.com/office/2007/relationships/hdphoto" Target="../media/hdphoto1.wdp"/><Relationship Id="rId6" Type="http://schemas.openxmlformats.org/officeDocument/2006/relationships/image" Target="../media/image1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500098" y="-214334"/>
            <a:ext cx="10287072" cy="64294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-4286312" y="-3357606"/>
            <a:ext cx="14501914" cy="8429664"/>
          </a:xfrm>
          <a:custGeom>
            <a:avLst/>
            <a:gdLst>
              <a:gd name="connsiteX0" fmla="*/ 346075 w 8420100"/>
              <a:gd name="connsiteY0" fmla="*/ 431800 h 5381625"/>
              <a:gd name="connsiteX1" fmla="*/ 2460625 w 8420100"/>
              <a:gd name="connsiteY1" fmla="*/ 2870200 h 5381625"/>
              <a:gd name="connsiteX2" fmla="*/ 4156075 w 8420100"/>
              <a:gd name="connsiteY2" fmla="*/ 4908550 h 5381625"/>
              <a:gd name="connsiteX3" fmla="*/ 4784725 w 8420100"/>
              <a:gd name="connsiteY3" fmla="*/ 5232400 h 5381625"/>
              <a:gd name="connsiteX4" fmla="*/ 6308725 w 8420100"/>
              <a:gd name="connsiteY4" fmla="*/ 5289550 h 5381625"/>
              <a:gd name="connsiteX5" fmla="*/ 7908925 w 8420100"/>
              <a:gd name="connsiteY5" fmla="*/ 5346700 h 5381625"/>
              <a:gd name="connsiteX6" fmla="*/ 8385175 w 8420100"/>
              <a:gd name="connsiteY6" fmla="*/ 5327650 h 5381625"/>
              <a:gd name="connsiteX7" fmla="*/ 8118475 w 8420100"/>
              <a:gd name="connsiteY7" fmla="*/ 5022850 h 5381625"/>
              <a:gd name="connsiteX8" fmla="*/ 6956425 w 8420100"/>
              <a:gd name="connsiteY8" fmla="*/ 4089400 h 5381625"/>
              <a:gd name="connsiteX9" fmla="*/ 5089525 w 8420100"/>
              <a:gd name="connsiteY9" fmla="*/ 2813050 h 5381625"/>
              <a:gd name="connsiteX10" fmla="*/ 2327275 w 8420100"/>
              <a:gd name="connsiteY10" fmla="*/ 1079500 h 5381625"/>
              <a:gd name="connsiteX11" fmla="*/ 384175 w 8420100"/>
              <a:gd name="connsiteY11" fmla="*/ 279400 h 5381625"/>
              <a:gd name="connsiteX12" fmla="*/ 346075 w 8420100"/>
              <a:gd name="connsiteY12" fmla="*/ 431800 h 5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0100" h="5381625">
                <a:moveTo>
                  <a:pt x="346075" y="431800"/>
                </a:moveTo>
                <a:cubicBezTo>
                  <a:pt x="692150" y="863600"/>
                  <a:pt x="1825625" y="2124075"/>
                  <a:pt x="2460625" y="2870200"/>
                </a:cubicBezTo>
                <a:cubicBezTo>
                  <a:pt x="3095625" y="3616325"/>
                  <a:pt x="3768725" y="4514850"/>
                  <a:pt x="4156075" y="4908550"/>
                </a:cubicBezTo>
                <a:cubicBezTo>
                  <a:pt x="4543425" y="5302250"/>
                  <a:pt x="4425950" y="5168900"/>
                  <a:pt x="4784725" y="5232400"/>
                </a:cubicBezTo>
                <a:cubicBezTo>
                  <a:pt x="5143500" y="5295900"/>
                  <a:pt x="6308725" y="5289550"/>
                  <a:pt x="6308725" y="5289550"/>
                </a:cubicBezTo>
                <a:lnTo>
                  <a:pt x="7908925" y="5346700"/>
                </a:lnTo>
                <a:cubicBezTo>
                  <a:pt x="8255000" y="5353050"/>
                  <a:pt x="8350250" y="5381625"/>
                  <a:pt x="8385175" y="5327650"/>
                </a:cubicBezTo>
                <a:cubicBezTo>
                  <a:pt x="8420100" y="5273675"/>
                  <a:pt x="8356600" y="5229225"/>
                  <a:pt x="8118475" y="5022850"/>
                </a:cubicBezTo>
                <a:cubicBezTo>
                  <a:pt x="7880350" y="4816475"/>
                  <a:pt x="7461250" y="4457700"/>
                  <a:pt x="6956425" y="4089400"/>
                </a:cubicBezTo>
                <a:cubicBezTo>
                  <a:pt x="6451600" y="3721100"/>
                  <a:pt x="5861050" y="3314700"/>
                  <a:pt x="5089525" y="2813050"/>
                </a:cubicBezTo>
                <a:cubicBezTo>
                  <a:pt x="4318000" y="2311400"/>
                  <a:pt x="3111500" y="1501775"/>
                  <a:pt x="2327275" y="1079500"/>
                </a:cubicBezTo>
                <a:cubicBezTo>
                  <a:pt x="1543050" y="657225"/>
                  <a:pt x="714375" y="387350"/>
                  <a:pt x="384175" y="279400"/>
                </a:cubicBezTo>
                <a:cubicBezTo>
                  <a:pt x="53975" y="171450"/>
                  <a:pt x="0" y="0"/>
                  <a:pt x="346075" y="4318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57356" y="2143120"/>
            <a:ext cx="5178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 Black"/>
                <a:ea typeface="黑体" pitchFamily="2" charset="-122"/>
                <a:cs typeface="Arial Black"/>
              </a:rPr>
              <a:t>When there is no more room in hell,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82651" y="2713484"/>
            <a:ext cx="4205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 Black"/>
                <a:cs typeface="Arial Black"/>
              </a:rPr>
              <a:t>The dead will walk the earth</a:t>
            </a:r>
            <a:endParaRPr lang="en-US" sz="2000" dirty="0" smtClean="0">
              <a:latin typeface="Arial Black"/>
              <a:cs typeface="Arial Black"/>
            </a:endParaRPr>
          </a:p>
        </p:txBody>
      </p:sp>
      <p:pic>
        <p:nvPicPr>
          <p:cNvPr id="2" name="op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76672" y="2281436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38889E-6 -2.22222E-6 L -0.03958 -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0" presetClass="pat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44444E-6 -2.22222E-6 L 0.02361 -2.22222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20" grpId="0" animBg="1"/>
      <p:bldP spid="20" grpId="1" animBg="1"/>
      <p:bldP spid="21" grpId="0"/>
      <p:bldP spid="21" grpId="1"/>
      <p:bldP spid="22" grpId="0"/>
      <p:bldP spid="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Development Specification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27984" y="3793604"/>
            <a:ext cx="4752528" cy="2065412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>
                <a:latin typeface="Arial" charset="0"/>
                <a:cs typeface="宋体" charset="0"/>
              </a:rPr>
              <a:t>Software:</a:t>
            </a:r>
          </a:p>
          <a:p>
            <a:r>
              <a:rPr lang="en-US" altLang="zh-CN" dirty="0">
                <a:latin typeface="Arial" charset="0"/>
                <a:cs typeface="宋体" charset="0"/>
              </a:rPr>
              <a:t>Microsoft Visual Studio 2013</a:t>
            </a:r>
          </a:p>
          <a:p>
            <a:r>
              <a:rPr lang="en-US" altLang="zh-CN" dirty="0">
                <a:latin typeface="Arial" charset="0"/>
                <a:cs typeface="宋体" charset="0"/>
              </a:rPr>
              <a:t>Unity </a:t>
            </a:r>
            <a:r>
              <a:rPr lang="en-US" altLang="zh-CN" dirty="0" smtClean="0">
                <a:latin typeface="Arial" charset="0"/>
                <a:cs typeface="宋体" charset="0"/>
              </a:rPr>
              <a:t>5.2</a:t>
            </a:r>
          </a:p>
          <a:p>
            <a:r>
              <a:rPr lang="en-US" altLang="zh-CN" dirty="0" smtClean="0">
                <a:latin typeface="Arial" charset="0"/>
                <a:cs typeface="宋体" charset="0"/>
              </a:rPr>
              <a:t>Adobe </a:t>
            </a:r>
            <a:r>
              <a:rPr lang="en-US" altLang="zh-CN" dirty="0" err="1" smtClean="0">
                <a:latin typeface="Arial" charset="0"/>
                <a:cs typeface="宋体" charset="0"/>
              </a:rPr>
              <a:t>Photoshop,AfterEffect,Audio</a:t>
            </a:r>
            <a:endParaRPr lang="en-US" altLang="zh-CN" dirty="0">
              <a:latin typeface="Arial" charset="0"/>
              <a:cs typeface="宋体" charset="0"/>
            </a:endParaRPr>
          </a:p>
          <a:p>
            <a:r>
              <a:rPr lang="en-US" altLang="zh-CN" dirty="0">
                <a:latin typeface="Arial" charset="0"/>
                <a:cs typeface="宋体" charset="0"/>
              </a:rPr>
              <a:t>Hardware:</a:t>
            </a:r>
          </a:p>
          <a:p>
            <a:r>
              <a:rPr lang="en-US" altLang="zh-CN" dirty="0">
                <a:latin typeface="Arial" charset="0"/>
                <a:cs typeface="宋体" charset="0"/>
              </a:rPr>
              <a:t>Windows and Mac OS</a:t>
            </a:r>
          </a:p>
          <a:p>
            <a:endParaRPr kumimoji="1" lang="zh-CN" altLang="en-US" dirty="0"/>
          </a:p>
        </p:txBody>
      </p:sp>
      <p:pic>
        <p:nvPicPr>
          <p:cNvPr id="4" name="图片 3" descr="开头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936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9512" y="359209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800" b="1" dirty="0" smtClean="0"/>
              <a:t>Development Specification</a:t>
            </a:r>
            <a:endParaRPr kumimoji="1"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83862571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内容占位符 3" descr="medical-algorithm-defini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 b="15119"/>
          <a:stretch>
            <a:fillRect/>
          </a:stretch>
        </p:blipFill>
        <p:spPr>
          <a:xfrm>
            <a:off x="-36512" y="-22820"/>
            <a:ext cx="9180512" cy="2376264"/>
          </a:xfrm>
        </p:spPr>
      </p:pic>
      <p:sp>
        <p:nvSpPr>
          <p:cNvPr id="5" name="文本框 4"/>
          <p:cNvSpPr txBox="1"/>
          <p:nvPr/>
        </p:nvSpPr>
        <p:spPr>
          <a:xfrm>
            <a:off x="1259632" y="1705372"/>
            <a:ext cx="2105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smtClean="0">
                <a:solidFill>
                  <a:srgbClr val="FFFFFF"/>
                </a:solidFill>
              </a:rPr>
              <a:t>Algorithm</a:t>
            </a:r>
            <a:endParaRPr kumimoji="1" lang="zh-CN" altLang="en-US" sz="3600" b="1" dirty="0">
              <a:solidFill>
                <a:srgbClr val="FFFFFF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504" y="2425452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solidFill>
                  <a:schemeClr val="bg1"/>
                </a:solidFill>
              </a:rPr>
              <a:t>Basic Shooting: Projectile travels linearly in the horizontal direction pressed; collisions with zombies  make damage on them. </a:t>
            </a:r>
          </a:p>
          <a:p>
            <a:r>
              <a:rPr kumimoji="1" lang="en-US" altLang="zh-CN" sz="2000" dirty="0" smtClean="0">
                <a:solidFill>
                  <a:schemeClr val="bg1"/>
                </a:solidFill>
              </a:rPr>
              <a:t>Movement: Player moves faster than the usual zombies,</a:t>
            </a:r>
          </a:p>
          <a:p>
            <a:r>
              <a:rPr kumimoji="1" lang="en-US" altLang="zh-CN" sz="2000" dirty="0" smtClean="0">
                <a:solidFill>
                  <a:schemeClr val="bg1"/>
                </a:solidFill>
              </a:rPr>
              <a:t>Dash: Player can jump once in a certain height. Player can jump on structures;</a:t>
            </a:r>
          </a:p>
          <a:p>
            <a:r>
              <a:rPr kumimoji="1" lang="en-US" altLang="zh-CN" sz="2000" dirty="0" smtClean="0">
                <a:solidFill>
                  <a:schemeClr val="bg1"/>
                </a:solidFill>
              </a:rPr>
              <a:t>Kit Supplies:</a:t>
            </a:r>
            <a:r>
              <a:rPr kumimoji="1" lang="en-US" altLang="zh-CN" sz="2000" dirty="0" smtClean="0">
                <a:solidFill>
                  <a:schemeClr val="bg1"/>
                </a:solidFill>
                <a:sym typeface="Wingdings"/>
              </a:rPr>
              <a:t>(1)Place: drop </a:t>
            </a:r>
            <a:r>
              <a:rPr kumimoji="1" lang="en-US" altLang="zh-CN" sz="2000" dirty="0" smtClean="0">
                <a:solidFill>
                  <a:schemeClr val="bg1"/>
                </a:solidFill>
                <a:sym typeface="Wingdings"/>
              </a:rPr>
              <a:t>randomly (</a:t>
            </a:r>
            <a:r>
              <a:rPr kumimoji="1" lang="en-US" altLang="zh-CN" sz="2000" dirty="0" smtClean="0">
                <a:solidFill>
                  <a:schemeClr val="bg1"/>
                </a:solidFill>
                <a:sym typeface="Wingdings"/>
              </a:rPr>
              <a:t>3)type: HP kit</a:t>
            </a:r>
            <a:r>
              <a:rPr kumimoji="1" lang="en-US" altLang="zh-CN" sz="2000" smtClean="0">
                <a:solidFill>
                  <a:schemeClr val="bg1"/>
                </a:solidFill>
                <a:sym typeface="Wingdings"/>
              </a:rPr>
              <a:t>; </a:t>
            </a:r>
            <a:r>
              <a:rPr kumimoji="1" lang="en-US" altLang="zh-CN" sz="2000" smtClean="0">
                <a:solidFill>
                  <a:schemeClr val="bg1"/>
                </a:solidFill>
                <a:sym typeface="Wingdings"/>
              </a:rPr>
              <a:t>bomb </a:t>
            </a:r>
            <a:r>
              <a:rPr kumimoji="1" lang="en-US" altLang="zh-CN" sz="2000" dirty="0" smtClean="0">
                <a:solidFill>
                  <a:schemeClr val="bg1"/>
                </a:solidFill>
                <a:sym typeface="Wingdings"/>
              </a:rPr>
              <a:t>kit</a:t>
            </a:r>
          </a:p>
          <a:p>
            <a:r>
              <a:rPr kumimoji="1" lang="en-US" altLang="zh-CN" sz="2000" dirty="0" smtClean="0">
                <a:solidFill>
                  <a:schemeClr val="bg1"/>
                </a:solidFill>
                <a:sym typeface="Wingdings"/>
              </a:rPr>
              <a:t>HP: Player lose </a:t>
            </a:r>
            <a:r>
              <a:rPr kumimoji="1" lang="en-US" altLang="zh-CN" sz="2000" dirty="0" err="1" smtClean="0">
                <a:solidFill>
                  <a:schemeClr val="bg1"/>
                </a:solidFill>
                <a:sym typeface="Wingdings"/>
              </a:rPr>
              <a:t>Hp</a:t>
            </a:r>
            <a:r>
              <a:rPr kumimoji="1" lang="en-US" altLang="zh-CN" sz="2000" dirty="0" smtClean="0">
                <a:solidFill>
                  <a:schemeClr val="bg1"/>
                </a:solidFill>
                <a:sym typeface="Wingdings"/>
              </a:rPr>
              <a:t> when zombies touch him</a:t>
            </a:r>
            <a:endParaRPr kumimoji="1"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63280" y="337220"/>
            <a:ext cx="5205264" cy="952500"/>
          </a:xfrm>
        </p:spPr>
        <p:txBody>
          <a:bodyPr>
            <a:noAutofit/>
          </a:bodyPr>
          <a:lstStyle/>
          <a:p>
            <a:r>
              <a:rPr kumimoji="1" lang="en-US" altLang="zh-CN" sz="5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VISUAL DESIGN </a:t>
            </a:r>
            <a:r>
              <a:rPr kumimoji="1" lang="en-US" altLang="zh-CN" sz="5400" b="1" dirty="0"/>
              <a:t/>
            </a:r>
            <a:br>
              <a:rPr kumimoji="1" lang="en-US" altLang="zh-CN" sz="5400" b="1" dirty="0"/>
            </a:br>
            <a:endParaRPr kumimoji="1" lang="zh-CN" altLang="en-US" sz="5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5940152" y="986447"/>
            <a:ext cx="2808312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FFFF"/>
                </a:solidFill>
                <a:effectLst>
                  <a:glow rad="101600">
                    <a:schemeClr val="accent1">
                      <a:lumMod val="40000"/>
                      <a:lumOff val="60000"/>
                      <a:alpha val="75000"/>
                    </a:schemeClr>
                  </a:glow>
                </a:effectLst>
              </a:rPr>
              <a:t>Environmental </a:t>
            </a:r>
            <a:r>
              <a:rPr kumimoji="1" lang="en-US" altLang="zh-CN" dirty="0">
                <a:solidFill>
                  <a:srgbClr val="FFFFFF"/>
                </a:solidFill>
                <a:effectLst>
                  <a:glow rad="101600">
                    <a:schemeClr val="accent1">
                      <a:lumMod val="40000"/>
                      <a:lumOff val="60000"/>
                      <a:alpha val="75000"/>
                    </a:schemeClr>
                  </a:glow>
                </a:effectLst>
              </a:rPr>
              <a:t>Design: The game is set in a city that has very recently been subjected to a zombie </a:t>
            </a:r>
            <a:r>
              <a:rPr kumimoji="1" lang="en-US" altLang="zh-CN" dirty="0" smtClean="0">
                <a:solidFill>
                  <a:srgbClr val="FFFFFF"/>
                </a:solidFill>
                <a:effectLst>
                  <a:glow rad="101600">
                    <a:schemeClr val="accent1">
                      <a:lumMod val="40000"/>
                      <a:lumOff val="60000"/>
                      <a:alpha val="75000"/>
                    </a:schemeClr>
                  </a:glow>
                </a:effectLst>
              </a:rPr>
              <a:t>outbreak. Player entered the city at the dawn of the day, so the color of the background is dark.  </a:t>
            </a:r>
            <a:r>
              <a:rPr kumimoji="1" lang="en-US" altLang="zh-CN" dirty="0">
                <a:solidFill>
                  <a:srgbClr val="FFFFFF"/>
                </a:solidFill>
                <a:effectLst>
                  <a:glow rad="101600">
                    <a:schemeClr val="accent1">
                      <a:lumMod val="40000"/>
                      <a:lumOff val="60000"/>
                      <a:alpha val="75000"/>
                    </a:schemeClr>
                  </a:glow>
                </a:effectLst>
              </a:rPr>
              <a:t>The game will mostly have asphalt, brick, concrete, and wooden textures, as though in a more industrial or warehouse district</a:t>
            </a:r>
            <a:r>
              <a:rPr kumimoji="1" lang="en-US" altLang="zh-CN" dirty="0" smtClean="0">
                <a:solidFill>
                  <a:srgbClr val="FFFFFF"/>
                </a:solidFill>
                <a:effectLst>
                  <a:glow rad="101600">
                    <a:schemeClr val="accent1">
                      <a:lumMod val="40000"/>
                      <a:lumOff val="60000"/>
                      <a:alpha val="75000"/>
                    </a:schemeClr>
                  </a:glow>
                </a:effectLst>
              </a:rPr>
              <a:t>.</a:t>
            </a:r>
          </a:p>
          <a:p>
            <a:r>
              <a:rPr kumimoji="1" lang="en-US" altLang="zh-CN" dirty="0" smtClean="0">
                <a:solidFill>
                  <a:srgbClr val="FFFFFF"/>
                </a:solidFill>
                <a:effectLst>
                  <a:glow rad="101600">
                    <a:schemeClr val="accent1">
                      <a:lumMod val="40000"/>
                      <a:lumOff val="60000"/>
                      <a:alpha val="75000"/>
                    </a:schemeClr>
                  </a:glow>
                </a:effectLst>
              </a:rPr>
              <a:t>The camera control is play-oriented, in game play background will be fixed.</a:t>
            </a:r>
            <a:endParaRPr kumimoji="1" lang="zh-CN" altLang="en-US" dirty="0">
              <a:solidFill>
                <a:srgbClr val="FFFFFF"/>
              </a:solidFill>
              <a:effectLst>
                <a:glow rad="101600">
                  <a:schemeClr val="accent1">
                    <a:lumMod val="40000"/>
                    <a:lumOff val="60000"/>
                    <a:alpha val="75000"/>
                  </a:schemeClr>
                </a:glow>
              </a:effectLst>
            </a:endParaRPr>
          </a:p>
          <a:p>
            <a:endParaRPr kumimoji="1" lang="zh-CN" altLang="en-US" dirty="0">
              <a:solidFill>
                <a:srgbClr val="FFFFFF"/>
              </a:solidFill>
              <a:effectLst>
                <a:glow rad="101600">
                  <a:schemeClr val="accent1">
                    <a:lumMod val="40000"/>
                    <a:lumOff val="60000"/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9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d_render_demonic_figure_emerging_fog_cg1p05380882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" b="6682"/>
          <a:stretch/>
        </p:blipFill>
        <p:spPr>
          <a:xfrm>
            <a:off x="0" y="-139112"/>
            <a:ext cx="9302776" cy="58541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6000" b="1" dirty="0">
                <a:gradFill flip="none" rotWithShape="1">
                  <a:gsLst>
                    <a:gs pos="53000">
                      <a:schemeClr val="tx1"/>
                    </a:gs>
                    <a:gs pos="100000">
                      <a:srgbClr val="FFFF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SOUND DESIGN </a:t>
            </a:r>
            <a:endParaRPr kumimoji="1" lang="zh-CN" altLang="en-US" sz="6000" b="1" dirty="0">
              <a:gradFill flip="none" rotWithShape="1">
                <a:gsLst>
                  <a:gs pos="53000">
                    <a:schemeClr val="tx1"/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48064" y="1446371"/>
            <a:ext cx="3923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 smtClean="0">
                <a:effectLst>
                  <a:glow rad="127000">
                    <a:schemeClr val="accent6">
                      <a:lumMod val="40000"/>
                      <a:lumOff val="60000"/>
                      <a:alpha val="75000"/>
                    </a:schemeClr>
                  </a:glow>
                </a:effectLst>
              </a:rPr>
              <a:t>Atmospheric </a:t>
            </a:r>
            <a:r>
              <a:rPr kumimoji="1" lang="en-US" altLang="zh-CN" sz="2000" dirty="0">
                <a:effectLst>
                  <a:glow rad="127000">
                    <a:schemeClr val="accent6">
                      <a:lumMod val="40000"/>
                      <a:lumOff val="60000"/>
                      <a:alpha val="75000"/>
                    </a:schemeClr>
                  </a:glow>
                </a:effectLst>
              </a:rPr>
              <a:t>Design: There will also be sounds to provide atmosphere. Environmental noises like the buzz of streetlights and a windy noise in outdoor environments will provide atmosphere to the game. Footsteps and stumbles will have appropriate sound effects as well. The soundtrack will consist of dark, </a:t>
            </a:r>
            <a:r>
              <a:rPr kumimoji="1" lang="en-US" altLang="zh-CN" sz="2000" dirty="0" smtClean="0">
                <a:effectLst>
                  <a:glow rad="127000">
                    <a:schemeClr val="accent6">
                      <a:lumMod val="40000"/>
                      <a:lumOff val="60000"/>
                      <a:alpha val="75000"/>
                    </a:schemeClr>
                  </a:glow>
                </a:effectLst>
              </a:rPr>
              <a:t>low style. Shooting will make sounds like real gun.</a:t>
            </a:r>
            <a:endParaRPr kumimoji="1" lang="zh-CN" altLang="en-US" sz="2000" dirty="0">
              <a:effectLst>
                <a:glow rad="127000">
                  <a:schemeClr val="accent6">
                    <a:lumMod val="40000"/>
                    <a:lumOff val="60000"/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38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tx1"/>
            </a:gs>
            <a:gs pos="100000">
              <a:srgbClr val="FFFFFF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52536" y="228866"/>
            <a:ext cx="5781328" cy="952500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rgbClr val="FFFFFF"/>
                </a:solidFill>
              </a:rPr>
              <a:t>Bugs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6" name="图片 5" descr="1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98" y="121196"/>
            <a:ext cx="2376264" cy="1782198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6512" y="1333500"/>
            <a:ext cx="8229600" cy="4188296"/>
          </a:xfrm>
        </p:spPr>
        <p:txBody>
          <a:bodyPr>
            <a:normAutofit/>
          </a:bodyPr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Because every blocks are in Box collider 2D</a:t>
            </a:r>
            <a:r>
              <a:rPr kumimoji="1" lang="en-US" altLang="zh-CN" dirty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so hero may get stuck in the bricks in a rectangular collision.</a:t>
            </a:r>
          </a:p>
          <a:p>
            <a:r>
              <a:rPr kumimoji="1" lang="en-US" altLang="zh-CN" dirty="0" smtClean="0">
                <a:solidFill>
                  <a:schemeClr val="bg1"/>
                </a:solidFill>
              </a:rPr>
              <a:t>If the hero escape the enemy without killing them there will be a big trouble and cannot fixed. </a:t>
            </a:r>
          </a:p>
        </p:txBody>
      </p:sp>
    </p:spTree>
    <p:extLst>
      <p:ext uri="{BB962C8B-B14F-4D97-AF65-F5344CB8AC3E}">
        <p14:creationId xmlns:p14="http://schemas.microsoft.com/office/powerpoint/2010/main" val="97345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	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We learned a lot from this game design: Unity skills, understand and application of the C#</a:t>
            </a:r>
          </a:p>
          <a:p>
            <a:r>
              <a:rPr kumimoji="1" lang="en-US" altLang="zh-CN" dirty="0" smtClean="0"/>
              <a:t>After the assignment we learned that it’s important to think as a designer, and put most time in the start to avoid go in a wrong direction.</a:t>
            </a:r>
          </a:p>
          <a:p>
            <a:r>
              <a:rPr kumimoji="1" lang="en-US" altLang="zh-CN" dirty="0" smtClean="0"/>
              <a:t>Thanks to </a:t>
            </a:r>
            <a:r>
              <a:rPr kumimoji="1" lang="en-US" altLang="zh-CN" dirty="0" err="1" smtClean="0"/>
              <a:t>Prof.Maxim</a:t>
            </a:r>
            <a:r>
              <a:rPr kumimoji="1" lang="en-US" altLang="zh-CN" dirty="0"/>
              <a:t> </a:t>
            </a:r>
            <a:r>
              <a:rPr kumimoji="1" lang="en-US" altLang="zh-CN" dirty="0" smtClean="0"/>
              <a:t>sincerely.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347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-500098" y="-214334"/>
            <a:ext cx="10287072" cy="64294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>
            <a:off x="-4286312" y="-3357606"/>
            <a:ext cx="14501914" cy="8429664"/>
          </a:xfrm>
          <a:custGeom>
            <a:avLst/>
            <a:gdLst>
              <a:gd name="connsiteX0" fmla="*/ 346075 w 8420100"/>
              <a:gd name="connsiteY0" fmla="*/ 431800 h 5381625"/>
              <a:gd name="connsiteX1" fmla="*/ 2460625 w 8420100"/>
              <a:gd name="connsiteY1" fmla="*/ 2870200 h 5381625"/>
              <a:gd name="connsiteX2" fmla="*/ 4156075 w 8420100"/>
              <a:gd name="connsiteY2" fmla="*/ 4908550 h 5381625"/>
              <a:gd name="connsiteX3" fmla="*/ 4784725 w 8420100"/>
              <a:gd name="connsiteY3" fmla="*/ 5232400 h 5381625"/>
              <a:gd name="connsiteX4" fmla="*/ 6308725 w 8420100"/>
              <a:gd name="connsiteY4" fmla="*/ 5289550 h 5381625"/>
              <a:gd name="connsiteX5" fmla="*/ 7908925 w 8420100"/>
              <a:gd name="connsiteY5" fmla="*/ 5346700 h 5381625"/>
              <a:gd name="connsiteX6" fmla="*/ 8385175 w 8420100"/>
              <a:gd name="connsiteY6" fmla="*/ 5327650 h 5381625"/>
              <a:gd name="connsiteX7" fmla="*/ 8118475 w 8420100"/>
              <a:gd name="connsiteY7" fmla="*/ 5022850 h 5381625"/>
              <a:gd name="connsiteX8" fmla="*/ 6956425 w 8420100"/>
              <a:gd name="connsiteY8" fmla="*/ 4089400 h 5381625"/>
              <a:gd name="connsiteX9" fmla="*/ 5089525 w 8420100"/>
              <a:gd name="connsiteY9" fmla="*/ 2813050 h 5381625"/>
              <a:gd name="connsiteX10" fmla="*/ 2327275 w 8420100"/>
              <a:gd name="connsiteY10" fmla="*/ 1079500 h 5381625"/>
              <a:gd name="connsiteX11" fmla="*/ 384175 w 8420100"/>
              <a:gd name="connsiteY11" fmla="*/ 279400 h 5381625"/>
              <a:gd name="connsiteX12" fmla="*/ 346075 w 8420100"/>
              <a:gd name="connsiteY12" fmla="*/ 431800 h 5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0100" h="5381625">
                <a:moveTo>
                  <a:pt x="346075" y="431800"/>
                </a:moveTo>
                <a:cubicBezTo>
                  <a:pt x="692150" y="863600"/>
                  <a:pt x="1825625" y="2124075"/>
                  <a:pt x="2460625" y="2870200"/>
                </a:cubicBezTo>
                <a:cubicBezTo>
                  <a:pt x="3095625" y="3616325"/>
                  <a:pt x="3768725" y="4514850"/>
                  <a:pt x="4156075" y="4908550"/>
                </a:cubicBezTo>
                <a:cubicBezTo>
                  <a:pt x="4543425" y="5302250"/>
                  <a:pt x="4425950" y="5168900"/>
                  <a:pt x="4784725" y="5232400"/>
                </a:cubicBezTo>
                <a:cubicBezTo>
                  <a:pt x="5143500" y="5295900"/>
                  <a:pt x="6308725" y="5289550"/>
                  <a:pt x="6308725" y="5289550"/>
                </a:cubicBezTo>
                <a:lnTo>
                  <a:pt x="7908925" y="5346700"/>
                </a:lnTo>
                <a:cubicBezTo>
                  <a:pt x="8255000" y="5353050"/>
                  <a:pt x="8350250" y="5381625"/>
                  <a:pt x="8385175" y="5327650"/>
                </a:cubicBezTo>
                <a:cubicBezTo>
                  <a:pt x="8420100" y="5273675"/>
                  <a:pt x="8356600" y="5229225"/>
                  <a:pt x="8118475" y="5022850"/>
                </a:cubicBezTo>
                <a:cubicBezTo>
                  <a:pt x="7880350" y="4816475"/>
                  <a:pt x="7461250" y="4457700"/>
                  <a:pt x="6956425" y="4089400"/>
                </a:cubicBezTo>
                <a:cubicBezTo>
                  <a:pt x="6451600" y="3721100"/>
                  <a:pt x="5861050" y="3314700"/>
                  <a:pt x="5089525" y="2813050"/>
                </a:cubicBezTo>
                <a:cubicBezTo>
                  <a:pt x="4318000" y="2311400"/>
                  <a:pt x="3111500" y="1501775"/>
                  <a:pt x="2327275" y="1079500"/>
                </a:cubicBezTo>
                <a:cubicBezTo>
                  <a:pt x="1543050" y="657225"/>
                  <a:pt x="714375" y="387350"/>
                  <a:pt x="384175" y="279400"/>
                </a:cubicBezTo>
                <a:cubicBezTo>
                  <a:pt x="53975" y="171450"/>
                  <a:pt x="0" y="0"/>
                  <a:pt x="346075" y="4318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1236"/>
            <a:ext cx="5599108" cy="39011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0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04722 -1.11111E-6 " pathEditMode="relative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074" y="356400"/>
            <a:ext cx="7380102" cy="3887787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000" y="1275334"/>
            <a:ext cx="2014325" cy="2939332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275335"/>
            <a:ext cx="2014324" cy="293933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9600" y="1275334"/>
            <a:ext cx="2014325" cy="293933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07572" y="696913"/>
            <a:ext cx="1000132" cy="4214842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051720" y="714360"/>
            <a:ext cx="1000132" cy="4214842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557362" y="708952"/>
            <a:ext cx="1014638" cy="4357718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739748" y="714360"/>
            <a:ext cx="984380" cy="4357718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228184" y="571484"/>
            <a:ext cx="1000132" cy="4429156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358082" y="642922"/>
            <a:ext cx="1000132" cy="4429156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14348" y="-238844"/>
            <a:ext cx="7929618" cy="1500198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14348" y="4214822"/>
            <a:ext cx="7929618" cy="1500198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000364" y="714360"/>
            <a:ext cx="313200" cy="4214842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312000" y="714360"/>
            <a:ext cx="313200" cy="4214842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687560" y="785798"/>
            <a:ext cx="313200" cy="4214842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000760" y="785798"/>
            <a:ext cx="313200" cy="4214842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xmlns:p14="http://schemas.microsoft.com/office/powerpoint/2010/main" advClick="0" advTm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8427E-6 L -3.33333E-6 0.08171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2" presetClass="exit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xit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85000"/>
                <a:lumOff val="15000"/>
              </a:schemeClr>
            </a:gs>
          </a:gsLst>
          <a:lin ang="171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ead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" y="-2911"/>
            <a:ext cx="4279900" cy="5715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72000" y="625252"/>
            <a:ext cx="4402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 smtClean="0">
                <a:solidFill>
                  <a:schemeClr val="bg1"/>
                </a:solidFill>
              </a:rPr>
              <a:t>Game Pitch Document</a:t>
            </a:r>
            <a:endParaRPr kumimoji="1"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48064" y="1705372"/>
            <a:ext cx="3231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FFFFFF"/>
                </a:solidFill>
              </a:rPr>
              <a:t>Game: Z-Apocalypse</a:t>
            </a:r>
            <a:endParaRPr kumimoji="1" lang="zh-CN" altLang="en-US" sz="2800" dirty="0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44208" y="3721596"/>
            <a:ext cx="945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i="1" dirty="0" smtClean="0">
                <a:solidFill>
                  <a:srgbClr val="FFFFFF"/>
                </a:solidFill>
              </a:rPr>
              <a:t>Team 9</a:t>
            </a:r>
            <a:endParaRPr kumimoji="1" lang="zh-CN" altLang="en-US" i="1" dirty="0">
              <a:solidFill>
                <a:srgbClr val="FFFF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72200" y="4081636"/>
            <a:ext cx="2136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FFFF"/>
                </a:solidFill>
              </a:rPr>
              <a:t>Member: Fan Zhang</a:t>
            </a:r>
          </a:p>
          <a:p>
            <a:r>
              <a:rPr kumimoji="1" lang="en-US" altLang="zh-CN" dirty="0">
                <a:solidFill>
                  <a:srgbClr val="FFFFFF"/>
                </a:solidFill>
              </a:rPr>
              <a:t> </a:t>
            </a:r>
            <a:r>
              <a:rPr kumimoji="1" lang="en-US" altLang="zh-CN" dirty="0" smtClean="0">
                <a:solidFill>
                  <a:srgbClr val="FFFFFF"/>
                </a:solidFill>
              </a:rPr>
              <a:t>               Zhenjie Hao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9331" y="2641476"/>
            <a:ext cx="82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FFFF"/>
                </a:solidFill>
              </a:rPr>
              <a:t>CIS487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5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FFFFFF"/>
                </a:solidFill>
              </a:rPr>
              <a:t>Game Storyline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45632" y="1333500"/>
            <a:ext cx="4906888" cy="41162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solidFill>
                  <a:srgbClr val="FFFFFF"/>
                </a:solidFill>
                <a:latin typeface="Arial" charset="0"/>
                <a:cs typeface="宋体" charset="0"/>
              </a:rPr>
              <a:t>An evil group of scientists are making business with some organizations by selling the bio-weapon.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rgbClr val="FFFFFF"/>
                </a:solidFill>
                <a:latin typeface="Arial" charset="0"/>
                <a:cs typeface="宋体" charset="0"/>
              </a:rPr>
              <a:t>One day,  one of the scientist got infect by a  unformed new virus accidentally.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rgbClr val="FFFFFF"/>
                </a:solidFill>
                <a:latin typeface="Arial" charset="0"/>
                <a:cs typeface="宋体" charset="0"/>
              </a:rPr>
              <a:t>Soon, the virus turned him to a zombie, and it start to attack people. Every person who got bite will also turn to a zombie. The virus and zombie spread out……</a:t>
            </a:r>
          </a:p>
          <a:p>
            <a:endParaRPr kumimoji="1" lang="zh-CN" altLang="en-US" dirty="0"/>
          </a:p>
        </p:txBody>
      </p:sp>
      <p:pic>
        <p:nvPicPr>
          <p:cNvPr id="5" name="图片 4" descr="blood_vial_blood_sample_record_form_cg9p7158104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6" b="7543"/>
          <a:stretch/>
        </p:blipFill>
        <p:spPr>
          <a:xfrm>
            <a:off x="251520" y="2065412"/>
            <a:ext cx="3655356" cy="2514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014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65000"/>
                <a:lumOff val="35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zombiekiller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 pencilSize="0"/>
                    </a14:imgEffect>
                    <a14:imgEffect>
                      <a14:colorTemperature colorTemp="7152"/>
                    </a14:imgEffect>
                    <a14:imgEffect>
                      <a14:brightnessContrast bright="-6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60040"/>
            <a:ext cx="3093463" cy="2425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FFFFFF"/>
                </a:solidFill>
              </a:rPr>
              <a:t>Abstract of Game story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55776" y="1333500"/>
            <a:ext cx="6696744" cy="42603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宋体" charset="0"/>
              </a:rPr>
              <a:t>City Z is the city where the outbreak starts, and soon got over by zombies.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宋体" charset="0"/>
              </a:rPr>
              <a:t>CDC send our protagonist, Tony, the special troops to cleaning the city and search information about zombie virus.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宋体" charset="0"/>
              </a:rPr>
              <a:t>Player will take on the role of elite forces soldier with high-tech weapons taking the task of killing zombies in the ruined city, city Z.</a:t>
            </a:r>
          </a:p>
          <a:p>
            <a:endParaRPr kumimoji="1"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roces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0648" y="19213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4331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4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Game Play and Appearance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19872" y="1333500"/>
            <a:ext cx="5194920" cy="3756248"/>
          </a:xfrm>
        </p:spPr>
        <p:txBody>
          <a:bodyPr/>
          <a:lstStyle/>
          <a:p>
            <a:r>
              <a:rPr lang="en-US" altLang="zh-CN" dirty="0">
                <a:solidFill>
                  <a:schemeClr val="bg1">
                    <a:alpha val="92000"/>
                  </a:schemeClr>
                </a:solidFill>
                <a:latin typeface="Arial" charset="0"/>
                <a:cs typeface="宋体" charset="0"/>
              </a:rPr>
              <a:t>Game type: STG(shooting game)</a:t>
            </a:r>
          </a:p>
          <a:p>
            <a:r>
              <a:rPr lang="en-US" altLang="zh-CN" dirty="0">
                <a:solidFill>
                  <a:schemeClr val="bg1">
                    <a:lumMod val="50000"/>
                    <a:alpha val="92000"/>
                  </a:schemeClr>
                </a:solidFill>
                <a:latin typeface="Arial" charset="0"/>
                <a:cs typeface="宋体" charset="0"/>
              </a:rPr>
              <a:t>Main </a:t>
            </a:r>
            <a:r>
              <a:rPr lang="en-US" altLang="zh-CN" dirty="0">
                <a:solidFill>
                  <a:schemeClr val="bg1">
                    <a:alpha val="92000"/>
                  </a:schemeClr>
                </a:solidFill>
                <a:latin typeface="Arial" charset="0"/>
                <a:cs typeface="宋体" charset="0"/>
              </a:rPr>
              <a:t>game play will take place in a 2D interface</a:t>
            </a:r>
          </a:p>
          <a:p>
            <a:r>
              <a:rPr lang="en-US" altLang="zh-CN" dirty="0">
                <a:solidFill>
                  <a:schemeClr val="bg1">
                    <a:alpha val="92000"/>
                  </a:schemeClr>
                </a:solidFill>
                <a:latin typeface="Arial" charset="0"/>
                <a:cs typeface="宋体" charset="0"/>
              </a:rPr>
              <a:t>Single player mode</a:t>
            </a:r>
          </a:p>
          <a:p>
            <a:r>
              <a:rPr lang="en-US" altLang="zh-CN" dirty="0">
                <a:solidFill>
                  <a:schemeClr val="bg1">
                    <a:alpha val="92000"/>
                  </a:schemeClr>
                </a:solidFill>
                <a:latin typeface="Arial" charset="0"/>
                <a:cs typeface="宋体" charset="0"/>
              </a:rPr>
              <a:t>Keyboard </a:t>
            </a:r>
            <a:r>
              <a:rPr lang="en-US" altLang="zh-CN" dirty="0" smtClean="0">
                <a:solidFill>
                  <a:schemeClr val="bg1">
                    <a:alpha val="92000"/>
                  </a:schemeClr>
                </a:solidFill>
                <a:latin typeface="Arial" charset="0"/>
                <a:cs typeface="宋体" charset="0"/>
              </a:rPr>
              <a:t>controls</a:t>
            </a:r>
            <a:endParaRPr lang="en-US" altLang="zh-CN" dirty="0">
              <a:solidFill>
                <a:schemeClr val="bg1">
                  <a:alpha val="92000"/>
                </a:schemeClr>
              </a:solidFill>
              <a:latin typeface="Arial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layer ro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" b="2469"/>
          <a:stretch/>
        </p:blipFill>
        <p:spPr>
          <a:xfrm>
            <a:off x="5061561" y="193204"/>
            <a:ext cx="4262967" cy="5573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972616" y="121196"/>
            <a:ext cx="8229600" cy="952500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Player Role and Actions</a:t>
            </a:r>
            <a:endParaRPr kumimoji="1"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0"/>
            <a:ext cx="4834880" cy="3900264"/>
          </a:xfrm>
        </p:spPr>
        <p:txBody>
          <a:bodyPr/>
          <a:lstStyle/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宋体" charset="0"/>
              </a:rPr>
              <a:t>Main objective: kill all the zombies appear in the city</a:t>
            </a:r>
          </a:p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宋体" charset="0"/>
              </a:rPr>
              <a:t>Secondary 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宋体" charset="0"/>
              </a:rPr>
              <a:t>objective: Searching information about the zombie virus.</a:t>
            </a:r>
          </a:p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宋体" charset="0"/>
              </a:rPr>
              <a:t>Keep alive</a:t>
            </a:r>
          </a:p>
          <a:p>
            <a:pPr marL="0" indent="0">
              <a:buNone/>
            </a:pPr>
            <a:endParaRPr kumimoji="1"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1134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1"/>
            </a:gs>
            <a:gs pos="99000">
              <a:schemeClr val="tx1">
                <a:lumMod val="65000"/>
                <a:lumOff val="3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93204"/>
            <a:ext cx="8229600" cy="952500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Strategies and Motivation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1680" y="1333500"/>
            <a:ext cx="6995120" cy="404428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宋体" charset="0"/>
              </a:rPr>
              <a:t>Try to keep the distance  with zombies and shoot them before getting close.</a:t>
            </a:r>
          </a:p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宋体" charset="0"/>
              </a:rPr>
              <a:t>Take advantage of stand at some high structures that zombie cannot reach.</a:t>
            </a:r>
          </a:p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宋体" charset="0"/>
              </a:rPr>
              <a:t>Kill zombies to get more points</a:t>
            </a:r>
          </a:p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宋体" charset="0"/>
              </a:rPr>
              <a:t>Collect the hp kit and ammo supply to sustain in a good condition.</a:t>
            </a:r>
          </a:p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宋体" charset="0"/>
              </a:rPr>
              <a:t>You can upgrade your weapon by picking up the weapon supply.</a:t>
            </a:r>
          </a:p>
          <a:p>
            <a:endParaRPr kumimoji="1"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639</Words>
  <Application>Microsoft Macintosh PowerPoint</Application>
  <PresentationFormat>全屏显示(16:10)</PresentationFormat>
  <Paragraphs>59</Paragraphs>
  <Slides>15</Slides>
  <Notes>2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Game Storyline</vt:lpstr>
      <vt:lpstr>Abstract of Game story</vt:lpstr>
      <vt:lpstr>Game Play and Appearance</vt:lpstr>
      <vt:lpstr>Player Role and Actions</vt:lpstr>
      <vt:lpstr>Strategies and Motivation</vt:lpstr>
      <vt:lpstr>Development Specification</vt:lpstr>
      <vt:lpstr>PowerPoint 演示文稿</vt:lpstr>
      <vt:lpstr>VISUAL DESIGN  </vt:lpstr>
      <vt:lpstr>SOUND DESIGN </vt:lpstr>
      <vt:lpstr>Bugs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Hao Zhenjie</cp:lastModifiedBy>
  <cp:revision>73</cp:revision>
  <dcterms:created xsi:type="dcterms:W3CDTF">2010-12-10T12:12:41Z</dcterms:created>
  <dcterms:modified xsi:type="dcterms:W3CDTF">2015-11-07T00:58:11Z</dcterms:modified>
</cp:coreProperties>
</file>