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Lst>
  <p:sldSz cx="9144000" cy="5143500" type="screen16x9"/>
  <p:notesSz cx="6858000" cy="9144000"/>
  <p:embeddedFontLst>
    <p:embeddedFont>
      <p:font typeface="Proxima Nova" panose="020B0604020202020204" charset="0"/>
      <p:regular r:id="rId15"/>
      <p:bold r:id="rId16"/>
      <p:italic r:id="rId17"/>
      <p:boldItalic r:id="rId18"/>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27757114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23499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03600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5716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5618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05500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58008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78243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93064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327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85789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35130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cxnSp>
        <p:nvCxnSpPr>
          <p:cNvPr id="9" name="Shape 9"/>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0" name="Shape 10"/>
          <p:cNvSpPr txBox="1">
            <a:spLocks noGrp="1"/>
          </p:cNvSpPr>
          <p:nvPr>
            <p:ph type="ctrTitle"/>
          </p:nvPr>
        </p:nvSpPr>
        <p:spPr>
          <a:xfrm>
            <a:off x="510450" y="1257300"/>
            <a:ext cx="8123100" cy="1588500"/>
          </a:xfrm>
          <a:prstGeom prst="rect">
            <a:avLst/>
          </a:prstGeom>
        </p:spPr>
        <p:txBody>
          <a:bodyPr lIns="91425" tIns="91425" rIns="91425" bIns="91425" anchor="b"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11" name="Shape 11"/>
          <p:cNvSpPr txBox="1">
            <a:spLocks noGrp="1"/>
          </p:cNvSpPr>
          <p:nvPr>
            <p:ph type="subTitle" idx="1"/>
          </p:nvPr>
        </p:nvSpPr>
        <p:spPr>
          <a:xfrm>
            <a:off x="510450" y="3182312"/>
            <a:ext cx="8123100" cy="629999"/>
          </a:xfrm>
          <a:prstGeom prst="rect">
            <a:avLst/>
          </a:prstGeom>
        </p:spPr>
        <p:txBody>
          <a:bodyPr lIns="91425" tIns="91425" rIns="91425" bIns="91425" anchor="t" anchorCtr="0"/>
          <a:lstStyle>
            <a:lvl1pPr>
              <a:lnSpc>
                <a:spcPct val="100000"/>
              </a:lnSpc>
              <a:spcBef>
                <a:spcPts val="0"/>
              </a:spcBef>
              <a:spcAft>
                <a:spcPts val="0"/>
              </a:spcAft>
              <a:buClr>
                <a:schemeClr val="lt1"/>
              </a:buClr>
              <a:buSzPct val="100000"/>
              <a:buNone/>
              <a:defRPr sz="2400">
                <a:solidFill>
                  <a:schemeClr val="lt1"/>
                </a:solidFill>
              </a:defRPr>
            </a:lvl1pPr>
            <a:lvl2pPr>
              <a:lnSpc>
                <a:spcPct val="100000"/>
              </a:lnSpc>
              <a:spcBef>
                <a:spcPts val="0"/>
              </a:spcBef>
              <a:spcAft>
                <a:spcPts val="0"/>
              </a:spcAft>
              <a:buClr>
                <a:schemeClr val="lt1"/>
              </a:buClr>
              <a:buSzPct val="100000"/>
              <a:buNone/>
              <a:defRPr sz="2400">
                <a:solidFill>
                  <a:schemeClr val="lt1"/>
                </a:solidFill>
              </a:defRPr>
            </a:lvl2pPr>
            <a:lvl3pPr>
              <a:lnSpc>
                <a:spcPct val="100000"/>
              </a:lnSpc>
              <a:spcBef>
                <a:spcPts val="0"/>
              </a:spcBef>
              <a:spcAft>
                <a:spcPts val="0"/>
              </a:spcAft>
              <a:buClr>
                <a:schemeClr val="lt1"/>
              </a:buClr>
              <a:buSzPct val="100000"/>
              <a:buNone/>
              <a:defRPr sz="2400">
                <a:solidFill>
                  <a:schemeClr val="lt1"/>
                </a:solidFill>
              </a:defRPr>
            </a:lvl3pPr>
            <a:lvl4pPr>
              <a:lnSpc>
                <a:spcPct val="100000"/>
              </a:lnSpc>
              <a:spcBef>
                <a:spcPts val="0"/>
              </a:spcBef>
              <a:spcAft>
                <a:spcPts val="0"/>
              </a:spcAft>
              <a:buClr>
                <a:schemeClr val="lt1"/>
              </a:buClr>
              <a:buSzPct val="100000"/>
              <a:buNone/>
              <a:defRPr sz="2400">
                <a:solidFill>
                  <a:schemeClr val="lt1"/>
                </a:solidFill>
              </a:defRPr>
            </a:lvl4pPr>
            <a:lvl5pPr>
              <a:lnSpc>
                <a:spcPct val="100000"/>
              </a:lnSpc>
              <a:spcBef>
                <a:spcPts val="0"/>
              </a:spcBef>
              <a:spcAft>
                <a:spcPts val="0"/>
              </a:spcAft>
              <a:buClr>
                <a:schemeClr val="lt1"/>
              </a:buClr>
              <a:buSzPct val="100000"/>
              <a:buNone/>
              <a:defRPr sz="2400">
                <a:solidFill>
                  <a:schemeClr val="lt1"/>
                </a:solidFill>
              </a:defRPr>
            </a:lvl5pPr>
            <a:lvl6pPr>
              <a:lnSpc>
                <a:spcPct val="100000"/>
              </a:lnSpc>
              <a:spcBef>
                <a:spcPts val="0"/>
              </a:spcBef>
              <a:spcAft>
                <a:spcPts val="0"/>
              </a:spcAft>
              <a:buClr>
                <a:schemeClr val="lt1"/>
              </a:buClr>
              <a:buSzPct val="100000"/>
              <a:buNone/>
              <a:defRPr sz="2400">
                <a:solidFill>
                  <a:schemeClr val="lt1"/>
                </a:solidFill>
              </a:defRPr>
            </a:lvl6pPr>
            <a:lvl7pPr>
              <a:lnSpc>
                <a:spcPct val="100000"/>
              </a:lnSpc>
              <a:spcBef>
                <a:spcPts val="0"/>
              </a:spcBef>
              <a:spcAft>
                <a:spcPts val="0"/>
              </a:spcAft>
              <a:buClr>
                <a:schemeClr val="lt1"/>
              </a:buClr>
              <a:buSzPct val="100000"/>
              <a:buNone/>
              <a:defRPr sz="2400">
                <a:solidFill>
                  <a:schemeClr val="lt1"/>
                </a:solidFill>
              </a:defRPr>
            </a:lvl7pPr>
            <a:lvl8pPr>
              <a:lnSpc>
                <a:spcPct val="100000"/>
              </a:lnSpc>
              <a:spcBef>
                <a:spcPts val="0"/>
              </a:spcBef>
              <a:spcAft>
                <a:spcPts val="0"/>
              </a:spcAft>
              <a:buClr>
                <a:schemeClr val="lt1"/>
              </a:buClr>
              <a:buSzPct val="100000"/>
              <a:buNone/>
              <a:defRPr sz="2400">
                <a:solidFill>
                  <a:schemeClr val="lt1"/>
                </a:solidFill>
              </a:defRPr>
            </a:lvl8pPr>
            <a:lvl9pPr>
              <a:lnSpc>
                <a:spcPct val="100000"/>
              </a:lnSpc>
              <a:spcBef>
                <a:spcPts val="0"/>
              </a:spcBef>
              <a:spcAft>
                <a:spcPts val="0"/>
              </a:spcAft>
              <a:buClr>
                <a:schemeClr val="lt1"/>
              </a:buClr>
              <a:buSzPct val="100000"/>
              <a:buNone/>
              <a:defRPr sz="2400">
                <a:solidFill>
                  <a:schemeClr val="lt1"/>
                </a:solidFill>
              </a:defRPr>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49" name="Shape 49"/>
          <p:cNvSpPr txBox="1">
            <a:spLocks noGrp="1"/>
          </p:cNvSpPr>
          <p:nvPr>
            <p:ph type="title"/>
          </p:nvPr>
        </p:nvSpPr>
        <p:spPr>
          <a:xfrm>
            <a:off x="311700" y="991475"/>
            <a:ext cx="8520599" cy="1917899"/>
          </a:xfrm>
          <a:prstGeom prst="rect">
            <a:avLst/>
          </a:prstGeom>
        </p:spPr>
        <p:txBody>
          <a:bodyPr lIns="91425" tIns="91425" rIns="91425" bIns="91425" anchor="ctr" anchorCtr="0"/>
          <a:lstStyle>
            <a:lvl1pPr algn="ctr">
              <a:spcBef>
                <a:spcPts val="0"/>
              </a:spcBef>
              <a:buSzPct val="100000"/>
              <a:defRPr sz="14000" b="1"/>
            </a:lvl1pPr>
            <a:lvl2pPr algn="ctr">
              <a:spcBef>
                <a:spcPts val="0"/>
              </a:spcBef>
              <a:buSzPct val="100000"/>
              <a:defRPr sz="14000" b="1"/>
            </a:lvl2pPr>
            <a:lvl3pPr algn="ctr">
              <a:spcBef>
                <a:spcPts val="0"/>
              </a:spcBef>
              <a:buSzPct val="100000"/>
              <a:defRPr sz="14000" b="1"/>
            </a:lvl3pPr>
            <a:lvl4pPr algn="ctr">
              <a:spcBef>
                <a:spcPts val="0"/>
              </a:spcBef>
              <a:buSzPct val="100000"/>
              <a:defRPr sz="14000" b="1"/>
            </a:lvl4pPr>
            <a:lvl5pPr algn="ctr">
              <a:spcBef>
                <a:spcPts val="0"/>
              </a:spcBef>
              <a:buSzPct val="100000"/>
              <a:defRPr sz="14000" b="1"/>
            </a:lvl5pPr>
            <a:lvl6pPr algn="ctr">
              <a:spcBef>
                <a:spcPts val="0"/>
              </a:spcBef>
              <a:buSzPct val="100000"/>
              <a:defRPr sz="14000" b="1"/>
            </a:lvl6pPr>
            <a:lvl7pPr algn="ctr">
              <a:spcBef>
                <a:spcPts val="0"/>
              </a:spcBef>
              <a:buSzPct val="100000"/>
              <a:defRPr sz="14000" b="1"/>
            </a:lvl7pPr>
            <a:lvl8pPr algn="ctr">
              <a:spcBef>
                <a:spcPts val="0"/>
              </a:spcBef>
              <a:buSzPct val="100000"/>
              <a:defRPr sz="14000" b="1"/>
            </a:lvl8pPr>
            <a:lvl9pPr algn="ctr">
              <a:spcBef>
                <a:spcPts val="0"/>
              </a:spcBef>
              <a:buSzPct val="100000"/>
              <a:defRPr sz="14000" b="1"/>
            </a:lvl9pPr>
          </a:lstStyle>
          <a:p>
            <a:endParaRPr/>
          </a:p>
        </p:txBody>
      </p:sp>
      <p:sp>
        <p:nvSpPr>
          <p:cNvPr id="50" name="Shape 50"/>
          <p:cNvSpPr txBox="1">
            <a:spLocks noGrp="1"/>
          </p:cNvSpPr>
          <p:nvPr>
            <p:ph type="body" idx="1"/>
          </p:nvPr>
        </p:nvSpPr>
        <p:spPr>
          <a:xfrm>
            <a:off x="311700" y="3071300"/>
            <a:ext cx="8520599" cy="901799"/>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3"/>
        <p:cNvGrpSpPr/>
        <p:nvPr/>
      </p:nvGrpSpPr>
      <p:grpSpPr>
        <a:xfrm>
          <a:off x="0" y="0"/>
          <a:ext cx="0" cy="0"/>
          <a:chOff x="0" y="0"/>
          <a:chExt cx="0" cy="0"/>
        </a:xfrm>
      </p:grpSpPr>
      <p:cxnSp>
        <p:nvCxnSpPr>
          <p:cNvPr id="14" name="Shape 14"/>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5" name="Shape 15"/>
          <p:cNvSpPr txBox="1">
            <a:spLocks noGrp="1"/>
          </p:cNvSpPr>
          <p:nvPr>
            <p:ph type="title"/>
          </p:nvPr>
        </p:nvSpPr>
        <p:spPr>
          <a:xfrm>
            <a:off x="510450" y="2057400"/>
            <a:ext cx="8123100" cy="778800"/>
          </a:xfrm>
          <a:prstGeom prst="rect">
            <a:avLst/>
          </a:prstGeom>
        </p:spPr>
        <p:txBody>
          <a:bodyPr lIns="91425" tIns="91425" rIns="91425" bIns="91425" anchor="b" anchorCtr="0"/>
          <a:lstStyle>
            <a:lvl1pPr>
              <a:spcBef>
                <a:spcPts val="0"/>
              </a:spcBef>
              <a:buClr>
                <a:schemeClr val="lt1"/>
              </a:buClr>
              <a:buSzPct val="100000"/>
              <a:defRPr sz="3600">
                <a:solidFill>
                  <a:schemeClr val="lt1"/>
                </a:solidFill>
              </a:defRPr>
            </a:lvl1pPr>
            <a:lvl2pPr>
              <a:spcBef>
                <a:spcPts val="0"/>
              </a:spcBef>
              <a:buClr>
                <a:schemeClr val="lt1"/>
              </a:buClr>
              <a:buSzPct val="100000"/>
              <a:defRPr sz="3600">
                <a:solidFill>
                  <a:schemeClr val="lt1"/>
                </a:solidFill>
              </a:defRPr>
            </a:lvl2pPr>
            <a:lvl3pPr>
              <a:spcBef>
                <a:spcPts val="0"/>
              </a:spcBef>
              <a:buClr>
                <a:schemeClr val="lt1"/>
              </a:buClr>
              <a:buSzPct val="100000"/>
              <a:defRPr sz="3600">
                <a:solidFill>
                  <a:schemeClr val="lt1"/>
                </a:solidFill>
              </a:defRPr>
            </a:lvl3pPr>
            <a:lvl4pPr>
              <a:spcBef>
                <a:spcPts val="0"/>
              </a:spcBef>
              <a:buClr>
                <a:schemeClr val="lt1"/>
              </a:buClr>
              <a:buSzPct val="100000"/>
              <a:defRPr sz="3600">
                <a:solidFill>
                  <a:schemeClr val="lt1"/>
                </a:solidFill>
              </a:defRPr>
            </a:lvl4pPr>
            <a:lvl5pPr>
              <a:spcBef>
                <a:spcPts val="0"/>
              </a:spcBef>
              <a:buClr>
                <a:schemeClr val="lt1"/>
              </a:buClr>
              <a:buSzPct val="100000"/>
              <a:defRPr sz="3600">
                <a:solidFill>
                  <a:schemeClr val="lt1"/>
                </a:solidFill>
              </a:defRPr>
            </a:lvl5pPr>
            <a:lvl6pPr>
              <a:spcBef>
                <a:spcPts val="0"/>
              </a:spcBef>
              <a:buClr>
                <a:schemeClr val="lt1"/>
              </a:buClr>
              <a:buSzPct val="100000"/>
              <a:defRPr sz="3600">
                <a:solidFill>
                  <a:schemeClr val="lt1"/>
                </a:solidFill>
              </a:defRPr>
            </a:lvl6pPr>
            <a:lvl7pPr>
              <a:spcBef>
                <a:spcPts val="0"/>
              </a:spcBef>
              <a:buClr>
                <a:schemeClr val="lt1"/>
              </a:buClr>
              <a:buSzPct val="100000"/>
              <a:defRPr sz="3600">
                <a:solidFill>
                  <a:schemeClr val="lt1"/>
                </a:solidFill>
              </a:defRPr>
            </a:lvl7pPr>
            <a:lvl8pPr>
              <a:spcBef>
                <a:spcPts val="0"/>
              </a:spcBef>
              <a:buClr>
                <a:schemeClr val="lt1"/>
              </a:buClr>
              <a:buSzPct val="100000"/>
              <a:defRPr sz="3600">
                <a:solidFill>
                  <a:schemeClr val="lt1"/>
                </a:solidFill>
              </a:defRPr>
            </a:lvl8pPr>
            <a:lvl9pPr>
              <a:spcBef>
                <a:spcPts val="0"/>
              </a:spcBef>
              <a:buClr>
                <a:schemeClr val="lt1"/>
              </a:buClr>
              <a:buSzPct val="100000"/>
              <a:defRPr sz="3600">
                <a:solidFill>
                  <a:schemeClr val="lt1"/>
                </a:solidFill>
              </a:defRPr>
            </a:lvl9pPr>
          </a:lstStyle>
          <a:p>
            <a:endParaRPr/>
          </a:p>
        </p:txBody>
      </p:sp>
      <p:sp>
        <p:nvSpPr>
          <p:cNvPr id="16" name="Shape 1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19" name="Shape 19"/>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5" name="Shape 25"/>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2" name="Shape 32"/>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7975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572000" y="7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40" name="Shape 40"/>
          <p:cNvSpPr txBox="1">
            <a:spLocks noGrp="1"/>
          </p:cNvSpPr>
          <p:nvPr>
            <p:ph type="title"/>
          </p:nvPr>
        </p:nvSpPr>
        <p:spPr>
          <a:xfrm>
            <a:off x="265500" y="1205825"/>
            <a:ext cx="4045199" cy="1509599"/>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41" name="Shape 41"/>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6825"/>
            <a:ext cx="5998800" cy="598799"/>
          </a:xfrm>
          <a:prstGeom prst="rect">
            <a:avLst/>
          </a:prstGeom>
        </p:spPr>
        <p:txBody>
          <a:bodyPr lIns="91425" tIns="91425" rIns="91425" bIns="91425" anchor="ctr" anchorCtr="0"/>
          <a:lstStyle>
            <a:lvl1pPr>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endParaRPr lang="en" sz="1000">
              <a:solidFill>
                <a:schemeClr val="dk1"/>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510450" y="1257300"/>
            <a:ext cx="8123100" cy="1588500"/>
          </a:xfrm>
          <a:prstGeom prst="rect">
            <a:avLst/>
          </a:prstGeom>
        </p:spPr>
        <p:txBody>
          <a:bodyPr lIns="91425" tIns="91425" rIns="91425" bIns="91425" anchor="b" anchorCtr="0">
            <a:noAutofit/>
          </a:bodyPr>
          <a:lstStyle/>
          <a:p>
            <a:pPr>
              <a:spcBef>
                <a:spcPts val="0"/>
              </a:spcBef>
              <a:buNone/>
            </a:pPr>
            <a:r>
              <a:rPr lang="en"/>
              <a:t>2D Game Pitch</a:t>
            </a:r>
          </a:p>
        </p:txBody>
      </p:sp>
      <p:sp>
        <p:nvSpPr>
          <p:cNvPr id="56" name="Shape 56"/>
          <p:cNvSpPr txBox="1">
            <a:spLocks noGrp="1"/>
          </p:cNvSpPr>
          <p:nvPr>
            <p:ph type="subTitle" idx="1"/>
          </p:nvPr>
        </p:nvSpPr>
        <p:spPr>
          <a:xfrm>
            <a:off x="510450" y="3182334"/>
            <a:ext cx="8123100" cy="1136699"/>
          </a:xfrm>
          <a:prstGeom prst="rect">
            <a:avLst/>
          </a:prstGeom>
        </p:spPr>
        <p:txBody>
          <a:bodyPr lIns="91425" tIns="91425" rIns="91425" bIns="91425" anchor="t" anchorCtr="0">
            <a:noAutofit/>
          </a:bodyPr>
          <a:lstStyle/>
          <a:p>
            <a:pPr rtl="0">
              <a:spcBef>
                <a:spcPts val="0"/>
              </a:spcBef>
              <a:buNone/>
            </a:pPr>
            <a:r>
              <a:rPr lang="en"/>
              <a:t>CIS 487</a:t>
            </a:r>
            <a:br>
              <a:rPr lang="en"/>
            </a:br>
            <a:r>
              <a:rPr lang="en"/>
              <a:t>LeRoy Eberly &amp; Zev Lopez</a:t>
            </a:r>
          </a:p>
          <a:p>
            <a:pPr>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Hardware and Software</a:t>
            </a:r>
          </a:p>
        </p:txBody>
      </p:sp>
      <p:sp>
        <p:nvSpPr>
          <p:cNvPr id="108" name="Shape 10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514350" lvl="0" indent="-285750">
              <a:spcAft>
                <a:spcPts val="0"/>
              </a:spcAft>
              <a:buFont typeface="Arial"/>
              <a:buChar char="•"/>
            </a:pPr>
            <a:r>
              <a:rPr lang="en" dirty="0"/>
              <a:t>Hardware</a:t>
            </a:r>
          </a:p>
          <a:p>
            <a:pPr marL="971550" lvl="1" indent="-285750">
              <a:spcBef>
                <a:spcPts val="1600"/>
              </a:spcBef>
              <a:spcAft>
                <a:spcPts val="0"/>
              </a:spcAft>
              <a:buSzPct val="100000"/>
              <a:buFont typeface="Courier New"/>
              <a:buChar char="o"/>
            </a:pPr>
            <a:r>
              <a:rPr lang="en" dirty="0"/>
              <a:t>The game will be built on a PC running:</a:t>
            </a:r>
            <a:br>
              <a:rPr lang="en" dirty="0"/>
            </a:br>
            <a:r>
              <a:rPr lang="en" dirty="0"/>
              <a:t>Win 7 PRo x64</a:t>
            </a:r>
            <a:br>
              <a:rPr lang="en" dirty="0"/>
            </a:br>
            <a:r>
              <a:rPr lang="en" dirty="0"/>
              <a:t>Intel i5 - 4690K</a:t>
            </a:r>
            <a:br>
              <a:rPr lang="en" dirty="0"/>
            </a:br>
            <a:r>
              <a:rPr lang="en" dirty="0"/>
              <a:t>NVIDIA 960 GTX</a:t>
            </a:r>
            <a:br>
              <a:rPr lang="en" dirty="0"/>
            </a:br>
            <a:r>
              <a:rPr lang="en" dirty="0"/>
              <a:t>1TB SSHD, and 3TB of HDD</a:t>
            </a:r>
          </a:p>
          <a:p>
            <a:pPr marL="514350" lvl="0" indent="-285750">
              <a:spcBef>
                <a:spcPts val="1600"/>
              </a:spcBef>
              <a:spcAft>
                <a:spcPts val="0"/>
              </a:spcAft>
              <a:buFont typeface="Arial"/>
              <a:buChar char="•"/>
            </a:pPr>
            <a:r>
              <a:rPr lang="en" dirty="0"/>
              <a:t>Software</a:t>
            </a:r>
          </a:p>
          <a:p>
            <a:pPr marL="971550" lvl="1" indent="-285750">
              <a:spcBef>
                <a:spcPts val="1600"/>
              </a:spcBef>
              <a:spcAft>
                <a:spcPts val="0"/>
              </a:spcAft>
              <a:buSzPct val="100000"/>
              <a:buFont typeface="Courier New"/>
              <a:buChar char="o"/>
            </a:pPr>
            <a:r>
              <a:rPr lang="en" dirty="0"/>
              <a:t>The game will be implemented using Unity 5.2</a:t>
            </a:r>
          </a:p>
          <a:p>
            <a:pPr marL="971550" lvl="1" indent="-285750">
              <a:spcBef>
                <a:spcPts val="1600"/>
              </a:spcBef>
              <a:buSzPct val="100000"/>
              <a:buFont typeface="Courier New"/>
              <a:buChar char="o"/>
            </a:pPr>
            <a:r>
              <a:rPr lang="en" dirty="0"/>
              <a:t>The scripting will be done with C#</a:t>
            </a:r>
            <a:endParaRPr lang="en"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dirty="0"/>
              <a:t>Algorithm Style</a:t>
            </a:r>
          </a:p>
        </p:txBody>
      </p:sp>
      <p:sp>
        <p:nvSpPr>
          <p:cNvPr id="116" name="Shape 11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sz="1600" dirty="0"/>
              <a:t>Each type of object in the Unity Scene should have its own individual script</a:t>
            </a:r>
          </a:p>
          <a:p>
            <a:pPr marL="514350" lvl="0" indent="-285750" rtl="0">
              <a:spcBef>
                <a:spcPts val="0"/>
              </a:spcBef>
              <a:buFont typeface="Arial" panose="020B0604020202020204" pitchFamily="34" charset="0"/>
              <a:buChar char="•"/>
            </a:pPr>
            <a:r>
              <a:rPr lang="en" sz="1600" dirty="0"/>
              <a:t>There will be a master game controller object that will have all of the information about the game state and relay information between objects</a:t>
            </a:r>
          </a:p>
          <a:p>
            <a:pPr marL="514350" lvl="0" indent="-285750" rtl="0">
              <a:spcBef>
                <a:spcPts val="0"/>
              </a:spcBef>
              <a:buFont typeface="Arial" panose="020B0604020202020204" pitchFamily="34" charset="0"/>
              <a:buChar char="•"/>
            </a:pPr>
            <a:r>
              <a:rPr lang="en" sz="1600" dirty="0"/>
              <a:t>Algorithms themselves should follow Dynamic Programming where </a:t>
            </a:r>
            <a:r>
              <a:rPr lang="en" sz="1600" dirty="0" smtClean="0"/>
              <a:t>applicable</a:t>
            </a:r>
          </a:p>
          <a:p>
            <a:pPr marL="514350" lvl="0" indent="-285750" rtl="0">
              <a:spcBef>
                <a:spcPts val="0"/>
              </a:spcBef>
              <a:buFont typeface="Arial" panose="020B0604020202020204" pitchFamily="34" charset="0"/>
              <a:buChar char="•"/>
            </a:pPr>
            <a:r>
              <a:rPr lang="en" sz="1600" dirty="0" smtClean="0"/>
              <a:t>2D graphics and </a:t>
            </a:r>
            <a:r>
              <a:rPr lang="en" sz="1600" dirty="0" smtClean="0"/>
              <a:t>physics</a:t>
            </a:r>
          </a:p>
          <a:p>
            <a:pPr marL="514350" indent="-285750">
              <a:buFont typeface="Arial" panose="020B0604020202020204" pitchFamily="34" charset="0"/>
              <a:buChar char="•"/>
            </a:pPr>
            <a:r>
              <a:rPr lang="en" sz="1600" dirty="0"/>
              <a:t>The computer AI will be simplistic: It will first look to see if there is any free spaces (unclaimed) next to the territory that it controls. If there is any available, it takes the first one it finds and attacks it. If there is none, it will then look to see if there is another nation that can be attacked that it has a significant advantage (higher troop count) over. If it does, it attacks. </a:t>
            </a:r>
            <a:endParaRPr lang="en" sz="1600" dirty="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Possible Improvements</a:t>
            </a:r>
          </a:p>
        </p:txBody>
      </p:sp>
      <p:sp>
        <p:nvSpPr>
          <p:cNvPr id="122" name="Shape 12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sz="1400" dirty="0"/>
              <a:t>Multiplayer</a:t>
            </a:r>
          </a:p>
          <a:p>
            <a:pPr marL="514350" lvl="0" indent="-285750" rtl="0">
              <a:spcBef>
                <a:spcPts val="0"/>
              </a:spcBef>
              <a:buFont typeface="Arial" panose="020B0604020202020204" pitchFamily="34" charset="0"/>
              <a:buChar char="•"/>
            </a:pPr>
            <a:r>
              <a:rPr lang="en" sz="1400" dirty="0"/>
              <a:t>Bigger Maps</a:t>
            </a:r>
          </a:p>
          <a:p>
            <a:pPr marL="514350" lvl="0" indent="-285750" rtl="0">
              <a:spcBef>
                <a:spcPts val="0"/>
              </a:spcBef>
              <a:buFont typeface="Arial" panose="020B0604020202020204" pitchFamily="34" charset="0"/>
              <a:buChar char="•"/>
            </a:pPr>
            <a:r>
              <a:rPr lang="en" sz="1400" dirty="0"/>
              <a:t>More Enemies</a:t>
            </a:r>
          </a:p>
          <a:p>
            <a:pPr marL="514350" lvl="0" indent="-285750" rtl="0">
              <a:spcBef>
                <a:spcPts val="0"/>
              </a:spcBef>
              <a:buFont typeface="Arial" panose="020B0604020202020204" pitchFamily="34" charset="0"/>
              <a:buChar char="•"/>
            </a:pPr>
            <a:r>
              <a:rPr lang="en" sz="1400" dirty="0"/>
              <a:t>Technology </a:t>
            </a:r>
            <a:r>
              <a:rPr lang="en" sz="1400" dirty="0" smtClean="0"/>
              <a:t>Trees</a:t>
            </a:r>
          </a:p>
          <a:p>
            <a:pPr marL="514350" lvl="0" indent="-285750" rtl="0">
              <a:spcBef>
                <a:spcPts val="0"/>
              </a:spcBef>
              <a:buFont typeface="Arial" panose="020B0604020202020204" pitchFamily="34" charset="0"/>
              <a:buChar char="•"/>
            </a:pPr>
            <a:r>
              <a:rPr lang="en" sz="1400" smtClean="0"/>
              <a:t>Troop </a:t>
            </a:r>
            <a:r>
              <a:rPr lang="en" sz="1400" dirty="0" smtClean="0"/>
              <a:t>Upgrades</a:t>
            </a:r>
            <a:endParaRPr lang="en" sz="1400" dirty="0"/>
          </a:p>
        </p:txBody>
      </p:sp>
      <p:pic>
        <p:nvPicPr>
          <p:cNvPr id="123" name="Shape 123"/>
          <p:cNvPicPr preferRelativeResize="0"/>
          <p:nvPr/>
        </p:nvPicPr>
        <p:blipFill>
          <a:blip r:embed="rId3">
            <a:alphaModFix/>
          </a:blip>
          <a:stretch>
            <a:fillRect/>
          </a:stretch>
        </p:blipFill>
        <p:spPr>
          <a:xfrm>
            <a:off x="4357000" y="1384937"/>
            <a:ext cx="4280449" cy="295147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Abstract</a:t>
            </a:r>
          </a:p>
        </p:txBody>
      </p:sp>
      <p:sp>
        <p:nvSpPr>
          <p:cNvPr id="62" name="Shape 6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In the game the player takes control of a new nation ruled by a dictator.</a:t>
            </a:r>
          </a:p>
          <a:p>
            <a:pPr marL="514350" lvl="0" indent="-285750" rtl="0">
              <a:spcBef>
                <a:spcPts val="0"/>
              </a:spcBef>
              <a:buFont typeface="Arial" panose="020B0604020202020204" pitchFamily="34" charset="0"/>
              <a:buChar char="•"/>
            </a:pPr>
            <a:r>
              <a:rPr lang="en" dirty="0"/>
              <a:t>As a dictator the player is trying to gain control of all the territories by defeating all of the enemy nations so that the player can rule the world. </a:t>
            </a:r>
          </a:p>
          <a:p>
            <a:pPr marL="514350" lvl="0" indent="-285750" rtl="0">
              <a:spcBef>
                <a:spcPts val="0"/>
              </a:spcBef>
              <a:buFont typeface="Arial" panose="020B0604020202020204" pitchFamily="34" charset="0"/>
              <a:buChar char="•"/>
            </a:pPr>
            <a:r>
              <a:rPr lang="en" dirty="0"/>
              <a:t>The game is a turn based game </a:t>
            </a:r>
            <a:r>
              <a:rPr lang="en" dirty="0" smtClean="0"/>
              <a:t>where </a:t>
            </a:r>
            <a:r>
              <a:rPr lang="en" dirty="0"/>
              <a:t>each turn a player can move and attack adjacent square, defend </a:t>
            </a:r>
            <a:r>
              <a:rPr lang="en" dirty="0" smtClean="0"/>
              <a:t>one of their own </a:t>
            </a:r>
            <a:r>
              <a:rPr lang="en" dirty="0" smtClean="0"/>
              <a:t>squares.</a:t>
            </a:r>
            <a:endParaRPr lang="en"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dirty="0"/>
              <a:t>Appearance</a:t>
            </a:r>
          </a:p>
        </p:txBody>
      </p:sp>
      <p:sp>
        <p:nvSpPr>
          <p:cNvPr id="68" name="Shape 6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514350" lvl="0" indent="-285750" rtl="0">
              <a:lnSpc>
                <a:spcPct val="100000"/>
              </a:lnSpc>
              <a:spcBef>
                <a:spcPts val="0"/>
              </a:spcBef>
              <a:spcAft>
                <a:spcPts val="0"/>
              </a:spcAft>
              <a:buFont typeface="Arial" panose="020B0604020202020204" pitchFamily="34" charset="0"/>
              <a:buChar char="•"/>
            </a:pPr>
            <a:r>
              <a:rPr lang="en" sz="1600" dirty="0"/>
              <a:t>The playing field will be a 5 X 5 block board.</a:t>
            </a:r>
          </a:p>
          <a:p>
            <a:pPr marL="514350" lvl="0" indent="-285750" rtl="0">
              <a:lnSpc>
                <a:spcPct val="100000"/>
              </a:lnSpc>
              <a:spcBef>
                <a:spcPts val="0"/>
              </a:spcBef>
              <a:spcAft>
                <a:spcPts val="0"/>
              </a:spcAft>
              <a:buFont typeface="Arial" panose="020B0604020202020204" pitchFamily="34" charset="0"/>
              <a:buChar char="•"/>
            </a:pPr>
            <a:r>
              <a:rPr lang="en" sz="1600" dirty="0"/>
              <a:t>Red block will denote enemy </a:t>
            </a:r>
            <a:r>
              <a:rPr lang="en" sz="1600" dirty="0" smtClean="0"/>
              <a:t>squares and adjacent yellow blocks will denote an enemies attack.</a:t>
            </a:r>
            <a:br>
              <a:rPr lang="en" sz="1600" dirty="0" smtClean="0"/>
            </a:br>
            <a:r>
              <a:rPr lang="en" sz="1600" dirty="0" smtClean="0"/>
              <a:t/>
            </a:r>
            <a:br>
              <a:rPr lang="en" sz="1600" dirty="0" smtClean="0"/>
            </a:br>
            <a:r>
              <a:rPr lang="en" sz="1600" dirty="0" smtClean="0"/>
              <a:t/>
            </a:r>
            <a:br>
              <a:rPr lang="en" sz="1600" dirty="0" smtClean="0"/>
            </a:br>
            <a:endParaRPr lang="en" sz="1600" dirty="0"/>
          </a:p>
          <a:p>
            <a:pPr marL="514350" lvl="0" indent="-285750" rtl="0">
              <a:lnSpc>
                <a:spcPct val="100000"/>
              </a:lnSpc>
              <a:spcBef>
                <a:spcPts val="0"/>
              </a:spcBef>
              <a:spcAft>
                <a:spcPts val="0"/>
              </a:spcAft>
              <a:buFont typeface="Arial" panose="020B0604020202020204" pitchFamily="34" charset="0"/>
              <a:buChar char="•"/>
            </a:pPr>
            <a:r>
              <a:rPr lang="en" sz="1600" dirty="0" smtClean="0"/>
              <a:t>Blue </a:t>
            </a:r>
            <a:r>
              <a:rPr lang="en" sz="1600" dirty="0"/>
              <a:t>blocks will denote player </a:t>
            </a:r>
            <a:r>
              <a:rPr lang="en" sz="1600" dirty="0" smtClean="0"/>
              <a:t>squares and adjacent </a:t>
            </a:r>
            <a:r>
              <a:rPr lang="en" sz="1600" dirty="0"/>
              <a:t>l</a:t>
            </a:r>
            <a:r>
              <a:rPr lang="en" sz="1600" dirty="0" smtClean="0"/>
              <a:t>ight blue blocks will denote a players attack.</a:t>
            </a:r>
          </a:p>
          <a:p>
            <a:pPr marL="514350" lvl="0" indent="-285750" rtl="0">
              <a:lnSpc>
                <a:spcPct val="100000"/>
              </a:lnSpc>
              <a:spcBef>
                <a:spcPts val="0"/>
              </a:spcBef>
              <a:spcAft>
                <a:spcPts val="0"/>
              </a:spcAft>
              <a:buFont typeface="Arial" panose="020B0604020202020204" pitchFamily="34" charset="0"/>
              <a:buChar char="•"/>
            </a:pPr>
            <a:r>
              <a:rPr lang="en" sz="1600" dirty="0" smtClean="0"/>
              <a:t>White </a:t>
            </a:r>
            <a:r>
              <a:rPr lang="en" sz="1600" dirty="0"/>
              <a:t>blocks will denote neutral territories (squares</a:t>
            </a:r>
            <a:r>
              <a:rPr lang="en" sz="1600" dirty="0" smtClean="0"/>
              <a:t>).</a:t>
            </a:r>
            <a:br>
              <a:rPr lang="en" sz="1600" dirty="0" smtClean="0"/>
            </a:br>
            <a:r>
              <a:rPr lang="en" sz="1600" dirty="0" smtClean="0"/>
              <a:t/>
            </a:r>
            <a:br>
              <a:rPr lang="en" sz="1600" dirty="0" smtClean="0"/>
            </a:br>
            <a:r>
              <a:rPr lang="en" sz="1600" dirty="0" smtClean="0"/>
              <a:t/>
            </a:r>
            <a:br>
              <a:rPr lang="en" sz="1600" dirty="0" smtClean="0"/>
            </a:br>
            <a:endParaRPr lang="en" sz="1600" dirty="0" smtClean="0"/>
          </a:p>
          <a:p>
            <a:pPr marL="514350" lvl="0" indent="-285750" rtl="0">
              <a:lnSpc>
                <a:spcPct val="100000"/>
              </a:lnSpc>
              <a:spcBef>
                <a:spcPts val="0"/>
              </a:spcBef>
              <a:spcAft>
                <a:spcPts val="0"/>
              </a:spcAft>
              <a:buFont typeface="Arial" panose="020B0604020202020204" pitchFamily="34" charset="0"/>
              <a:buChar char="•"/>
            </a:pPr>
            <a:r>
              <a:rPr lang="en" sz="1600" dirty="0" smtClean="0"/>
              <a:t>The board will also have a turn counter and a turn log.</a:t>
            </a:r>
            <a:endParaRPr lang="en" sz="1600" dirty="0"/>
          </a:p>
        </p:txBody>
      </p:sp>
      <p:pic>
        <p:nvPicPr>
          <p:cNvPr id="2" name="Picture 1"/>
          <p:cNvPicPr>
            <a:picLocks noChangeAspect="1"/>
          </p:cNvPicPr>
          <p:nvPr/>
        </p:nvPicPr>
        <p:blipFill>
          <a:blip r:embed="rId3"/>
          <a:stretch>
            <a:fillRect/>
          </a:stretch>
        </p:blipFill>
        <p:spPr>
          <a:xfrm>
            <a:off x="6804213" y="1758635"/>
            <a:ext cx="1506070" cy="961111"/>
          </a:xfrm>
          <a:prstGeom prst="rect">
            <a:avLst/>
          </a:prstGeom>
        </p:spPr>
      </p:pic>
      <p:pic>
        <p:nvPicPr>
          <p:cNvPr id="3" name="Picture 2"/>
          <p:cNvPicPr>
            <a:picLocks noChangeAspect="1"/>
          </p:cNvPicPr>
          <p:nvPr/>
        </p:nvPicPr>
        <p:blipFill rotWithShape="1">
          <a:blip r:embed="rId4"/>
          <a:srcRect t="10076"/>
          <a:stretch/>
        </p:blipFill>
        <p:spPr>
          <a:xfrm>
            <a:off x="7135906" y="3003176"/>
            <a:ext cx="1174377" cy="1100044"/>
          </a:xfrm>
          <a:prstGeom prst="rect">
            <a:avLst/>
          </a:prstGeom>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Board Layout</a:t>
            </a:r>
            <a:endParaRPr lang="en-US" dirty="0"/>
          </a:p>
        </p:txBody>
      </p:sp>
      <p:sp>
        <p:nvSpPr>
          <p:cNvPr id="3" name="Text Placeholder 2"/>
          <p:cNvSpPr>
            <a:spLocks noGrp="1"/>
          </p:cNvSpPr>
          <p:nvPr>
            <p:ph type="body" idx="1"/>
          </p:nvPr>
        </p:nvSpPr>
        <p:spPr/>
        <p:txBody>
          <a:bodyPr/>
          <a:lstStyle/>
          <a:p>
            <a:pPr marL="285750" indent="-285750">
              <a:buFont typeface="Arial" panose="020B0604020202020204" pitchFamily="34" charset="0"/>
              <a:buChar char="•"/>
            </a:pPr>
            <a:r>
              <a:rPr lang="en-US" dirty="0" smtClean="0"/>
              <a:t>Official game board.</a:t>
            </a:r>
            <a:endParaRPr lang="en-US" dirty="0"/>
          </a:p>
        </p:txBody>
      </p:sp>
      <p:pic>
        <p:nvPicPr>
          <p:cNvPr id="4" name="Picture 3"/>
          <p:cNvPicPr>
            <a:picLocks noChangeAspect="1"/>
          </p:cNvPicPr>
          <p:nvPr/>
        </p:nvPicPr>
        <p:blipFill>
          <a:blip r:embed="rId2"/>
          <a:stretch>
            <a:fillRect/>
          </a:stretch>
        </p:blipFill>
        <p:spPr>
          <a:xfrm>
            <a:off x="3182471" y="928751"/>
            <a:ext cx="5800164" cy="4012597"/>
          </a:xfrm>
          <a:prstGeom prst="rect">
            <a:avLst/>
          </a:prstGeom>
        </p:spPr>
      </p:pic>
    </p:spTree>
    <p:extLst>
      <p:ext uri="{BB962C8B-B14F-4D97-AF65-F5344CB8AC3E}">
        <p14:creationId xmlns:p14="http://schemas.microsoft.com/office/powerpoint/2010/main" val="385257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Player Roles and Actions</a:t>
            </a:r>
          </a:p>
        </p:txBody>
      </p:sp>
      <p:sp>
        <p:nvSpPr>
          <p:cNvPr id="75" name="Shape 75"/>
          <p:cNvSpPr txBox="1">
            <a:spLocks noGrp="1"/>
          </p:cNvSpPr>
          <p:nvPr>
            <p:ph type="body" idx="1"/>
          </p:nvPr>
        </p:nvSpPr>
        <p:spPr>
          <a:xfrm>
            <a:off x="311700" y="1152475"/>
            <a:ext cx="8520599" cy="3835799"/>
          </a:xfrm>
          <a:prstGeom prst="rect">
            <a:avLst/>
          </a:prstGeom>
        </p:spPr>
        <p:txBody>
          <a:bodyPr lIns="91425" tIns="91425" rIns="91425" bIns="91425" anchor="t" anchorCtr="0">
            <a:noAutofit/>
          </a:bodyPr>
          <a:lstStyle/>
          <a:p>
            <a:pPr marL="285750" indent="-285750" fontAlgn="base">
              <a:spcAft>
                <a:spcPts val="600"/>
              </a:spcAft>
              <a:buFont typeface="Arial" panose="020B0604020202020204" pitchFamily="34" charset="0"/>
              <a:buChar char="•"/>
            </a:pPr>
            <a:r>
              <a:rPr lang="en-US" sz="1400" dirty="0"/>
              <a:t>The game runs on a turn based system, where the player and the computer go back and forth until someone takes over the entire </a:t>
            </a:r>
            <a:r>
              <a:rPr lang="en-US" sz="1400" dirty="0" smtClean="0"/>
              <a:t>board or the player takes over all enemy territories.</a:t>
            </a:r>
            <a:endParaRPr lang="en-US" sz="1400" dirty="0"/>
          </a:p>
          <a:p>
            <a:pPr marL="285750" indent="-285750" fontAlgn="base">
              <a:spcAft>
                <a:spcPts val="600"/>
              </a:spcAft>
              <a:buFont typeface="Arial" panose="020B0604020202020204" pitchFamily="34" charset="0"/>
              <a:buChar char="•"/>
            </a:pPr>
            <a:r>
              <a:rPr lang="en-US" sz="1400" dirty="0"/>
              <a:t>Player’s </a:t>
            </a:r>
            <a:r>
              <a:rPr lang="en-US" sz="1400" dirty="0" smtClean="0"/>
              <a:t>turn</a:t>
            </a:r>
          </a:p>
          <a:p>
            <a:pPr marL="914400" lvl="1" indent="-285750" fontAlgn="base">
              <a:spcAft>
                <a:spcPts val="600"/>
              </a:spcAft>
              <a:buFont typeface="Courier New" panose="02070309020205020404" pitchFamily="49" charset="0"/>
              <a:buChar char="o"/>
            </a:pPr>
            <a:r>
              <a:rPr lang="en-US" dirty="0" smtClean="0"/>
              <a:t>Player </a:t>
            </a:r>
            <a:r>
              <a:rPr lang="en-US" dirty="0"/>
              <a:t>can move from one of his/her squares to an adjacent square in order to take it </a:t>
            </a:r>
            <a:r>
              <a:rPr lang="en-US" dirty="0" smtClean="0"/>
              <a:t>over. </a:t>
            </a:r>
            <a:r>
              <a:rPr lang="en-US" dirty="0"/>
              <a:t>If the square is a neutral square then it is taken over automatically</a:t>
            </a:r>
            <a:r>
              <a:rPr lang="en-US" dirty="0" smtClean="0"/>
              <a:t>.</a:t>
            </a:r>
          </a:p>
          <a:p>
            <a:pPr marL="628650" lvl="1" fontAlgn="base">
              <a:spcAft>
                <a:spcPts val="600"/>
              </a:spcAft>
            </a:pPr>
            <a:r>
              <a:rPr lang="en-US" u="sng" dirty="0" smtClean="0"/>
              <a:t>Ex.</a:t>
            </a:r>
            <a:r>
              <a:rPr lang="en-US" dirty="0" smtClean="0"/>
              <a:t> Of a player attack</a:t>
            </a:r>
            <a:endParaRPr lang="en-US" u="sng" dirty="0"/>
          </a:p>
          <a:p>
            <a:pPr marL="514350" lvl="1" indent="-285750">
              <a:buSzPct val="100000"/>
              <a:buFont typeface="Arial" panose="020B0604020202020204" pitchFamily="34" charset="0"/>
              <a:buChar char="•"/>
            </a:pPr>
            <a:endParaRPr lang="en" sz="1000" dirty="0" smtClean="0"/>
          </a:p>
          <a:p>
            <a:pPr marL="457200" lvl="0" indent="0" rtl="0">
              <a:spcBef>
                <a:spcPts val="0"/>
              </a:spcBef>
              <a:buNone/>
            </a:pPr>
            <a:endParaRPr dirty="0"/>
          </a:p>
        </p:txBody>
      </p:sp>
      <p:pic>
        <p:nvPicPr>
          <p:cNvPr id="2" name="Picture 1"/>
          <p:cNvPicPr>
            <a:picLocks noChangeAspect="1"/>
          </p:cNvPicPr>
          <p:nvPr/>
        </p:nvPicPr>
        <p:blipFill>
          <a:blip r:embed="rId3"/>
          <a:stretch>
            <a:fillRect/>
          </a:stretch>
        </p:blipFill>
        <p:spPr>
          <a:xfrm>
            <a:off x="311700" y="3435940"/>
            <a:ext cx="2171876" cy="1552334"/>
          </a:xfrm>
          <a:prstGeom prst="rect">
            <a:avLst/>
          </a:prstGeom>
        </p:spPr>
      </p:pic>
      <p:pic>
        <p:nvPicPr>
          <p:cNvPr id="3" name="Picture 2"/>
          <p:cNvPicPr>
            <a:picLocks noChangeAspect="1"/>
          </p:cNvPicPr>
          <p:nvPr/>
        </p:nvPicPr>
        <p:blipFill>
          <a:blip r:embed="rId4"/>
          <a:stretch>
            <a:fillRect/>
          </a:stretch>
        </p:blipFill>
        <p:spPr>
          <a:xfrm>
            <a:off x="3325905" y="3435940"/>
            <a:ext cx="1794063" cy="1552334"/>
          </a:xfrm>
          <a:prstGeom prst="rect">
            <a:avLst/>
          </a:prstGeom>
        </p:spPr>
      </p:pic>
      <p:sp>
        <p:nvSpPr>
          <p:cNvPr id="5" name="TextBox 4"/>
          <p:cNvSpPr txBox="1"/>
          <p:nvPr/>
        </p:nvSpPr>
        <p:spPr>
          <a:xfrm>
            <a:off x="3498218" y="3070374"/>
            <a:ext cx="1470274" cy="307777"/>
          </a:xfrm>
          <a:prstGeom prst="rect">
            <a:avLst/>
          </a:prstGeom>
          <a:noFill/>
        </p:spPr>
        <p:txBody>
          <a:bodyPr wrap="none" rtlCol="0">
            <a:spAutoFit/>
          </a:bodyPr>
          <a:lstStyle/>
          <a:p>
            <a:r>
              <a:rPr lang="en-US" dirty="0" smtClean="0"/>
              <a:t>Selecting Attack</a:t>
            </a:r>
            <a:endParaRPr lang="en-US" dirty="0"/>
          </a:p>
        </p:txBody>
      </p:sp>
      <p:sp>
        <p:nvSpPr>
          <p:cNvPr id="10" name="TextBox 9"/>
          <p:cNvSpPr txBox="1"/>
          <p:nvPr/>
        </p:nvSpPr>
        <p:spPr>
          <a:xfrm>
            <a:off x="733333" y="3128163"/>
            <a:ext cx="1260281" cy="307777"/>
          </a:xfrm>
          <a:prstGeom prst="rect">
            <a:avLst/>
          </a:prstGeom>
          <a:noFill/>
        </p:spPr>
        <p:txBody>
          <a:bodyPr wrap="none" rtlCol="0">
            <a:spAutoFit/>
          </a:bodyPr>
          <a:lstStyle/>
          <a:p>
            <a:r>
              <a:rPr lang="en-US" dirty="0" smtClean="0"/>
              <a:t>Before Attack</a:t>
            </a:r>
            <a:endParaRPr lang="en-US" dirty="0"/>
          </a:p>
        </p:txBody>
      </p:sp>
      <p:sp>
        <p:nvSpPr>
          <p:cNvPr id="11" name="TextBox 10"/>
          <p:cNvSpPr txBox="1"/>
          <p:nvPr/>
        </p:nvSpPr>
        <p:spPr>
          <a:xfrm>
            <a:off x="6606988" y="3114678"/>
            <a:ext cx="1111202" cy="307777"/>
          </a:xfrm>
          <a:prstGeom prst="rect">
            <a:avLst/>
          </a:prstGeom>
          <a:noFill/>
        </p:spPr>
        <p:txBody>
          <a:bodyPr wrap="none" rtlCol="0">
            <a:spAutoFit/>
          </a:bodyPr>
          <a:lstStyle/>
          <a:p>
            <a:r>
              <a:rPr lang="en-US" dirty="0" smtClean="0"/>
              <a:t>After Attack</a:t>
            </a:r>
            <a:endParaRPr lang="en-US" dirty="0"/>
          </a:p>
        </p:txBody>
      </p:sp>
      <p:pic>
        <p:nvPicPr>
          <p:cNvPr id="6" name="Picture 5"/>
          <p:cNvPicPr>
            <a:picLocks noChangeAspect="1"/>
          </p:cNvPicPr>
          <p:nvPr/>
        </p:nvPicPr>
        <p:blipFill>
          <a:blip r:embed="rId5"/>
          <a:stretch>
            <a:fillRect/>
          </a:stretch>
        </p:blipFill>
        <p:spPr>
          <a:xfrm>
            <a:off x="6285361" y="3422455"/>
            <a:ext cx="1754456" cy="1552334"/>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dirty="0"/>
              <a:t>Player Actions continued</a:t>
            </a:r>
          </a:p>
        </p:txBody>
      </p:sp>
      <p:sp>
        <p:nvSpPr>
          <p:cNvPr id="83" name="Shape 8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971550" lvl="1" indent="-285750" rtl="0">
              <a:spcBef>
                <a:spcPts val="0"/>
              </a:spcBef>
              <a:spcAft>
                <a:spcPts val="1200"/>
              </a:spcAft>
              <a:buFont typeface="Courier New" panose="02070309020205020404" pitchFamily="49" charset="0"/>
              <a:buChar char="o"/>
            </a:pPr>
            <a:r>
              <a:rPr lang="en" dirty="0"/>
              <a:t>The player can defend one of his/her squares and if he does, then the chances of that square being taken over greatly decrease. </a:t>
            </a:r>
            <a:endParaRPr lang="en" dirty="0" smtClean="0"/>
          </a:p>
          <a:p>
            <a:pPr marL="971550" lvl="1" indent="-285750" rtl="0">
              <a:spcBef>
                <a:spcPts val="0"/>
              </a:spcBef>
              <a:spcAft>
                <a:spcPts val="1200"/>
              </a:spcAft>
              <a:buFont typeface="Courier New" panose="02070309020205020404" pitchFamily="49" charset="0"/>
              <a:buChar char="o"/>
            </a:pPr>
            <a:r>
              <a:rPr lang="en" dirty="0" smtClean="0"/>
              <a:t>Players end their turn by clicking Go</a:t>
            </a:r>
            <a:endParaRPr lang="en" dirty="0" smtClean="0"/>
          </a:p>
          <a:p>
            <a:pPr marL="685800" lvl="1" rtl="0">
              <a:spcBef>
                <a:spcPts val="0"/>
              </a:spcBef>
              <a:spcAft>
                <a:spcPts val="1200"/>
              </a:spcAft>
            </a:pPr>
            <a:r>
              <a:rPr lang="en" u="sng" dirty="0" smtClean="0"/>
              <a:t>Ex. </a:t>
            </a:r>
            <a:r>
              <a:rPr lang="en" dirty="0" smtClean="0"/>
              <a:t>The enemy goes for an atk on the lower left territory then the user hits defend and click on that yellow block under attack, finally a succesfull defend occurs and the player keeps their territory. </a:t>
            </a:r>
            <a:endParaRPr lang="en" dirty="0"/>
          </a:p>
        </p:txBody>
      </p:sp>
      <p:pic>
        <p:nvPicPr>
          <p:cNvPr id="12" name="Picture 11"/>
          <p:cNvPicPr>
            <a:picLocks noChangeAspect="1"/>
          </p:cNvPicPr>
          <p:nvPr/>
        </p:nvPicPr>
        <p:blipFill>
          <a:blip r:embed="rId3"/>
          <a:stretch>
            <a:fillRect/>
          </a:stretch>
        </p:blipFill>
        <p:spPr>
          <a:xfrm>
            <a:off x="1034293" y="3235828"/>
            <a:ext cx="1570059" cy="1643426"/>
          </a:xfrm>
          <a:prstGeom prst="rect">
            <a:avLst/>
          </a:prstGeom>
        </p:spPr>
      </p:pic>
      <p:pic>
        <p:nvPicPr>
          <p:cNvPr id="7" name="Picture 6"/>
          <p:cNvPicPr>
            <a:picLocks noChangeAspect="1"/>
          </p:cNvPicPr>
          <p:nvPr/>
        </p:nvPicPr>
        <p:blipFill>
          <a:blip r:embed="rId4"/>
          <a:stretch>
            <a:fillRect/>
          </a:stretch>
        </p:blipFill>
        <p:spPr>
          <a:xfrm>
            <a:off x="3733799" y="3235828"/>
            <a:ext cx="1676400" cy="1622571"/>
          </a:xfrm>
          <a:prstGeom prst="rect">
            <a:avLst/>
          </a:prstGeom>
        </p:spPr>
      </p:pic>
      <p:pic>
        <p:nvPicPr>
          <p:cNvPr id="8" name="Picture 7"/>
          <p:cNvPicPr>
            <a:picLocks noChangeAspect="1"/>
          </p:cNvPicPr>
          <p:nvPr/>
        </p:nvPicPr>
        <p:blipFill>
          <a:blip r:embed="rId5"/>
          <a:stretch>
            <a:fillRect/>
          </a:stretch>
        </p:blipFill>
        <p:spPr>
          <a:xfrm>
            <a:off x="6475871" y="3235828"/>
            <a:ext cx="1620002" cy="1620002"/>
          </a:xfrm>
          <a:prstGeom prst="rect">
            <a:avLst/>
          </a:prstGeom>
        </p:spPr>
      </p:pic>
      <p:sp>
        <p:nvSpPr>
          <p:cNvPr id="9" name="TextBox 8"/>
          <p:cNvSpPr txBox="1"/>
          <p:nvPr/>
        </p:nvSpPr>
        <p:spPr>
          <a:xfrm>
            <a:off x="1152651" y="2860675"/>
            <a:ext cx="1308371" cy="307777"/>
          </a:xfrm>
          <a:prstGeom prst="rect">
            <a:avLst/>
          </a:prstGeom>
          <a:noFill/>
        </p:spPr>
        <p:txBody>
          <a:bodyPr wrap="none" rtlCol="0">
            <a:spAutoFit/>
          </a:bodyPr>
          <a:lstStyle/>
          <a:p>
            <a:r>
              <a:rPr lang="en-US" dirty="0" smtClean="0"/>
              <a:t>Before defend</a:t>
            </a:r>
            <a:endParaRPr lang="en-US" dirty="0"/>
          </a:p>
        </p:txBody>
      </p:sp>
      <p:sp>
        <p:nvSpPr>
          <p:cNvPr id="16" name="TextBox 15"/>
          <p:cNvSpPr txBox="1"/>
          <p:nvPr/>
        </p:nvSpPr>
        <p:spPr>
          <a:xfrm>
            <a:off x="3917813" y="2860675"/>
            <a:ext cx="1359668" cy="307777"/>
          </a:xfrm>
          <a:prstGeom prst="rect">
            <a:avLst/>
          </a:prstGeom>
          <a:noFill/>
        </p:spPr>
        <p:txBody>
          <a:bodyPr wrap="none" rtlCol="0">
            <a:spAutoFit/>
          </a:bodyPr>
          <a:lstStyle/>
          <a:p>
            <a:r>
              <a:rPr lang="en-US" dirty="0" smtClean="0"/>
              <a:t>Enemy attacks</a:t>
            </a:r>
            <a:endParaRPr lang="en-US" dirty="0"/>
          </a:p>
        </p:txBody>
      </p:sp>
      <p:sp>
        <p:nvSpPr>
          <p:cNvPr id="17" name="TextBox 16"/>
          <p:cNvSpPr txBox="1"/>
          <p:nvPr/>
        </p:nvSpPr>
        <p:spPr>
          <a:xfrm>
            <a:off x="6734272" y="2860675"/>
            <a:ext cx="1159292" cy="307777"/>
          </a:xfrm>
          <a:prstGeom prst="rect">
            <a:avLst/>
          </a:prstGeom>
          <a:noFill/>
        </p:spPr>
        <p:txBody>
          <a:bodyPr wrap="none" rtlCol="0">
            <a:spAutoFit/>
          </a:bodyPr>
          <a:lstStyle/>
          <a:p>
            <a:r>
              <a:rPr lang="en-US" dirty="0" smtClean="0"/>
              <a:t>After defend</a:t>
            </a:r>
            <a:endParaRPr lang="en-US"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Computer Roles and Actions</a:t>
            </a:r>
          </a:p>
        </p:txBody>
      </p:sp>
      <p:sp>
        <p:nvSpPr>
          <p:cNvPr id="90" name="Shape 9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514350" lvl="0" indent="-285750" rtl="0">
              <a:spcBef>
                <a:spcPts val="0"/>
              </a:spcBef>
              <a:spcAft>
                <a:spcPts val="600"/>
              </a:spcAft>
              <a:buFont typeface="Arial" panose="020B0604020202020204" pitchFamily="34" charset="0"/>
              <a:buChar char="•"/>
            </a:pPr>
            <a:r>
              <a:rPr lang="en" dirty="0"/>
              <a:t>Computer’s turn</a:t>
            </a:r>
          </a:p>
          <a:p>
            <a:pPr marL="971550" lvl="1" indent="-285750" rtl="0">
              <a:spcBef>
                <a:spcPts val="0"/>
              </a:spcBef>
              <a:spcAft>
                <a:spcPts val="600"/>
              </a:spcAft>
              <a:buFont typeface="Courier New" panose="02070309020205020404" pitchFamily="49" charset="0"/>
              <a:buChar char="o"/>
            </a:pPr>
            <a:r>
              <a:rPr lang="en" dirty="0"/>
              <a:t>The computer can perform all of the same actions as the player.</a:t>
            </a:r>
          </a:p>
          <a:p>
            <a:pPr marL="971550" lvl="1" indent="-285750" rtl="0">
              <a:spcBef>
                <a:spcPts val="0"/>
              </a:spcBef>
              <a:spcAft>
                <a:spcPts val="600"/>
              </a:spcAft>
              <a:buFont typeface="Courier New" panose="02070309020205020404" pitchFamily="49" charset="0"/>
              <a:buChar char="o"/>
            </a:pPr>
            <a:r>
              <a:rPr lang="en" dirty="0"/>
              <a:t>The number of turns the computer takes is based on the difficulty. </a:t>
            </a:r>
            <a:r>
              <a:rPr lang="en" dirty="0" smtClean="0"/>
              <a:t>The number of computer turns will vary to allow the player time to strategize.</a:t>
            </a:r>
            <a:endParaRPr lang="en" dirty="0"/>
          </a:p>
          <a:p>
            <a:pPr marL="685800" lvl="1" rtl="0">
              <a:spcBef>
                <a:spcPts val="0"/>
              </a:spcBef>
              <a:spcAft>
                <a:spcPts val="600"/>
              </a:spcAft>
            </a:pPr>
            <a:r>
              <a:rPr lang="en" u="sng" dirty="0" smtClean="0"/>
              <a:t>Ex. </a:t>
            </a:r>
            <a:r>
              <a:rPr lang="en" dirty="0" smtClean="0"/>
              <a:t>Of enemy attack</a:t>
            </a:r>
            <a:endParaRPr lang="en" u="sng" dirty="0"/>
          </a:p>
        </p:txBody>
      </p:sp>
      <p:pic>
        <p:nvPicPr>
          <p:cNvPr id="4" name="Picture 3"/>
          <p:cNvPicPr>
            <a:picLocks noChangeAspect="1"/>
          </p:cNvPicPr>
          <p:nvPr/>
        </p:nvPicPr>
        <p:blipFill>
          <a:blip r:embed="rId3"/>
          <a:stretch>
            <a:fillRect/>
          </a:stretch>
        </p:blipFill>
        <p:spPr>
          <a:xfrm>
            <a:off x="1272987" y="3219391"/>
            <a:ext cx="1570059" cy="1643426"/>
          </a:xfrm>
          <a:prstGeom prst="rect">
            <a:avLst/>
          </a:prstGeom>
        </p:spPr>
      </p:pic>
      <p:pic>
        <p:nvPicPr>
          <p:cNvPr id="5" name="Picture 4"/>
          <p:cNvPicPr>
            <a:picLocks noChangeAspect="1"/>
          </p:cNvPicPr>
          <p:nvPr/>
        </p:nvPicPr>
        <p:blipFill>
          <a:blip r:embed="rId4"/>
          <a:stretch>
            <a:fillRect/>
          </a:stretch>
        </p:blipFill>
        <p:spPr>
          <a:xfrm>
            <a:off x="3550024" y="3217497"/>
            <a:ext cx="1662111" cy="1645320"/>
          </a:xfrm>
          <a:prstGeom prst="rect">
            <a:avLst/>
          </a:prstGeom>
        </p:spPr>
      </p:pic>
      <p:pic>
        <p:nvPicPr>
          <p:cNvPr id="6" name="Picture 5"/>
          <p:cNvPicPr>
            <a:picLocks noChangeAspect="1"/>
          </p:cNvPicPr>
          <p:nvPr/>
        </p:nvPicPr>
        <p:blipFill>
          <a:blip r:embed="rId5"/>
          <a:stretch>
            <a:fillRect/>
          </a:stretch>
        </p:blipFill>
        <p:spPr>
          <a:xfrm>
            <a:off x="6069106" y="3217716"/>
            <a:ext cx="1683006" cy="1645101"/>
          </a:xfrm>
          <a:prstGeom prst="rect">
            <a:avLst/>
          </a:prstGeom>
        </p:spPr>
      </p:pic>
      <p:sp>
        <p:nvSpPr>
          <p:cNvPr id="7" name="TextBox 6"/>
          <p:cNvSpPr txBox="1"/>
          <p:nvPr/>
        </p:nvSpPr>
        <p:spPr>
          <a:xfrm>
            <a:off x="1136453" y="2909719"/>
            <a:ext cx="1826141" cy="307777"/>
          </a:xfrm>
          <a:prstGeom prst="rect">
            <a:avLst/>
          </a:prstGeom>
          <a:noFill/>
        </p:spPr>
        <p:txBody>
          <a:bodyPr wrap="none" rtlCol="0">
            <a:spAutoFit/>
          </a:bodyPr>
          <a:lstStyle/>
          <a:p>
            <a:r>
              <a:rPr lang="en-US" dirty="0" smtClean="0"/>
              <a:t>Before enemy attack</a:t>
            </a:r>
            <a:endParaRPr lang="en-US" dirty="0"/>
          </a:p>
        </p:txBody>
      </p:sp>
      <p:sp>
        <p:nvSpPr>
          <p:cNvPr id="8" name="TextBox 7"/>
          <p:cNvSpPr txBox="1"/>
          <p:nvPr/>
        </p:nvSpPr>
        <p:spPr>
          <a:xfrm>
            <a:off x="3468008" y="2909719"/>
            <a:ext cx="1826141" cy="307777"/>
          </a:xfrm>
          <a:prstGeom prst="rect">
            <a:avLst/>
          </a:prstGeom>
          <a:noFill/>
        </p:spPr>
        <p:txBody>
          <a:bodyPr wrap="none" rtlCol="0">
            <a:spAutoFit/>
          </a:bodyPr>
          <a:lstStyle/>
          <a:p>
            <a:r>
              <a:rPr lang="en-US" dirty="0" smtClean="0"/>
              <a:t>During enemy attack</a:t>
            </a:r>
            <a:endParaRPr lang="en-US" dirty="0"/>
          </a:p>
        </p:txBody>
      </p:sp>
      <p:sp>
        <p:nvSpPr>
          <p:cNvPr id="9" name="TextBox 8"/>
          <p:cNvSpPr txBox="1"/>
          <p:nvPr/>
        </p:nvSpPr>
        <p:spPr>
          <a:xfrm>
            <a:off x="5997538" y="2889384"/>
            <a:ext cx="1677062" cy="307777"/>
          </a:xfrm>
          <a:prstGeom prst="rect">
            <a:avLst/>
          </a:prstGeom>
          <a:noFill/>
        </p:spPr>
        <p:txBody>
          <a:bodyPr wrap="none" rtlCol="0">
            <a:spAutoFit/>
          </a:bodyPr>
          <a:lstStyle/>
          <a:p>
            <a:r>
              <a:rPr lang="en-US" dirty="0" smtClean="0"/>
              <a:t>After enemy attack</a:t>
            </a:r>
            <a:endParaRPr lang="en-US"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Strategies and Player Motivation</a:t>
            </a:r>
          </a:p>
        </p:txBody>
      </p:sp>
      <p:sp>
        <p:nvSpPr>
          <p:cNvPr id="96" name="Shape 9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Player Motivation</a:t>
            </a:r>
          </a:p>
          <a:p>
            <a:pPr marL="971550" lvl="1" indent="-285750">
              <a:buFont typeface="Courier New" panose="02070309020205020404" pitchFamily="49" charset="0"/>
              <a:buChar char="o"/>
            </a:pPr>
            <a:r>
              <a:rPr lang="en" dirty="0"/>
              <a:t>Player's goal is to take over the game map, by defeating the enemy nation.</a:t>
            </a:r>
          </a:p>
          <a:p>
            <a:pPr marL="971550" lvl="1" indent="-285750">
              <a:buFont typeface="Courier New" panose="02070309020205020404" pitchFamily="49" charset="0"/>
              <a:buChar char="o"/>
            </a:pPr>
            <a:r>
              <a:rPr lang="en" dirty="0"/>
              <a:t>Player takes the role of a new nation trying to gain control of the map in order to win.</a:t>
            </a:r>
          </a:p>
          <a:p>
            <a:pPr marL="514350" lvl="0" indent="-285750" rtl="0">
              <a:spcBef>
                <a:spcPts val="0"/>
              </a:spcBef>
              <a:buFont typeface="Arial" panose="020B0604020202020204" pitchFamily="34" charset="0"/>
              <a:buChar char="•"/>
            </a:pPr>
            <a:r>
              <a:rPr lang="en" dirty="0"/>
              <a:t>Strategies</a:t>
            </a:r>
          </a:p>
          <a:p>
            <a:pPr marL="971550" lvl="1" indent="-285750" rtl="0">
              <a:spcBef>
                <a:spcPts val="0"/>
              </a:spcBef>
              <a:buFont typeface="Courier New" panose="02070309020205020404" pitchFamily="49" charset="0"/>
              <a:buChar char="o"/>
            </a:pPr>
            <a:r>
              <a:rPr lang="en" dirty="0"/>
              <a:t>The player's main strategy during his/her turn is to move around the board in order to take control or the enemy territories (squares).</a:t>
            </a:r>
          </a:p>
          <a:p>
            <a:pPr marL="971550" lvl="1" indent="-285750" rtl="0">
              <a:spcBef>
                <a:spcPts val="0"/>
              </a:spcBef>
              <a:buFont typeface="Courier New" panose="02070309020205020404" pitchFamily="49" charset="0"/>
              <a:buChar char="o"/>
            </a:pPr>
            <a:r>
              <a:rPr lang="en" dirty="0"/>
              <a:t>The player will also try defend their territories (squares) from enemy attacks</a:t>
            </a:r>
            <a:r>
              <a:rPr lang="en" dirty="0" smtClean="0"/>
              <a:t>.</a:t>
            </a:r>
            <a:endParaRPr lang="en" dirty="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Level Summary/Story progression</a:t>
            </a:r>
          </a:p>
        </p:txBody>
      </p:sp>
      <p:sp>
        <p:nvSpPr>
          <p:cNvPr id="102" name="Shape 10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As you take over more territory you become stronger</a:t>
            </a:r>
            <a:r>
              <a:rPr lang="en" dirty="0" smtClean="0"/>
              <a:t>.</a:t>
            </a:r>
          </a:p>
          <a:p>
            <a:pPr marL="514350" lvl="0" indent="-285750" rtl="0">
              <a:spcBef>
                <a:spcPts val="0"/>
              </a:spcBef>
              <a:buFont typeface="Arial" panose="020B0604020202020204" pitchFamily="34" charset="0"/>
              <a:buChar char="•"/>
            </a:pPr>
            <a:r>
              <a:rPr lang="en" dirty="0" smtClean="0"/>
              <a:t>The </a:t>
            </a:r>
            <a:r>
              <a:rPr lang="en" dirty="0"/>
              <a:t>game is a single level and once </a:t>
            </a:r>
            <a:r>
              <a:rPr lang="en" dirty="0" smtClean="0"/>
              <a:t>you</a:t>
            </a:r>
            <a:r>
              <a:rPr lang="en" dirty="0" smtClean="0"/>
              <a:t> </a:t>
            </a:r>
            <a:r>
              <a:rPr lang="en" dirty="0"/>
              <a:t>take over the entire map you win</a:t>
            </a:r>
            <a:r>
              <a:rPr lang="en" dirty="0" smtClean="0"/>
              <a:t>.</a:t>
            </a:r>
          </a:p>
          <a:p>
            <a:pPr marL="514350" lvl="0" indent="-285750" rtl="0">
              <a:spcBef>
                <a:spcPts val="0"/>
              </a:spcBef>
              <a:buFont typeface="Arial" panose="020B0604020202020204" pitchFamily="34" charset="0"/>
              <a:buChar char="•"/>
            </a:pPr>
            <a:r>
              <a:rPr lang="en" dirty="0" smtClean="0"/>
              <a:t>The player must decide wether to play aggresivly, defensively, or a combination or both.</a:t>
            </a:r>
            <a:endParaRPr lang="en" dirty="0"/>
          </a:p>
        </p:txBody>
      </p:sp>
    </p:spTree>
  </p:cSld>
  <p:clrMapOvr>
    <a:masterClrMapping/>
  </p:clrMapOvr>
  <p:transition spd="slow">
    <p:cut/>
  </p:transition>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635</Words>
  <Application>Microsoft Office PowerPoint</Application>
  <PresentationFormat>On-screen Show (16:9)</PresentationFormat>
  <Paragraphs>66</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Proxima Nova</vt:lpstr>
      <vt:lpstr>Courier New</vt:lpstr>
      <vt:lpstr>spearmint</vt:lpstr>
      <vt:lpstr>2D Game Pitch</vt:lpstr>
      <vt:lpstr>Abstract</vt:lpstr>
      <vt:lpstr>Appearance</vt:lpstr>
      <vt:lpstr>Game Board Layout</vt:lpstr>
      <vt:lpstr>Player Roles and Actions</vt:lpstr>
      <vt:lpstr>Player Actions continued</vt:lpstr>
      <vt:lpstr>Computer Roles and Actions</vt:lpstr>
      <vt:lpstr>Strategies and Player Motivation</vt:lpstr>
      <vt:lpstr>Level Summary/Story progression</vt:lpstr>
      <vt:lpstr>Hardware and Software</vt:lpstr>
      <vt:lpstr>Algorithm Style</vt:lpstr>
      <vt:lpstr>Possible Improvements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 Game Pitch</dc:title>
  <dc:creator>Lopez, Zev</dc:creator>
  <cp:lastModifiedBy>zev lopez</cp:lastModifiedBy>
  <cp:revision>16</cp:revision>
  <dcterms:modified xsi:type="dcterms:W3CDTF">2015-11-05T02:15:45Z</dcterms:modified>
</cp:coreProperties>
</file>