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0"/>
  </p:notesMasterIdLst>
  <p:sldIdLst>
    <p:sldId id="257" r:id="rId3"/>
    <p:sldId id="258" r:id="rId4"/>
    <p:sldId id="259" r:id="rId5"/>
    <p:sldId id="260" r:id="rId6"/>
    <p:sldId id="261" r:id="rId7"/>
    <p:sldId id="271" r:id="rId8"/>
    <p:sldId id="272" r:id="rId9"/>
    <p:sldId id="273" r:id="rId10"/>
    <p:sldId id="274" r:id="rId11"/>
    <p:sldId id="262" r:id="rId12"/>
    <p:sldId id="264" r:id="rId13"/>
    <p:sldId id="270" r:id="rId14"/>
    <p:sldId id="267" r:id="rId15"/>
    <p:sldId id="265" r:id="rId16"/>
    <p:sldId id="266" r:id="rId17"/>
    <p:sldId id="268" r:id="rId18"/>
    <p:sldId id="269"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4660"/>
  </p:normalViewPr>
  <p:slideViewPr>
    <p:cSldViewPr>
      <p:cViewPr varScale="1">
        <p:scale>
          <a:sx n="84" d="100"/>
          <a:sy n="84" d="100"/>
        </p:scale>
        <p:origin x="1266" y="78"/>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7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468BDF-F410-425E-9CC0-6022234A6A5A}" type="datetimeFigureOut">
              <a:rPr lang="en-US"/>
              <a:pPr>
                <a:defRPr/>
              </a:pPr>
              <a:t>11/7/2015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5C03272-7C45-4C00-9EC8-16A5EEA01E8C}" type="slidenum">
              <a:rPr lang="en-US" altLang="en-US"/>
              <a:pPr>
                <a:defRPr/>
              </a:pPr>
              <a:t>‹#›</a:t>
            </a:fld>
            <a:endParaRPr lang="en-US" altLang="en-US" dirty="0"/>
          </a:p>
        </p:txBody>
      </p:sp>
    </p:spTree>
    <p:extLst>
      <p:ext uri="{BB962C8B-B14F-4D97-AF65-F5344CB8AC3E}">
        <p14:creationId xmlns:p14="http://schemas.microsoft.com/office/powerpoint/2010/main" val="1017094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smtClean="0"/>
          </a:p>
        </p:txBody>
      </p:sp>
      <p:sp>
        <p:nvSpPr>
          <p:cNvPr id="71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D021CD-F5FF-43F8-A6C0-790CCDF9C42E}" type="datetime8">
              <a:rPr lang="en-US" altLang="en-US" smtClean="0"/>
              <a:pPr fontAlgn="base">
                <a:spcBef>
                  <a:spcPct val="0"/>
                </a:spcBef>
                <a:spcAft>
                  <a:spcPct val="0"/>
                </a:spcAft>
              </a:pPr>
              <a:t>11/7/2015 3:12 AM</a:t>
            </a:fld>
            <a:endParaRPr lang="en-US" altLang="en-US" dirty="0" smtClean="0"/>
          </a:p>
        </p:txBody>
      </p:sp>
      <p:sp>
        <p:nvSpPr>
          <p:cNvPr id="7174" name="Footer Placeholder 5"/>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dirty="0" smtClean="0">
                <a:solidFill>
                  <a:srgbClr val="000000"/>
                </a:solidFill>
              </a:rPr>
            </a:br>
            <a:r>
              <a:rPr lang="en-US" alt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altLang="en-US" sz="500" dirty="0" smtClean="0"/>
          </a:p>
        </p:txBody>
      </p:sp>
      <p:sp>
        <p:nvSpPr>
          <p:cNvPr id="7175" name="Slide Number Placeholder 6"/>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ED5649-EC4B-466A-A499-3F9BD160CD50}" type="slidenum">
              <a:rPr lang="en-US" altLang="en-US"/>
              <a:pPr/>
              <a:t>1</a:t>
            </a:fld>
            <a:endParaRPr lang="en-US" altLang="en-US" dirty="0"/>
          </a:p>
        </p:txBody>
      </p:sp>
    </p:spTree>
    <p:extLst>
      <p:ext uri="{BB962C8B-B14F-4D97-AF65-F5344CB8AC3E}">
        <p14:creationId xmlns:p14="http://schemas.microsoft.com/office/powerpoint/2010/main" val="65995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84301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381000"/>
            <a:ext cx="8382000" cy="664797"/>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5240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76038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381000"/>
            <a:ext cx="8382000" cy="664797"/>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5240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7404945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3" descr="1-01055_Template_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5675" y="1905000"/>
            <a:ext cx="100996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5426235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38014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3" descr="1-01055_Template_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5675" y="1905000"/>
            <a:ext cx="100996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759612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48817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989" y="381000"/>
            <a:ext cx="8382000" cy="664797"/>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6989"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9413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647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28329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08011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06406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4339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513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3723" r:id="rId1"/>
    <p:sldLayoutId id="2147483734"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5"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algn="l" defTabSz="912813"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Users\Owner\Downloads\Darkest%20Child.mp3" TargetMode="External"/><Relationship Id="rId1" Type="http://schemas.microsoft.com/office/2007/relationships/media" Target="file:///C:\Users\Owner\Downloads\Darkest%20Child.mp3" TargetMode="External"/><Relationship Id="rId5" Type="http://schemas.openxmlformats.org/officeDocument/2006/relationships/image" Target="../media/image12.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17.xml"/><Relationship Id="rId5" Type="http://schemas.openxmlformats.org/officeDocument/2006/relationships/slide" Target="slide10.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278888"/>
            <a:ext cx="8210531" cy="6322679"/>
          </a:xfrm>
          <a:prstGeom prst="rect">
            <a:avLst/>
          </a:prstGeom>
        </p:spPr>
      </p:pic>
      <p:sp>
        <p:nvSpPr>
          <p:cNvPr id="2" name="Title 1"/>
          <p:cNvSpPr>
            <a:spLocks noGrp="1"/>
          </p:cNvSpPr>
          <p:nvPr>
            <p:ph type="ctrTitle"/>
          </p:nvPr>
        </p:nvSpPr>
        <p:spPr>
          <a:xfrm>
            <a:off x="695960" y="278888"/>
            <a:ext cx="7681913" cy="1523495"/>
          </a:xfrm>
        </p:spPr>
        <p:txBody>
          <a:bodyPr/>
          <a:lstStyle/>
          <a:p>
            <a:pPr algn="ctr" defTabSz="914363" eaLnBrk="1" fontAlgn="auto" hangingPunct="1">
              <a:spcAft>
                <a:spcPts val="0"/>
              </a:spcAft>
              <a:defRPr/>
            </a:pPr>
            <a:r>
              <a:rPr sz="5400" dirty="0">
                <a:effectLst/>
              </a:rPr>
              <a:t>Team 2: 2D Game Pitch</a:t>
            </a:r>
            <a:br>
              <a:rPr sz="5400" dirty="0">
                <a:effectLst/>
              </a:rPr>
            </a:br>
            <a:endParaRPr sz="5400" dirty="0"/>
          </a:p>
        </p:txBody>
      </p:sp>
      <p:sp>
        <p:nvSpPr>
          <p:cNvPr id="3" name="Subtitle 2"/>
          <p:cNvSpPr>
            <a:spLocks noGrp="1"/>
          </p:cNvSpPr>
          <p:nvPr>
            <p:ph type="subTitle" idx="1"/>
          </p:nvPr>
        </p:nvSpPr>
        <p:spPr>
          <a:xfrm>
            <a:off x="1219200" y="5005177"/>
            <a:ext cx="7681913" cy="1600200"/>
          </a:xfrm>
        </p:spPr>
        <p:txBody>
          <a:bodyPr rtlCol="0">
            <a:normAutofit fontScale="92500" lnSpcReduction="10000"/>
          </a:bodyPr>
          <a:lstStyle/>
          <a:p>
            <a:pPr algn="ctr" defTabSz="914363" eaLnBrk="1" fontAlgn="auto" hangingPunct="1">
              <a:spcAft>
                <a:spcPts val="0"/>
              </a:spcAft>
              <a:defRPr/>
            </a:pPr>
            <a:r>
              <a:rPr lang="en-US" dirty="0"/>
              <a:t>Alexandra Alioto</a:t>
            </a:r>
          </a:p>
          <a:p>
            <a:pPr algn="ctr" defTabSz="914363" eaLnBrk="1" fontAlgn="auto" hangingPunct="1">
              <a:spcAft>
                <a:spcPts val="0"/>
              </a:spcAft>
              <a:defRPr/>
            </a:pPr>
            <a:r>
              <a:rPr lang="en-US" dirty="0"/>
              <a:t>Jeffrey Yackley</a:t>
            </a:r>
          </a:p>
          <a:p>
            <a:pPr algn="ctr" defTabSz="914363" eaLnBrk="1" fontAlgn="auto" hangingPunct="1">
              <a:spcAft>
                <a:spcPts val="0"/>
              </a:spcAft>
              <a:defRPr/>
            </a:pPr>
            <a:r>
              <a:rPr lang="en-US" dirty="0"/>
              <a:t>CIS 487</a:t>
            </a:r>
          </a:p>
          <a:p>
            <a:pPr algn="ctr" defTabSz="914363" eaLnBrk="1" fontAlgn="auto" hangingPunct="1">
              <a:spcAft>
                <a:spcPts val="0"/>
              </a:spcAft>
              <a:defRPr/>
            </a:pPr>
            <a:r>
              <a:rPr lang="en-US" dirty="0"/>
              <a:t>7</a:t>
            </a:r>
            <a:r>
              <a:rPr lang="en-US" dirty="0" smtClean="0"/>
              <a:t> November </a:t>
            </a:r>
            <a:r>
              <a:rPr lang="en-US" dirty="0"/>
              <a:t>2015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81000"/>
            <a:ext cx="8382000" cy="664797"/>
          </a:xfrm>
        </p:spPr>
        <p:txBody>
          <a:bodyPr/>
          <a:lstStyle/>
          <a:p>
            <a:pPr defTabSz="914363" eaLnBrk="1" fontAlgn="auto" hangingPunct="1">
              <a:spcAft>
                <a:spcPts val="0"/>
              </a:spcAft>
              <a:defRPr/>
            </a:pPr>
            <a:r>
              <a:rPr dirty="0">
                <a:effectLst/>
              </a:rPr>
              <a:t>Game Play Look and Feel: Ambience</a:t>
            </a:r>
            <a:endParaRPr dirty="0"/>
          </a:p>
        </p:txBody>
      </p:sp>
      <p:sp>
        <p:nvSpPr>
          <p:cNvPr id="12291" name="Content Placeholder 2"/>
          <p:cNvSpPr>
            <a:spLocks noGrp="1"/>
          </p:cNvSpPr>
          <p:nvPr>
            <p:ph idx="1"/>
          </p:nvPr>
        </p:nvSpPr>
        <p:spPr>
          <a:xfrm>
            <a:off x="369888" y="1219200"/>
            <a:ext cx="8382000" cy="4622800"/>
          </a:xfrm>
        </p:spPr>
        <p:txBody>
          <a:bodyPr/>
          <a:lstStyle/>
          <a:p>
            <a:pPr eaLnBrk="1" hangingPunct="1"/>
            <a:r>
              <a:rPr lang="en-US" altLang="en-US" dirty="0" smtClean="0"/>
              <a:t>Sound</a:t>
            </a:r>
          </a:p>
          <a:p>
            <a:pPr lvl="1" eaLnBrk="1" hangingPunct="1"/>
            <a:r>
              <a:rPr lang="en-US" altLang="en-US" dirty="0" smtClean="0"/>
              <a:t>Spooky background music to give the player a spooky, horror feeling</a:t>
            </a:r>
          </a:p>
          <a:p>
            <a:pPr lvl="1" eaLnBrk="1" hangingPunct="1"/>
            <a:r>
              <a:rPr lang="en-US" altLang="en-US" dirty="0" smtClean="0"/>
              <a:t>Darkest </a:t>
            </a:r>
            <a:r>
              <a:rPr lang="en-US" altLang="en-US" dirty="0" smtClean="0"/>
              <a:t>Child by: Kevin Mcleod </a:t>
            </a:r>
          </a:p>
          <a:p>
            <a:pPr eaLnBrk="1" hangingPunct="1"/>
            <a:r>
              <a:rPr lang="en-US" altLang="en-US" dirty="0" smtClean="0"/>
              <a:t>Vision</a:t>
            </a:r>
          </a:p>
          <a:p>
            <a:pPr lvl="1" eaLnBrk="1" hangingPunct="1"/>
            <a:r>
              <a:rPr lang="en-US" altLang="en-US" dirty="0" smtClean="0"/>
              <a:t>Concept Art</a:t>
            </a:r>
          </a:p>
          <a:p>
            <a:pPr lvl="2" eaLnBrk="1" hangingPunct="1"/>
            <a:r>
              <a:rPr lang="en-US" altLang="en-US" dirty="0" smtClean="0"/>
              <a:t>Game level </a:t>
            </a:r>
            <a:r>
              <a:rPr lang="en-US" altLang="en-US" dirty="0"/>
              <a:t>l</a:t>
            </a:r>
            <a:r>
              <a:rPr lang="en-US" altLang="en-US" dirty="0" smtClean="0"/>
              <a:t>ayout (on previous slide)</a:t>
            </a:r>
          </a:p>
          <a:p>
            <a:pPr lvl="2" eaLnBrk="1" hangingPunct="1"/>
            <a:r>
              <a:rPr lang="en-US" altLang="en-US" dirty="0" smtClean="0"/>
              <a:t>Example of characters (on forthcoming slide)</a:t>
            </a:r>
          </a:p>
          <a:p>
            <a:pPr eaLnBrk="1" hangingPunct="1"/>
            <a:r>
              <a:rPr lang="en-US" altLang="en-US" dirty="0" smtClean="0"/>
              <a:t>Touch</a:t>
            </a:r>
          </a:p>
          <a:p>
            <a:pPr lvl="1" eaLnBrk="1" hangingPunct="1"/>
            <a:r>
              <a:rPr lang="en-US" altLang="en-US" dirty="0" smtClean="0"/>
              <a:t>Keyboard </a:t>
            </a:r>
            <a:r>
              <a:rPr lang="en-US" altLang="en-US" dirty="0" smtClean="0"/>
              <a:t>and mouse</a:t>
            </a:r>
          </a:p>
        </p:txBody>
      </p:sp>
      <p:sp>
        <p:nvSpPr>
          <p:cNvPr id="12292"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4" action="ppaction://hlinksldjump"/>
              </a:rPr>
              <a:t>Return to Table of Contents </a:t>
            </a:r>
            <a:endParaRPr lang="en-US" altLang="en-US" dirty="0"/>
          </a:p>
        </p:txBody>
      </p:sp>
      <p:pic>
        <p:nvPicPr>
          <p:cNvPr id="3" name="Darkest Child.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248400"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386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89" y="381000"/>
            <a:ext cx="8382000" cy="1329595"/>
          </a:xfrm>
        </p:spPr>
        <p:txBody>
          <a:bodyPr/>
          <a:lstStyle/>
          <a:p>
            <a:pPr defTabSz="914363" eaLnBrk="1" fontAlgn="auto" hangingPunct="1">
              <a:spcAft>
                <a:spcPts val="0"/>
              </a:spcAft>
              <a:defRPr/>
            </a:pPr>
            <a:r>
              <a:rPr dirty="0">
                <a:effectLst/>
              </a:rPr>
              <a:t>Game Play Look and Feel: Player Roles and Action</a:t>
            </a:r>
            <a:endParaRPr dirty="0"/>
          </a:p>
        </p:txBody>
      </p:sp>
      <p:sp>
        <p:nvSpPr>
          <p:cNvPr id="3" name="Content Placeholder 2"/>
          <p:cNvSpPr>
            <a:spLocks noGrp="1"/>
          </p:cNvSpPr>
          <p:nvPr>
            <p:ph idx="1"/>
          </p:nvPr>
        </p:nvSpPr>
        <p:spPr>
          <a:xfrm>
            <a:off x="376238" y="1828800"/>
            <a:ext cx="8382000" cy="4724400"/>
          </a:xfrm>
        </p:spPr>
        <p:txBody>
          <a:bodyPr rtlCol="0">
            <a:normAutofit fontScale="85000" lnSpcReduction="20000"/>
          </a:bodyPr>
          <a:lstStyle/>
          <a:p>
            <a:pPr defTabSz="914363" eaLnBrk="1" hangingPunct="1">
              <a:spcAft>
                <a:spcPts val="0"/>
              </a:spcAft>
              <a:defRPr/>
            </a:pPr>
            <a:r>
              <a:rPr lang="en-US" dirty="0"/>
              <a:t>Main character: Young </a:t>
            </a:r>
            <a:r>
              <a:rPr lang="en-US" dirty="0" smtClean="0"/>
              <a:t>child</a:t>
            </a:r>
            <a:endParaRPr lang="en-US" dirty="0"/>
          </a:p>
          <a:p>
            <a:pPr defTabSz="914363" eaLnBrk="1" hangingPunct="1">
              <a:spcAft>
                <a:spcPts val="0"/>
              </a:spcAft>
              <a:defRPr/>
            </a:pPr>
            <a:r>
              <a:rPr lang="en-US" dirty="0"/>
              <a:t>Player Role:</a:t>
            </a:r>
          </a:p>
          <a:p>
            <a:pPr lvl="1" defTabSz="914363" eaLnBrk="1" hangingPunct="1">
              <a:spcAft>
                <a:spcPts val="0"/>
              </a:spcAft>
              <a:defRPr/>
            </a:pPr>
            <a:r>
              <a:rPr lang="en-US" dirty="0"/>
              <a:t>To escape the </a:t>
            </a:r>
            <a:r>
              <a:rPr lang="en-US" dirty="0" smtClean="0"/>
              <a:t>nightmare </a:t>
            </a:r>
            <a:r>
              <a:rPr lang="en-US" dirty="0"/>
              <a:t>by opening the front door of the </a:t>
            </a:r>
            <a:r>
              <a:rPr lang="en-US" dirty="0" smtClean="0"/>
              <a:t>house by </a:t>
            </a:r>
            <a:r>
              <a:rPr lang="en-US" dirty="0" smtClean="0"/>
              <a:t>collecting 4 keys </a:t>
            </a:r>
            <a:r>
              <a:rPr lang="en-US" dirty="0" smtClean="0"/>
              <a:t>items</a:t>
            </a:r>
            <a:r>
              <a:rPr lang="en-US" dirty="0"/>
              <a:t> </a:t>
            </a:r>
            <a:r>
              <a:rPr lang="en-US" dirty="0" smtClean="0"/>
              <a:t>while avoiding the skeleton demon who is the embodiment of all the evil and terror in your </a:t>
            </a:r>
            <a:r>
              <a:rPr lang="en-US" dirty="0" smtClean="0"/>
              <a:t>nightmare. Other “key” items need to be found to open other rooms which contain the keys to the front door. </a:t>
            </a:r>
            <a:endParaRPr lang="en-US" dirty="0"/>
          </a:p>
          <a:p>
            <a:pPr defTabSz="914363" eaLnBrk="1" hangingPunct="1">
              <a:spcAft>
                <a:spcPts val="0"/>
              </a:spcAft>
              <a:defRPr/>
            </a:pPr>
            <a:r>
              <a:rPr lang="en-US" dirty="0"/>
              <a:t>Player Actions:</a:t>
            </a:r>
          </a:p>
          <a:p>
            <a:pPr lvl="1" defTabSz="914363" eaLnBrk="1" hangingPunct="1">
              <a:spcAft>
                <a:spcPts val="0"/>
              </a:spcAft>
              <a:defRPr/>
            </a:pPr>
            <a:r>
              <a:rPr lang="en-US" dirty="0"/>
              <a:t>Walk to and around different rooms of the house</a:t>
            </a:r>
          </a:p>
          <a:p>
            <a:pPr lvl="1" defTabSz="914363" eaLnBrk="1" hangingPunct="1">
              <a:spcAft>
                <a:spcPts val="0"/>
              </a:spcAft>
              <a:defRPr/>
            </a:pPr>
            <a:r>
              <a:rPr lang="en-US" dirty="0"/>
              <a:t>Can carry up to </a:t>
            </a:r>
            <a:r>
              <a:rPr lang="en-US" dirty="0" smtClean="0"/>
              <a:t>four </a:t>
            </a:r>
            <a:r>
              <a:rPr lang="en-US" dirty="0" smtClean="0"/>
              <a:t>items </a:t>
            </a:r>
            <a:r>
              <a:rPr lang="en-US" dirty="0"/>
              <a:t>at once in your backpack</a:t>
            </a:r>
          </a:p>
          <a:p>
            <a:pPr lvl="1" defTabSz="914363" eaLnBrk="1" hangingPunct="1">
              <a:spcAft>
                <a:spcPts val="0"/>
              </a:spcAft>
              <a:defRPr/>
            </a:pPr>
            <a:r>
              <a:rPr lang="en-US" dirty="0"/>
              <a:t>Can remove items from your backpack and place them on the ground, in any room, in order to </a:t>
            </a:r>
            <a:r>
              <a:rPr lang="en-US" dirty="0" smtClean="0"/>
              <a:t>collect different items</a:t>
            </a:r>
          </a:p>
          <a:p>
            <a:pPr lvl="1" defTabSz="914363" eaLnBrk="1" hangingPunct="1">
              <a:spcAft>
                <a:spcPts val="0"/>
              </a:spcAft>
              <a:defRPr/>
            </a:pPr>
            <a:r>
              <a:rPr lang="en-US" dirty="0" smtClean="0"/>
              <a:t>Avoid being caught by the skeleton demon who patrols your nightmare</a:t>
            </a:r>
            <a:endParaRPr lang="en-US" dirty="0"/>
          </a:p>
          <a:p>
            <a:pPr marL="0" indent="0" defTabSz="914363" eaLnBrk="1" fontAlgn="auto" hangingPunct="1">
              <a:spcAft>
                <a:spcPts val="0"/>
              </a:spcAft>
              <a:buFontTx/>
              <a:buNone/>
              <a:defRPr/>
            </a:pPr>
            <a:endParaRPr lang="en-US" dirty="0"/>
          </a:p>
        </p:txBody>
      </p:sp>
      <p:sp>
        <p:nvSpPr>
          <p:cNvPr id="13316"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89" y="381000"/>
            <a:ext cx="8382000" cy="1329595"/>
          </a:xfrm>
        </p:spPr>
        <p:txBody>
          <a:bodyPr/>
          <a:lstStyle/>
          <a:p>
            <a:pPr defTabSz="914363" eaLnBrk="1" fontAlgn="auto" hangingPunct="1">
              <a:spcAft>
                <a:spcPts val="0"/>
              </a:spcAft>
              <a:defRPr/>
            </a:pPr>
            <a:r>
              <a:rPr dirty="0">
                <a:effectLst/>
              </a:rPr>
              <a:t>Game Play Look and Feel: </a:t>
            </a:r>
            <a:r>
              <a:rPr dirty="0" smtClean="0">
                <a:effectLst/>
              </a:rPr>
              <a:t>Player Controls</a:t>
            </a:r>
            <a:endParaRPr dirty="0"/>
          </a:p>
        </p:txBody>
      </p:sp>
      <p:sp>
        <p:nvSpPr>
          <p:cNvPr id="3" name="Content Placeholder 2"/>
          <p:cNvSpPr>
            <a:spLocks noGrp="1"/>
          </p:cNvSpPr>
          <p:nvPr>
            <p:ph idx="1"/>
          </p:nvPr>
        </p:nvSpPr>
        <p:spPr>
          <a:xfrm>
            <a:off x="376238" y="1828800"/>
            <a:ext cx="8382000" cy="4953000"/>
          </a:xfrm>
        </p:spPr>
        <p:txBody>
          <a:bodyPr rtlCol="0">
            <a:normAutofit/>
          </a:bodyPr>
          <a:lstStyle/>
          <a:p>
            <a:pPr defTabSz="914363" eaLnBrk="1" hangingPunct="1">
              <a:spcAft>
                <a:spcPts val="0"/>
              </a:spcAft>
              <a:defRPr/>
            </a:pPr>
            <a:r>
              <a:rPr lang="en-US" dirty="0" smtClean="0"/>
              <a:t>Player Controls:</a:t>
            </a:r>
          </a:p>
          <a:p>
            <a:pPr lvl="1" defTabSz="914363" eaLnBrk="1" hangingPunct="1">
              <a:spcAft>
                <a:spcPts val="0"/>
              </a:spcAft>
              <a:defRPr/>
            </a:pPr>
            <a:r>
              <a:rPr lang="en-US" dirty="0" smtClean="0"/>
              <a:t>Mouse:</a:t>
            </a:r>
          </a:p>
          <a:p>
            <a:pPr lvl="2" defTabSz="914363" eaLnBrk="1" hangingPunct="1">
              <a:spcAft>
                <a:spcPts val="0"/>
              </a:spcAft>
              <a:defRPr/>
            </a:pPr>
            <a:r>
              <a:rPr lang="en-US" dirty="0" smtClean="0"/>
              <a:t>Select </a:t>
            </a:r>
            <a:r>
              <a:rPr lang="en-US" dirty="0" smtClean="0"/>
              <a:t>objects and pick them up with a click</a:t>
            </a:r>
            <a:endParaRPr lang="en-US" dirty="0" smtClean="0"/>
          </a:p>
          <a:p>
            <a:pPr lvl="2" defTabSz="914363" eaLnBrk="1" hangingPunct="1">
              <a:spcAft>
                <a:spcPts val="0"/>
              </a:spcAft>
              <a:defRPr/>
            </a:pPr>
            <a:r>
              <a:rPr lang="en-US" dirty="0" smtClean="0"/>
              <a:t>Click and drag items to doors to unlock them</a:t>
            </a:r>
            <a:endParaRPr lang="en-US" dirty="0" smtClean="0"/>
          </a:p>
          <a:p>
            <a:pPr lvl="2" defTabSz="914363" eaLnBrk="1" hangingPunct="1">
              <a:spcAft>
                <a:spcPts val="0"/>
              </a:spcAft>
              <a:defRPr/>
            </a:pPr>
            <a:r>
              <a:rPr lang="en-US" dirty="0" smtClean="0"/>
              <a:t>Click and drag items to the floor to drop them</a:t>
            </a:r>
          </a:p>
          <a:p>
            <a:pPr lvl="2" defTabSz="914363" eaLnBrk="1" hangingPunct="1">
              <a:spcAft>
                <a:spcPts val="0"/>
              </a:spcAft>
              <a:defRPr/>
            </a:pPr>
            <a:r>
              <a:rPr lang="en-US" dirty="0" smtClean="0"/>
              <a:t>Click buttons to advance through game introductory information</a:t>
            </a:r>
            <a:endParaRPr lang="en-US" dirty="0" smtClean="0"/>
          </a:p>
          <a:p>
            <a:pPr lvl="1" defTabSz="914363" eaLnBrk="1" hangingPunct="1">
              <a:spcAft>
                <a:spcPts val="0"/>
              </a:spcAft>
              <a:defRPr/>
            </a:pPr>
            <a:r>
              <a:rPr lang="en-US" dirty="0" smtClean="0"/>
              <a:t>Keyboard</a:t>
            </a:r>
          </a:p>
          <a:p>
            <a:pPr lvl="2" defTabSz="914363" eaLnBrk="1" hangingPunct="1">
              <a:spcAft>
                <a:spcPts val="0"/>
              </a:spcAft>
              <a:defRPr/>
            </a:pPr>
            <a:r>
              <a:rPr lang="en-US" dirty="0" smtClean="0"/>
              <a:t>Arrows or (WASD) to move (N/W/S/E) </a:t>
            </a:r>
            <a:endParaRPr lang="en-US" dirty="0" smtClean="0"/>
          </a:p>
          <a:p>
            <a:pPr lvl="2" defTabSz="914363" eaLnBrk="1" hangingPunct="1">
              <a:spcAft>
                <a:spcPts val="0"/>
              </a:spcAft>
              <a:defRPr/>
            </a:pPr>
            <a:r>
              <a:rPr lang="en-US" dirty="0" smtClean="0"/>
              <a:t>Shift key to open the backpack</a:t>
            </a:r>
          </a:p>
          <a:p>
            <a:pPr lvl="2" defTabSz="914363" eaLnBrk="1" hangingPunct="1">
              <a:spcAft>
                <a:spcPts val="0"/>
              </a:spcAft>
              <a:defRPr/>
            </a:pPr>
            <a:r>
              <a:rPr lang="en-US" dirty="0" smtClean="0"/>
              <a:t>Control key to close the backpack</a:t>
            </a:r>
            <a:endParaRPr lang="en-US" dirty="0"/>
          </a:p>
          <a:p>
            <a:pPr marL="0" indent="0" defTabSz="914363" eaLnBrk="1" fontAlgn="auto" hangingPunct="1">
              <a:spcAft>
                <a:spcPts val="0"/>
              </a:spcAft>
              <a:buFontTx/>
              <a:buNone/>
              <a:defRPr/>
            </a:pPr>
            <a:endParaRPr lang="en-US" dirty="0"/>
          </a:p>
        </p:txBody>
      </p:sp>
      <p:sp>
        <p:nvSpPr>
          <p:cNvPr id="14340"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defTabSz="914363" eaLnBrk="1" fontAlgn="auto" hangingPunct="1">
              <a:spcAft>
                <a:spcPts val="0"/>
              </a:spcAft>
              <a:defRPr/>
            </a:pPr>
            <a:r>
              <a:rPr dirty="0">
                <a:effectLst/>
              </a:rPr>
              <a:t>Game Play Look and Feel: </a:t>
            </a:r>
            <a:r>
              <a:rPr dirty="0" smtClean="0">
                <a:effectLst/>
              </a:rPr>
              <a:t>Characters (Player and Skeleton)</a:t>
            </a:r>
            <a:endParaRPr dirty="0"/>
          </a:p>
        </p:txBody>
      </p:sp>
      <p:pic>
        <p:nvPicPr>
          <p:cNvPr id="15363" name="Picture 3" descr="https://lh4.googleusercontent.com/uJDzh-byYMUXReecmnpIdBEyzJB2ofYo0HODSxG0d-LD_OBuBVmiMloF-NRCm4knE6_ed0mwp1LQsn1mVYS4KKHFLOd6ZJ8jEw2ZmoFOg9so2i_tUPpuiPLygiN6rdArXPlCwnEb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4475163"/>
            <a:ext cx="690086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s://lh4.googleusercontent.com/ed8PoC208ajeHw5TAnLJN8ESYvgYnZDpHKFgxFG7iBjSWJyxo29ZYHPEMyqKrZ89pGTzUOnGISKCwm46sulVR-RCmdt-5y_y9zAL1DYfsd90Gt8YlIec-OukwrOJX6VrmmQS3uFD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20" y="2209800"/>
            <a:ext cx="69246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4"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82" y="457200"/>
            <a:ext cx="8382000" cy="664797"/>
          </a:xfrm>
        </p:spPr>
        <p:txBody>
          <a:bodyPr/>
          <a:lstStyle/>
          <a:p>
            <a:pPr defTabSz="914363" eaLnBrk="1" fontAlgn="auto" hangingPunct="1">
              <a:spcAft>
                <a:spcPts val="0"/>
              </a:spcAft>
              <a:defRPr/>
            </a:pPr>
            <a:r>
              <a:rPr dirty="0">
                <a:effectLst/>
              </a:rPr>
              <a:t>Game Play Look and Feel: </a:t>
            </a:r>
            <a:r>
              <a:rPr dirty="0" smtClean="0">
                <a:effectLst/>
              </a:rPr>
              <a:t>Strategies</a:t>
            </a:r>
            <a:endParaRPr dirty="0"/>
          </a:p>
        </p:txBody>
      </p:sp>
      <p:sp>
        <p:nvSpPr>
          <p:cNvPr id="15363" name="Content Placeholder 2"/>
          <p:cNvSpPr>
            <a:spLocks noGrp="1"/>
          </p:cNvSpPr>
          <p:nvPr>
            <p:ph idx="1"/>
          </p:nvPr>
        </p:nvSpPr>
        <p:spPr>
          <a:xfrm>
            <a:off x="381000" y="1271588"/>
            <a:ext cx="8382000" cy="5129212"/>
          </a:xfrm>
        </p:spPr>
        <p:txBody>
          <a:bodyPr>
            <a:normAutofit fontScale="85000" lnSpcReduction="20000"/>
          </a:bodyPr>
          <a:lstStyle/>
          <a:p>
            <a:pPr eaLnBrk="1" hangingPunct="1">
              <a:defRPr/>
            </a:pPr>
            <a:r>
              <a:rPr lang="en-US" altLang="en-US" dirty="0" smtClean="0"/>
              <a:t>To find and collect the keys to the front door (the level exit</a:t>
            </a:r>
            <a:r>
              <a:rPr lang="en-US" altLang="en-US" dirty="0" smtClean="0"/>
              <a:t>).</a:t>
            </a:r>
            <a:endParaRPr lang="en-US" altLang="en-US" dirty="0" smtClean="0"/>
          </a:p>
          <a:p>
            <a:pPr eaLnBrk="1" hangingPunct="1">
              <a:defRPr/>
            </a:pPr>
            <a:r>
              <a:rPr lang="en-US" altLang="en-US" dirty="0" smtClean="0"/>
              <a:t>Unlock the </a:t>
            </a:r>
            <a:r>
              <a:rPr lang="en-US" altLang="en-US" dirty="0" smtClean="0"/>
              <a:t>front door </a:t>
            </a:r>
            <a:r>
              <a:rPr lang="en-US" altLang="en-US" dirty="0" smtClean="0"/>
              <a:t>and travel through it</a:t>
            </a:r>
            <a:r>
              <a:rPr lang="en-US" altLang="en-US" dirty="0" smtClean="0"/>
              <a:t> </a:t>
            </a:r>
            <a:r>
              <a:rPr lang="en-US" altLang="en-US" dirty="0" smtClean="0"/>
              <a:t>in order to beat the </a:t>
            </a:r>
            <a:r>
              <a:rPr lang="en-US" altLang="en-US" dirty="0" smtClean="0"/>
              <a:t>game.</a:t>
            </a:r>
            <a:endParaRPr lang="en-US" altLang="en-US" dirty="0" smtClean="0"/>
          </a:p>
          <a:p>
            <a:pPr eaLnBrk="1" hangingPunct="1">
              <a:defRPr/>
            </a:pPr>
            <a:r>
              <a:rPr lang="en-US" altLang="en-US" dirty="0" smtClean="0"/>
              <a:t>Key items are hidden in the other locked rooms which are unlocked with other items the player will need to find scattered around the </a:t>
            </a:r>
            <a:r>
              <a:rPr lang="en-US" altLang="en-US" dirty="0" smtClean="0"/>
              <a:t>house.</a:t>
            </a:r>
            <a:endParaRPr lang="en-US" altLang="en-US" dirty="0" smtClean="0"/>
          </a:p>
          <a:p>
            <a:pPr eaLnBrk="1" hangingPunct="1">
              <a:defRPr/>
            </a:pPr>
            <a:r>
              <a:rPr lang="en-US" altLang="en-US" dirty="0" smtClean="0"/>
              <a:t>There is a limit of </a:t>
            </a:r>
            <a:r>
              <a:rPr lang="en-US" altLang="en-US" dirty="0" smtClean="0"/>
              <a:t>4 to the </a:t>
            </a:r>
            <a:r>
              <a:rPr lang="en-US" altLang="en-US" dirty="0" smtClean="0"/>
              <a:t>number of objects you can select and take with you at once</a:t>
            </a:r>
          </a:p>
          <a:p>
            <a:pPr eaLnBrk="1" hangingPunct="1">
              <a:defRPr/>
            </a:pPr>
            <a:r>
              <a:rPr lang="en-US" altLang="en-US" dirty="0" smtClean="0"/>
              <a:t>There is a limit of the number of clicks total before players begin to incur a penalty to discourage random clicking to find the items</a:t>
            </a:r>
          </a:p>
          <a:p>
            <a:pPr lvl="1" eaLnBrk="1" hangingPunct="1">
              <a:defRPr/>
            </a:pPr>
            <a:r>
              <a:rPr lang="en-US" altLang="en-US" dirty="0" smtClean="0"/>
              <a:t>Based upon total number of items a player will need to find.</a:t>
            </a:r>
          </a:p>
          <a:p>
            <a:pPr lvl="1" eaLnBrk="1" hangingPunct="1">
              <a:defRPr/>
            </a:pPr>
            <a:r>
              <a:rPr lang="en-US" altLang="en-US" dirty="0" smtClean="0"/>
              <a:t>Movement speed of skeleton demon increases after click limit reached and increases based on the number of clicks over the limit.</a:t>
            </a:r>
          </a:p>
        </p:txBody>
      </p:sp>
      <p:sp>
        <p:nvSpPr>
          <p:cNvPr id="16388"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89" y="381000"/>
            <a:ext cx="8382000" cy="1329595"/>
          </a:xfrm>
        </p:spPr>
        <p:txBody>
          <a:bodyPr/>
          <a:lstStyle/>
          <a:p>
            <a:pPr defTabSz="914363" eaLnBrk="1" fontAlgn="auto" hangingPunct="1">
              <a:spcAft>
                <a:spcPts val="0"/>
              </a:spcAft>
              <a:defRPr/>
            </a:pPr>
            <a:r>
              <a:rPr dirty="0">
                <a:effectLst/>
              </a:rPr>
              <a:t>Game Play Look and Feel: </a:t>
            </a:r>
            <a:r>
              <a:rPr dirty="0" smtClean="0">
                <a:effectLst/>
              </a:rPr>
              <a:t>Motivations</a:t>
            </a:r>
            <a:endParaRPr dirty="0"/>
          </a:p>
        </p:txBody>
      </p:sp>
      <p:sp>
        <p:nvSpPr>
          <p:cNvPr id="17411" name="Content Placeholder 2"/>
          <p:cNvSpPr>
            <a:spLocks noGrp="1"/>
          </p:cNvSpPr>
          <p:nvPr>
            <p:ph idx="1"/>
          </p:nvPr>
        </p:nvSpPr>
        <p:spPr>
          <a:xfrm>
            <a:off x="374650" y="1905000"/>
            <a:ext cx="8382000" cy="3397853"/>
          </a:xfrm>
        </p:spPr>
        <p:txBody>
          <a:bodyPr/>
          <a:lstStyle/>
          <a:p>
            <a:pPr eaLnBrk="1" hangingPunct="1"/>
            <a:r>
              <a:rPr lang="en-US" altLang="en-US" dirty="0" smtClean="0"/>
              <a:t>Collect items in order to unlock doors</a:t>
            </a:r>
          </a:p>
          <a:p>
            <a:pPr eaLnBrk="1" hangingPunct="1"/>
            <a:r>
              <a:rPr lang="en-US" altLang="en-US" dirty="0" smtClean="0"/>
              <a:t>Open all the doors on a level to find the end of level keys to </a:t>
            </a:r>
            <a:r>
              <a:rPr lang="en-US" altLang="en-US" dirty="0" smtClean="0"/>
              <a:t>win the game.</a:t>
            </a:r>
            <a:endParaRPr lang="en-US" altLang="en-US" dirty="0" smtClean="0"/>
          </a:p>
          <a:p>
            <a:pPr eaLnBrk="1" hangingPunct="1"/>
            <a:r>
              <a:rPr lang="en-US" altLang="en-US" dirty="0"/>
              <a:t>A</a:t>
            </a:r>
            <a:r>
              <a:rPr lang="en-US" altLang="en-US" dirty="0" smtClean="0"/>
              <a:t>void getting caught by your subconscious skeleton demon or you’ll be trapped forever in your nightmare (thus ending the game).</a:t>
            </a:r>
          </a:p>
          <a:p>
            <a:pPr eaLnBrk="1" hangingPunct="1"/>
            <a:endParaRPr lang="en-US" altLang="en-US" dirty="0" smtClean="0"/>
          </a:p>
        </p:txBody>
      </p:sp>
      <p:sp>
        <p:nvSpPr>
          <p:cNvPr id="17412"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89" y="381000"/>
            <a:ext cx="8382000" cy="1329595"/>
          </a:xfrm>
        </p:spPr>
        <p:txBody>
          <a:bodyPr/>
          <a:lstStyle/>
          <a:p>
            <a:pPr defTabSz="914363" eaLnBrk="1" fontAlgn="auto" hangingPunct="1">
              <a:spcAft>
                <a:spcPts val="0"/>
              </a:spcAft>
              <a:defRPr/>
            </a:pPr>
            <a:r>
              <a:rPr dirty="0">
                <a:effectLst/>
              </a:rPr>
              <a:t>Game Play Look and Feel: Level Summary/Story Progression</a:t>
            </a:r>
            <a:endParaRPr dirty="0"/>
          </a:p>
        </p:txBody>
      </p:sp>
      <p:sp>
        <p:nvSpPr>
          <p:cNvPr id="18435" name="Content Placeholder 2"/>
          <p:cNvSpPr>
            <a:spLocks noGrp="1"/>
          </p:cNvSpPr>
          <p:nvPr>
            <p:ph idx="1"/>
          </p:nvPr>
        </p:nvSpPr>
        <p:spPr>
          <a:xfrm>
            <a:off x="376238" y="1905000"/>
            <a:ext cx="8382000" cy="4278094"/>
          </a:xfrm>
        </p:spPr>
        <p:txBody>
          <a:bodyPr/>
          <a:lstStyle/>
          <a:p>
            <a:pPr eaLnBrk="1" hangingPunct="1"/>
            <a:r>
              <a:rPr lang="en-US" altLang="en-US" dirty="0" smtClean="0"/>
              <a:t>Level Summary: </a:t>
            </a:r>
          </a:p>
          <a:p>
            <a:pPr lvl="1" eaLnBrk="1" hangingPunct="1"/>
            <a:r>
              <a:rPr lang="en-US" altLang="en-US" dirty="0" smtClean="0"/>
              <a:t>Only </a:t>
            </a:r>
            <a:r>
              <a:rPr lang="en-US" altLang="en-US" dirty="0" smtClean="0"/>
              <a:t>level is a floor plan representing a dream version of the </a:t>
            </a:r>
            <a:r>
              <a:rPr lang="en-US" altLang="en-US" dirty="0" smtClean="0"/>
              <a:t>character’s </a:t>
            </a:r>
            <a:r>
              <a:rPr lang="en-US" altLang="en-US" dirty="0" smtClean="0"/>
              <a:t>house</a:t>
            </a:r>
          </a:p>
          <a:p>
            <a:pPr lvl="1" eaLnBrk="1" hangingPunct="1"/>
            <a:r>
              <a:rPr lang="en-US" altLang="en-US" dirty="0" smtClean="0"/>
              <a:t>Each level has </a:t>
            </a:r>
            <a:r>
              <a:rPr lang="en-US" altLang="en-US" dirty="0" smtClean="0"/>
              <a:t>5 </a:t>
            </a:r>
            <a:r>
              <a:rPr lang="en-US" altLang="en-US" dirty="0" smtClean="0"/>
              <a:t>rooms </a:t>
            </a:r>
            <a:r>
              <a:rPr lang="en-US" altLang="en-US" dirty="0" smtClean="0"/>
              <a:t>(4 locked rooms plus the hallway that connects the rooms) with </a:t>
            </a:r>
            <a:r>
              <a:rPr lang="en-US" altLang="en-US" dirty="0" smtClean="0"/>
              <a:t>various objects in them</a:t>
            </a:r>
          </a:p>
          <a:p>
            <a:pPr lvl="1" eaLnBrk="1" hangingPunct="1"/>
            <a:r>
              <a:rPr lang="en-US" altLang="en-US" dirty="0" smtClean="0"/>
              <a:t>“Front” locked door </a:t>
            </a:r>
            <a:r>
              <a:rPr lang="en-US" altLang="en-US" dirty="0" smtClean="0"/>
              <a:t>will lead to victory and the end of the game.</a:t>
            </a:r>
          </a:p>
          <a:p>
            <a:pPr lvl="1" eaLnBrk="1" hangingPunct="1"/>
            <a:r>
              <a:rPr lang="en-US" altLang="en-US" dirty="0" smtClean="0"/>
              <a:t>Each room has a plaque outside that describes the necessary items needed to open it.</a:t>
            </a:r>
            <a:endParaRPr lang="en-US" altLang="en-US" dirty="0" smtClean="0"/>
          </a:p>
        </p:txBody>
      </p:sp>
      <p:sp>
        <p:nvSpPr>
          <p:cNvPr id="18436"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dirty="0">
                <a:effectLst/>
              </a:rPr>
              <a:t>Development Specification</a:t>
            </a:r>
            <a:endParaRPr dirty="0"/>
          </a:p>
        </p:txBody>
      </p:sp>
      <p:sp>
        <p:nvSpPr>
          <p:cNvPr id="18435" name="Content Placeholder 2"/>
          <p:cNvSpPr>
            <a:spLocks noGrp="1"/>
          </p:cNvSpPr>
          <p:nvPr>
            <p:ph idx="1"/>
          </p:nvPr>
        </p:nvSpPr>
        <p:spPr>
          <a:xfrm>
            <a:off x="228600" y="1206500"/>
            <a:ext cx="8534400" cy="5346700"/>
          </a:xfrm>
        </p:spPr>
        <p:txBody>
          <a:bodyPr>
            <a:normAutofit fontScale="70000" lnSpcReduction="20000"/>
          </a:bodyPr>
          <a:lstStyle/>
          <a:p>
            <a:pPr eaLnBrk="1" hangingPunct="1">
              <a:defRPr/>
            </a:pPr>
            <a:r>
              <a:rPr lang="en-US" altLang="en-US" dirty="0" smtClean="0"/>
              <a:t>Hardware:</a:t>
            </a:r>
          </a:p>
          <a:p>
            <a:pPr lvl="1" eaLnBrk="1" hangingPunct="1">
              <a:defRPr/>
            </a:pPr>
            <a:r>
              <a:rPr lang="en-US" altLang="en-US" dirty="0" smtClean="0"/>
              <a:t>Computer</a:t>
            </a:r>
            <a:endParaRPr lang="en-US" altLang="en-US" dirty="0" smtClean="0"/>
          </a:p>
          <a:p>
            <a:pPr lvl="1" eaLnBrk="1" hangingPunct="1">
              <a:defRPr/>
            </a:pPr>
            <a:r>
              <a:rPr lang="en-US" altLang="en-US" dirty="0" smtClean="0"/>
              <a:t>Keyboard and mouse</a:t>
            </a:r>
          </a:p>
          <a:p>
            <a:pPr eaLnBrk="1" hangingPunct="1">
              <a:defRPr/>
            </a:pPr>
            <a:r>
              <a:rPr lang="en-US" altLang="en-US" dirty="0" smtClean="0"/>
              <a:t>Software:</a:t>
            </a:r>
          </a:p>
          <a:p>
            <a:pPr lvl="1" eaLnBrk="1" hangingPunct="1">
              <a:defRPr/>
            </a:pPr>
            <a:r>
              <a:rPr lang="en-US" altLang="en-US" dirty="0" smtClean="0"/>
              <a:t>Construct 2</a:t>
            </a:r>
          </a:p>
          <a:p>
            <a:pPr lvl="1" eaLnBrk="1" hangingPunct="1">
              <a:defRPr/>
            </a:pPr>
            <a:r>
              <a:rPr lang="en-US" altLang="en-US" dirty="0" smtClean="0"/>
              <a:t>GIMP / Photoshop </a:t>
            </a:r>
            <a:endParaRPr lang="en-US" altLang="en-US" dirty="0" smtClean="0"/>
          </a:p>
          <a:p>
            <a:pPr lvl="1" eaLnBrk="1" hangingPunct="1">
              <a:defRPr/>
            </a:pPr>
            <a:r>
              <a:rPr lang="en-US" altLang="en-US" dirty="0" smtClean="0"/>
              <a:t>Microsoft Office / Google Docs</a:t>
            </a:r>
          </a:p>
          <a:p>
            <a:pPr lvl="1" eaLnBrk="1" hangingPunct="1">
              <a:defRPr/>
            </a:pPr>
            <a:r>
              <a:rPr lang="en-US" altLang="en-US" dirty="0" smtClean="0"/>
              <a:t>Internet browser </a:t>
            </a:r>
            <a:r>
              <a:rPr lang="en-US" altLang="en-US" dirty="0" smtClean="0"/>
              <a:t>(Firefox</a:t>
            </a:r>
            <a:r>
              <a:rPr lang="en-US" altLang="en-US" dirty="0" smtClean="0"/>
              <a:t>)</a:t>
            </a:r>
          </a:p>
          <a:p>
            <a:pPr eaLnBrk="1" hangingPunct="1">
              <a:defRPr/>
            </a:pPr>
            <a:r>
              <a:rPr lang="en-US" altLang="en-US" dirty="0" smtClean="0"/>
              <a:t>Algorithm Style:</a:t>
            </a:r>
          </a:p>
          <a:p>
            <a:pPr lvl="1" eaLnBrk="1" hangingPunct="1">
              <a:defRPr/>
            </a:pPr>
            <a:r>
              <a:rPr lang="en-US" altLang="en-US" dirty="0" smtClean="0"/>
              <a:t>2D graphics and animation</a:t>
            </a:r>
          </a:p>
          <a:p>
            <a:pPr lvl="1" eaLnBrk="1" hangingPunct="1">
              <a:defRPr/>
            </a:pPr>
            <a:r>
              <a:rPr lang="en-US" altLang="en-US" dirty="0" smtClean="0"/>
              <a:t>Artificial Intelligence</a:t>
            </a:r>
          </a:p>
          <a:p>
            <a:pPr eaLnBrk="1" hangingPunct="1">
              <a:defRPr/>
            </a:pPr>
            <a:r>
              <a:rPr lang="en-US" altLang="en-US" dirty="0" smtClean="0"/>
              <a:t>End </a:t>
            </a:r>
            <a:r>
              <a:rPr lang="en-US" altLang="en-US" dirty="0" smtClean="0"/>
              <a:t>User Hardware and Software Requirements - Recommended Specs:</a:t>
            </a:r>
            <a:endParaRPr lang="en-US" altLang="en-US" dirty="0" smtClean="0"/>
          </a:p>
          <a:p>
            <a:pPr lvl="1" eaLnBrk="1" hangingPunct="1">
              <a:defRPr/>
            </a:pPr>
            <a:r>
              <a:rPr lang="en-US" altLang="en-US" dirty="0" smtClean="0"/>
              <a:t>Computer w/ modern operating system (Win XP SP2 or later)</a:t>
            </a:r>
          </a:p>
          <a:p>
            <a:pPr lvl="1" eaLnBrk="1" hangingPunct="1">
              <a:defRPr/>
            </a:pPr>
            <a:r>
              <a:rPr lang="en-US" altLang="en-US" dirty="0" smtClean="0"/>
              <a:t>Processor: Pentium 4 or better</a:t>
            </a:r>
          </a:p>
          <a:p>
            <a:pPr lvl="1" eaLnBrk="1" hangingPunct="1">
              <a:defRPr/>
            </a:pPr>
            <a:r>
              <a:rPr lang="en-US" altLang="en-US" dirty="0" smtClean="0"/>
              <a:t>RAM: 1 GB or more </a:t>
            </a:r>
          </a:p>
          <a:p>
            <a:pPr lvl="1" eaLnBrk="1" hangingPunct="1">
              <a:defRPr/>
            </a:pPr>
            <a:r>
              <a:rPr lang="en-US" altLang="en-US" dirty="0" smtClean="0"/>
              <a:t>Hard Disk Space: ~26 MB</a:t>
            </a:r>
            <a:endParaRPr lang="en-US" altLang="en-US" dirty="0" smtClean="0"/>
          </a:p>
          <a:p>
            <a:pPr lvl="1" eaLnBrk="1" hangingPunct="1">
              <a:defRPr/>
            </a:pPr>
            <a:r>
              <a:rPr lang="en-US" altLang="en-US" dirty="0" smtClean="0"/>
              <a:t>Internet browser </a:t>
            </a:r>
            <a:r>
              <a:rPr lang="en-US" altLang="en-US" dirty="0" smtClean="0"/>
              <a:t>(Firefox</a:t>
            </a:r>
            <a:r>
              <a:rPr lang="en-US" altLang="en-US" dirty="0" smtClean="0"/>
              <a:t>)</a:t>
            </a:r>
          </a:p>
          <a:p>
            <a:pPr lvl="1" eaLnBrk="1" hangingPunct="1">
              <a:defRPr/>
            </a:pPr>
            <a:r>
              <a:rPr lang="en-US" altLang="en-US" dirty="0" smtClean="0"/>
              <a:t>Keyboard and </a:t>
            </a:r>
            <a:r>
              <a:rPr lang="en-US" altLang="en-US" smtClean="0"/>
              <a:t>mouse </a:t>
            </a:r>
            <a:endParaRPr lang="en-US" altLang="en-US" dirty="0" smtClean="0"/>
          </a:p>
          <a:p>
            <a:pPr eaLnBrk="1" hangingPunct="1">
              <a:defRPr/>
            </a:pPr>
            <a:endParaRPr lang="en-US" altLang="en-US" dirty="0" smtClean="0"/>
          </a:p>
        </p:txBody>
      </p:sp>
      <p:sp>
        <p:nvSpPr>
          <p:cNvPr id="19460"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64797"/>
          </a:xfrm>
        </p:spPr>
        <p:txBody>
          <a:bodyPr/>
          <a:lstStyle/>
          <a:p>
            <a:pPr defTabSz="914363" eaLnBrk="1" fontAlgn="auto" hangingPunct="1">
              <a:spcAft>
                <a:spcPts val="0"/>
              </a:spcAft>
              <a:defRPr/>
            </a:pPr>
            <a:r>
              <a:rPr dirty="0">
                <a:effectLst/>
              </a:rPr>
              <a:t>Table of </a:t>
            </a:r>
            <a:r>
              <a:rPr dirty="0" smtClean="0">
                <a:effectLst/>
              </a:rPr>
              <a:t>Contents</a:t>
            </a:r>
            <a:endParaRPr dirty="0"/>
          </a:p>
        </p:txBody>
      </p:sp>
      <p:sp>
        <p:nvSpPr>
          <p:cNvPr id="3" name="Content Placeholder 2"/>
          <p:cNvSpPr>
            <a:spLocks noGrp="1"/>
          </p:cNvSpPr>
          <p:nvPr>
            <p:ph idx="1"/>
          </p:nvPr>
        </p:nvSpPr>
        <p:spPr>
          <a:xfrm>
            <a:off x="457200" y="1122363"/>
            <a:ext cx="8382000" cy="5507037"/>
          </a:xfrm>
        </p:spPr>
        <p:txBody>
          <a:bodyPr rtlCol="0">
            <a:normAutofit fontScale="92500"/>
          </a:bodyPr>
          <a:lstStyle/>
          <a:p>
            <a:pPr defTabSz="914363" eaLnBrk="1" fontAlgn="auto" hangingPunct="1">
              <a:spcAft>
                <a:spcPts val="0"/>
              </a:spcAft>
              <a:defRPr/>
            </a:pPr>
            <a:r>
              <a:rPr lang="en-US" dirty="0">
                <a:hlinkClick r:id="rId2" action="ppaction://hlinksldjump"/>
              </a:rPr>
              <a:t>Executive </a:t>
            </a:r>
            <a:r>
              <a:rPr lang="en-US" dirty="0" smtClean="0">
                <a:hlinkClick r:id="rId2" action="ppaction://hlinksldjump"/>
              </a:rPr>
              <a:t>Summary</a:t>
            </a:r>
            <a:endParaRPr lang="en-US" dirty="0" smtClean="0"/>
          </a:p>
          <a:p>
            <a:pPr defTabSz="914363" eaLnBrk="1" fontAlgn="auto" hangingPunct="1">
              <a:spcAft>
                <a:spcPts val="0"/>
              </a:spcAft>
              <a:defRPr/>
            </a:pPr>
            <a:r>
              <a:rPr lang="en-US" dirty="0">
                <a:hlinkClick r:id="rId3" action="ppaction://hlinksldjump"/>
              </a:rPr>
              <a:t>Game Play Look and </a:t>
            </a:r>
            <a:r>
              <a:rPr lang="en-US" dirty="0" smtClean="0">
                <a:hlinkClick r:id="rId3" action="ppaction://hlinksldjump"/>
              </a:rPr>
              <a:t>Feel: Appearance </a:t>
            </a:r>
            <a:endParaRPr lang="en-US" dirty="0" smtClean="0"/>
          </a:p>
          <a:p>
            <a:pPr defTabSz="914363" eaLnBrk="1" fontAlgn="auto" hangingPunct="1">
              <a:spcAft>
                <a:spcPts val="0"/>
              </a:spcAft>
              <a:defRPr/>
            </a:pPr>
            <a:r>
              <a:rPr lang="en-US" dirty="0">
                <a:hlinkClick r:id="rId4" action="ppaction://hlinksldjump"/>
              </a:rPr>
              <a:t>Game Play Look and Feel: </a:t>
            </a:r>
            <a:r>
              <a:rPr lang="en-US" dirty="0" smtClean="0">
                <a:hlinkClick r:id="rId4" action="ppaction://hlinksldjump"/>
              </a:rPr>
              <a:t>Floor Layout</a:t>
            </a:r>
            <a:endParaRPr lang="en-US" dirty="0" smtClean="0"/>
          </a:p>
          <a:p>
            <a:pPr defTabSz="914363" eaLnBrk="1" fontAlgn="auto" hangingPunct="1">
              <a:spcAft>
                <a:spcPts val="0"/>
              </a:spcAft>
              <a:defRPr/>
            </a:pPr>
            <a:r>
              <a:rPr lang="en-US" dirty="0">
                <a:hlinkClick r:id="rId5" action="ppaction://hlinksldjump"/>
              </a:rPr>
              <a:t>Game Play Look and Feel: </a:t>
            </a:r>
            <a:r>
              <a:rPr lang="en-US" dirty="0" smtClean="0">
                <a:hlinkClick r:id="rId5" action="ppaction://hlinksldjump"/>
              </a:rPr>
              <a:t>Ambience</a:t>
            </a:r>
            <a:endParaRPr lang="en-US" dirty="0" smtClean="0"/>
          </a:p>
          <a:p>
            <a:pPr defTabSz="914363" eaLnBrk="1" fontAlgn="auto" hangingPunct="1">
              <a:spcAft>
                <a:spcPts val="0"/>
              </a:spcAft>
              <a:defRPr/>
            </a:pPr>
            <a:r>
              <a:rPr lang="en-US" dirty="0">
                <a:hlinkClick r:id="rId6" action="ppaction://hlinksldjump"/>
              </a:rPr>
              <a:t>Game Play Look and Feel: </a:t>
            </a:r>
            <a:r>
              <a:rPr lang="en-US" dirty="0" smtClean="0">
                <a:hlinkClick r:id="rId6" action="ppaction://hlinksldjump"/>
              </a:rPr>
              <a:t>Player </a:t>
            </a:r>
            <a:r>
              <a:rPr lang="en-US" dirty="0">
                <a:hlinkClick r:id="rId6" action="ppaction://hlinksldjump"/>
              </a:rPr>
              <a:t>Roles and </a:t>
            </a:r>
            <a:r>
              <a:rPr lang="en-US" dirty="0" smtClean="0">
                <a:hlinkClick r:id="rId6" action="ppaction://hlinksldjump"/>
              </a:rPr>
              <a:t>Action</a:t>
            </a:r>
            <a:endParaRPr lang="en-US" dirty="0" smtClean="0"/>
          </a:p>
          <a:p>
            <a:pPr defTabSz="914363" eaLnBrk="1" fontAlgn="auto" hangingPunct="1">
              <a:spcAft>
                <a:spcPts val="0"/>
              </a:spcAft>
              <a:defRPr/>
            </a:pPr>
            <a:r>
              <a:rPr lang="en-US" dirty="0">
                <a:hlinkClick r:id="rId7" action="ppaction://hlinksldjump"/>
              </a:rPr>
              <a:t>Game Play Look and Feel: </a:t>
            </a:r>
            <a:r>
              <a:rPr lang="en-US" dirty="0" smtClean="0">
                <a:hlinkClick r:id="rId7" action="ppaction://hlinksldjump"/>
              </a:rPr>
              <a:t>Characters</a:t>
            </a:r>
            <a:endParaRPr lang="en-US" dirty="0" smtClean="0"/>
          </a:p>
          <a:p>
            <a:pPr defTabSz="914363" eaLnBrk="1" fontAlgn="auto" hangingPunct="1">
              <a:spcAft>
                <a:spcPts val="0"/>
              </a:spcAft>
              <a:defRPr/>
            </a:pPr>
            <a:r>
              <a:rPr lang="en-US" dirty="0">
                <a:hlinkClick r:id="rId8" action="ppaction://hlinksldjump"/>
              </a:rPr>
              <a:t>Game Play Look and Feel: </a:t>
            </a:r>
            <a:r>
              <a:rPr lang="en-US" dirty="0" smtClean="0">
                <a:hlinkClick r:id="rId8" action="ppaction://hlinksldjump"/>
              </a:rPr>
              <a:t>Strategies</a:t>
            </a:r>
            <a:endParaRPr lang="en-US" dirty="0" smtClean="0"/>
          </a:p>
          <a:p>
            <a:pPr defTabSz="914363" eaLnBrk="1" fontAlgn="auto" hangingPunct="1">
              <a:spcAft>
                <a:spcPts val="0"/>
              </a:spcAft>
              <a:defRPr/>
            </a:pPr>
            <a:r>
              <a:rPr lang="en-US" dirty="0">
                <a:hlinkClick r:id="rId9" action="ppaction://hlinksldjump"/>
              </a:rPr>
              <a:t>Game Play Look and Feel: </a:t>
            </a:r>
            <a:r>
              <a:rPr lang="en-US" dirty="0" smtClean="0">
                <a:hlinkClick r:id="rId9" action="ppaction://hlinksldjump"/>
              </a:rPr>
              <a:t>Motivations</a:t>
            </a:r>
            <a:endParaRPr lang="en-US" dirty="0" smtClean="0"/>
          </a:p>
          <a:p>
            <a:pPr defTabSz="914363" eaLnBrk="1" fontAlgn="auto" hangingPunct="1">
              <a:spcAft>
                <a:spcPts val="0"/>
              </a:spcAft>
              <a:defRPr/>
            </a:pPr>
            <a:r>
              <a:rPr lang="en-US" dirty="0">
                <a:hlinkClick r:id="rId10" action="ppaction://hlinksldjump"/>
              </a:rPr>
              <a:t>Game Play Look and Feel: </a:t>
            </a:r>
            <a:r>
              <a:rPr lang="en-US" dirty="0" smtClean="0">
                <a:hlinkClick r:id="rId10" action="ppaction://hlinksldjump"/>
              </a:rPr>
              <a:t>Level </a:t>
            </a:r>
            <a:r>
              <a:rPr lang="en-US" dirty="0">
                <a:hlinkClick r:id="rId10" action="ppaction://hlinksldjump"/>
              </a:rPr>
              <a:t>Summary/Story </a:t>
            </a:r>
            <a:r>
              <a:rPr lang="en-US" dirty="0" smtClean="0">
                <a:hlinkClick r:id="rId10" action="ppaction://hlinksldjump"/>
              </a:rPr>
              <a:t>Progression</a:t>
            </a:r>
            <a:endParaRPr lang="en-US" dirty="0" smtClean="0"/>
          </a:p>
          <a:p>
            <a:pPr defTabSz="914363" eaLnBrk="1" fontAlgn="auto" hangingPunct="1">
              <a:spcAft>
                <a:spcPts val="0"/>
              </a:spcAft>
              <a:defRPr/>
            </a:pPr>
            <a:r>
              <a:rPr lang="en-US" dirty="0">
                <a:hlinkClick r:id="rId11" action="ppaction://hlinksldjump"/>
              </a:rPr>
              <a:t>Development Specification</a:t>
            </a:r>
            <a:endParaRPr lang="en-US" dirty="0" smtClean="0"/>
          </a:p>
          <a:p>
            <a:pPr lvl="1" defTabSz="914363" eaLnBrk="1" fontAlgn="auto" hangingPunct="1">
              <a:spcAft>
                <a:spcPts val="0"/>
              </a:spcAft>
              <a:defRPr/>
            </a:pPr>
            <a:endParaRPr lang="en-US" dirty="0" smtClean="0"/>
          </a:p>
          <a:p>
            <a:pPr lvl="1" defTabSz="914363" eaLnBrk="1" fontAlgn="auto" hangingPunct="1">
              <a:spcAft>
                <a:spcPts val="0"/>
              </a:spcAft>
              <a:defRPr/>
            </a:pPr>
            <a:endParaRPr lang="en-US" dirty="0" smtClean="0"/>
          </a:p>
          <a:p>
            <a:pPr lvl="1" defTabSz="914363" eaLnBrk="1" fontAlgn="auto" hangingPunct="1">
              <a:spcAft>
                <a:spcPts val="0"/>
              </a:spcAft>
              <a:defRPr/>
            </a:pPr>
            <a:endParaRPr lang="en-US" dirty="0" smtClean="0"/>
          </a:p>
          <a:p>
            <a:pPr defTabSz="914363" eaLnBrk="1" fontAlgn="auto" hangingPunct="1">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64797"/>
          </a:xfrm>
        </p:spPr>
        <p:txBody>
          <a:bodyPr/>
          <a:lstStyle/>
          <a:p>
            <a:pPr defTabSz="914363" eaLnBrk="1" fontAlgn="auto" hangingPunct="1">
              <a:spcAft>
                <a:spcPts val="0"/>
              </a:spcAft>
              <a:defRPr/>
            </a:pPr>
            <a:r>
              <a:rPr dirty="0">
                <a:effectLst/>
              </a:rPr>
              <a:t>Executive </a:t>
            </a:r>
            <a:r>
              <a:rPr dirty="0" smtClean="0">
                <a:effectLst/>
              </a:rPr>
              <a:t>Summary</a:t>
            </a:r>
            <a:endParaRPr dirty="0"/>
          </a:p>
        </p:txBody>
      </p:sp>
      <p:sp>
        <p:nvSpPr>
          <p:cNvPr id="9219" name="Content Placeholder 2"/>
          <p:cNvSpPr>
            <a:spLocks noGrp="1"/>
          </p:cNvSpPr>
          <p:nvPr>
            <p:ph idx="1"/>
          </p:nvPr>
        </p:nvSpPr>
        <p:spPr>
          <a:xfrm>
            <a:off x="381000" y="1412875"/>
            <a:ext cx="8382000" cy="4481513"/>
          </a:xfrm>
        </p:spPr>
        <p:txBody>
          <a:bodyPr/>
          <a:lstStyle/>
          <a:p>
            <a:pPr eaLnBrk="1" hangingPunct="1"/>
            <a:r>
              <a:rPr lang="en-US" altLang="en-US" dirty="0" smtClean="0"/>
              <a:t>Type of Game: </a:t>
            </a:r>
          </a:p>
          <a:p>
            <a:pPr lvl="1" eaLnBrk="1" hangingPunct="1"/>
            <a:r>
              <a:rPr lang="en-US" altLang="en-US" dirty="0" smtClean="0"/>
              <a:t>2D Isometric Puzzle Game</a:t>
            </a:r>
          </a:p>
          <a:p>
            <a:pPr eaLnBrk="1" hangingPunct="1"/>
            <a:endParaRPr lang="en-US" altLang="en-US" dirty="0" smtClean="0"/>
          </a:p>
          <a:p>
            <a:pPr eaLnBrk="1" hangingPunct="1"/>
            <a:r>
              <a:rPr lang="en-US" altLang="en-US" dirty="0" smtClean="0"/>
              <a:t>Abstract of Game Story:</a:t>
            </a:r>
          </a:p>
          <a:p>
            <a:pPr lvl="1" eaLnBrk="1" hangingPunct="1"/>
            <a:r>
              <a:rPr lang="en-US" altLang="en-US" dirty="0" smtClean="0"/>
              <a:t>Deep asleep, a young child’s subconscious slips into a nightmare. In order to escape the terrors of their mind, the young dreamer must make their way through their nightmare by collecting items to unlock the doors on their quest to find a portal to escape their nightmare  </a:t>
            </a:r>
          </a:p>
        </p:txBody>
      </p:sp>
      <p:sp>
        <p:nvSpPr>
          <p:cNvPr id="9220" name="Rectangle 4"/>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defTabSz="914363" eaLnBrk="1" fontAlgn="auto" hangingPunct="1">
              <a:spcAft>
                <a:spcPts val="0"/>
              </a:spcAft>
              <a:defRPr/>
            </a:pPr>
            <a:r>
              <a:rPr dirty="0">
                <a:effectLst/>
              </a:rPr>
              <a:t>Game Play Look and Feel: Appearance</a:t>
            </a:r>
            <a:endParaRPr dirty="0"/>
          </a:p>
        </p:txBody>
      </p:sp>
      <p:sp>
        <p:nvSpPr>
          <p:cNvPr id="10243" name="Content Placeholder 2"/>
          <p:cNvSpPr>
            <a:spLocks noGrp="1"/>
          </p:cNvSpPr>
          <p:nvPr>
            <p:ph idx="1"/>
          </p:nvPr>
        </p:nvSpPr>
        <p:spPr>
          <a:xfrm>
            <a:off x="381000" y="1560513"/>
            <a:ext cx="8382000" cy="3219343"/>
          </a:xfrm>
        </p:spPr>
        <p:txBody>
          <a:bodyPr/>
          <a:lstStyle/>
          <a:p>
            <a:pPr eaLnBrk="1" hangingPunct="1"/>
            <a:r>
              <a:rPr lang="en-US" altLang="en-US" dirty="0" smtClean="0"/>
              <a:t>1 Level with 5 Rooms:</a:t>
            </a:r>
            <a:endParaRPr lang="en-US" altLang="en-US" dirty="0" smtClean="0"/>
          </a:p>
          <a:p>
            <a:pPr lvl="1" eaLnBrk="1" hangingPunct="1"/>
            <a:r>
              <a:rPr lang="en-US" altLang="en-US" dirty="0" smtClean="0"/>
              <a:t>Your bedroom (start</a:t>
            </a:r>
            <a:r>
              <a:rPr lang="en-US" altLang="en-US" dirty="0" smtClean="0"/>
              <a:t>)</a:t>
            </a:r>
            <a:endParaRPr lang="en-US" altLang="en-US" dirty="0" smtClean="0"/>
          </a:p>
          <a:p>
            <a:pPr lvl="1" eaLnBrk="1" hangingPunct="1"/>
            <a:r>
              <a:rPr lang="en-US" altLang="en-US" dirty="0" smtClean="0"/>
              <a:t>Bathroom</a:t>
            </a:r>
          </a:p>
          <a:p>
            <a:pPr lvl="1" eaLnBrk="1" hangingPunct="1"/>
            <a:r>
              <a:rPr lang="en-US" altLang="en-US" dirty="0" smtClean="0"/>
              <a:t>Study</a:t>
            </a:r>
          </a:p>
          <a:p>
            <a:pPr lvl="1" eaLnBrk="1" hangingPunct="1"/>
            <a:r>
              <a:rPr lang="en-US" altLang="en-US" dirty="0" smtClean="0"/>
              <a:t>Conservatory </a:t>
            </a:r>
          </a:p>
          <a:p>
            <a:pPr lvl="1" eaLnBrk="1" hangingPunct="1"/>
            <a:r>
              <a:rPr lang="en-US" altLang="en-US" dirty="0" smtClean="0"/>
              <a:t>Hallway</a:t>
            </a:r>
            <a:endParaRPr lang="en-US" altLang="en-US" dirty="0" smtClean="0"/>
          </a:p>
          <a:p>
            <a:pPr lvl="2" eaLnBrk="1" hangingPunct="1"/>
            <a:r>
              <a:rPr lang="en-US" altLang="en-US" dirty="0" smtClean="0"/>
              <a:t>Transitional space between rooms</a:t>
            </a:r>
          </a:p>
        </p:txBody>
      </p:sp>
      <p:sp>
        <p:nvSpPr>
          <p:cNvPr id="10244" name="Rectangle 3"/>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30189"/>
            <a:ext cx="8905875" cy="1329595"/>
          </a:xfrm>
        </p:spPr>
        <p:txBody>
          <a:bodyPr/>
          <a:lstStyle/>
          <a:p>
            <a:pPr defTabSz="914363" eaLnBrk="1" fontAlgn="auto" hangingPunct="1">
              <a:spcAft>
                <a:spcPts val="0"/>
              </a:spcAft>
              <a:defRPr/>
            </a:pPr>
            <a:r>
              <a:rPr dirty="0">
                <a:effectLst/>
              </a:rPr>
              <a:t>Game Play Look and Feel: </a:t>
            </a:r>
            <a:r>
              <a:rPr dirty="0" smtClean="0">
                <a:effectLst/>
              </a:rPr>
              <a:t>Level Layout</a:t>
            </a:r>
            <a:endParaRPr dirty="0"/>
          </a:p>
        </p:txBody>
      </p:sp>
      <p:sp>
        <p:nvSpPr>
          <p:cNvPr id="11268" name="Rectangle 4"/>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61936" y="846518"/>
            <a:ext cx="8686800" cy="551998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pPr defTabSz="914363" eaLnBrk="1" fontAlgn="auto" hangingPunct="1">
              <a:spcAft>
                <a:spcPts val="0"/>
              </a:spcAft>
              <a:defRPr/>
            </a:pPr>
            <a:r>
              <a:rPr dirty="0">
                <a:effectLst/>
              </a:rPr>
              <a:t>Game Play Look and </a:t>
            </a:r>
            <a:r>
              <a:rPr dirty="0" smtClean="0">
                <a:effectLst/>
              </a:rPr>
              <a:t>Feel: Bedroom</a:t>
            </a:r>
            <a:endParaRPr dirty="0"/>
          </a:p>
        </p:txBody>
      </p:sp>
      <p:sp>
        <p:nvSpPr>
          <p:cNvPr id="11268" name="Rectangle 4"/>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pic>
        <p:nvPicPr>
          <p:cNvPr id="4" name="Picture 3"/>
          <p:cNvPicPr>
            <a:picLocks noChangeAspect="1"/>
          </p:cNvPicPr>
          <p:nvPr/>
        </p:nvPicPr>
        <p:blipFill>
          <a:blip r:embed="rId3"/>
          <a:stretch>
            <a:fillRect/>
          </a:stretch>
        </p:blipFill>
        <p:spPr>
          <a:xfrm>
            <a:off x="779420" y="970409"/>
            <a:ext cx="7577137" cy="5354191"/>
          </a:xfrm>
          <a:prstGeom prst="rect">
            <a:avLst/>
          </a:prstGeom>
        </p:spPr>
      </p:pic>
    </p:spTree>
    <p:extLst>
      <p:ext uri="{BB962C8B-B14F-4D97-AF65-F5344CB8AC3E}">
        <p14:creationId xmlns:p14="http://schemas.microsoft.com/office/powerpoint/2010/main" val="979308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pPr defTabSz="914363" eaLnBrk="1" fontAlgn="auto" hangingPunct="1">
              <a:spcAft>
                <a:spcPts val="0"/>
              </a:spcAft>
              <a:defRPr/>
            </a:pPr>
            <a:r>
              <a:rPr dirty="0">
                <a:effectLst/>
              </a:rPr>
              <a:t>Game Play Look and </a:t>
            </a:r>
            <a:r>
              <a:rPr dirty="0" smtClean="0">
                <a:effectLst/>
              </a:rPr>
              <a:t>Feel: Study</a:t>
            </a:r>
            <a:endParaRPr dirty="0"/>
          </a:p>
        </p:txBody>
      </p:sp>
      <p:sp>
        <p:nvSpPr>
          <p:cNvPr id="11268" name="Rectangle 4"/>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pic>
        <p:nvPicPr>
          <p:cNvPr id="3" name="Picture 2"/>
          <p:cNvPicPr>
            <a:picLocks noChangeAspect="1"/>
          </p:cNvPicPr>
          <p:nvPr/>
        </p:nvPicPr>
        <p:blipFill>
          <a:blip r:embed="rId3"/>
          <a:stretch>
            <a:fillRect/>
          </a:stretch>
        </p:blipFill>
        <p:spPr>
          <a:xfrm>
            <a:off x="859155" y="799491"/>
            <a:ext cx="7896225" cy="5551779"/>
          </a:xfrm>
          <a:prstGeom prst="rect">
            <a:avLst/>
          </a:prstGeom>
        </p:spPr>
      </p:pic>
    </p:spTree>
    <p:extLst>
      <p:ext uri="{BB962C8B-B14F-4D97-AF65-F5344CB8AC3E}">
        <p14:creationId xmlns:p14="http://schemas.microsoft.com/office/powerpoint/2010/main" val="20003981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8"/>
          </a:xfrm>
        </p:spPr>
        <p:txBody>
          <a:bodyPr/>
          <a:lstStyle/>
          <a:p>
            <a:pPr defTabSz="914363" eaLnBrk="1" fontAlgn="auto" hangingPunct="1">
              <a:spcAft>
                <a:spcPts val="0"/>
              </a:spcAft>
              <a:defRPr/>
            </a:pPr>
            <a:r>
              <a:rPr sz="4400" dirty="0">
                <a:effectLst/>
              </a:rPr>
              <a:t>Game Play Look and </a:t>
            </a:r>
            <a:r>
              <a:rPr sz="4400" dirty="0" smtClean="0">
                <a:effectLst/>
              </a:rPr>
              <a:t>Feel: Conservatory</a:t>
            </a:r>
            <a:endParaRPr sz="4400" dirty="0"/>
          </a:p>
        </p:txBody>
      </p:sp>
      <p:sp>
        <p:nvSpPr>
          <p:cNvPr id="11268" name="Rectangle 4"/>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pic>
        <p:nvPicPr>
          <p:cNvPr id="4" name="Picture 3"/>
          <p:cNvPicPr>
            <a:picLocks noChangeAspect="1"/>
          </p:cNvPicPr>
          <p:nvPr/>
        </p:nvPicPr>
        <p:blipFill>
          <a:blip r:embed="rId3"/>
          <a:stretch>
            <a:fillRect/>
          </a:stretch>
        </p:blipFill>
        <p:spPr>
          <a:xfrm>
            <a:off x="1371600" y="820537"/>
            <a:ext cx="6548437" cy="5573282"/>
          </a:xfrm>
          <a:prstGeom prst="rect">
            <a:avLst/>
          </a:prstGeom>
        </p:spPr>
      </p:pic>
    </p:spTree>
    <p:extLst>
      <p:ext uri="{BB962C8B-B14F-4D97-AF65-F5344CB8AC3E}">
        <p14:creationId xmlns:p14="http://schemas.microsoft.com/office/powerpoint/2010/main" val="1971481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8"/>
          </a:xfrm>
        </p:spPr>
        <p:txBody>
          <a:bodyPr/>
          <a:lstStyle/>
          <a:p>
            <a:pPr defTabSz="914363" eaLnBrk="1" fontAlgn="auto" hangingPunct="1">
              <a:spcAft>
                <a:spcPts val="0"/>
              </a:spcAft>
              <a:defRPr/>
            </a:pPr>
            <a:r>
              <a:rPr sz="4400" dirty="0">
                <a:effectLst/>
              </a:rPr>
              <a:t>Game Play Look and </a:t>
            </a:r>
            <a:r>
              <a:rPr sz="4400" dirty="0" smtClean="0">
                <a:effectLst/>
              </a:rPr>
              <a:t>Feel: Bathroom</a:t>
            </a:r>
            <a:endParaRPr sz="4400" dirty="0"/>
          </a:p>
        </p:txBody>
      </p:sp>
      <p:sp>
        <p:nvSpPr>
          <p:cNvPr id="11268" name="Rectangle 4"/>
          <p:cNvSpPr>
            <a:spLocks noChangeArrowheads="1"/>
          </p:cNvSpPr>
          <p:nvPr/>
        </p:nvSpPr>
        <p:spPr bwMode="auto">
          <a:xfrm>
            <a:off x="6248400" y="6324600"/>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2" action="ppaction://hlinksldjump"/>
              </a:rPr>
              <a:t>Return to Table of Contents </a:t>
            </a:r>
            <a:endParaRPr lang="en-US" altLang="en-US" dirty="0"/>
          </a:p>
        </p:txBody>
      </p:sp>
      <p:pic>
        <p:nvPicPr>
          <p:cNvPr id="3" name="Picture 2"/>
          <p:cNvPicPr>
            <a:picLocks noChangeAspect="1"/>
          </p:cNvPicPr>
          <p:nvPr/>
        </p:nvPicPr>
        <p:blipFill>
          <a:blip r:embed="rId3"/>
          <a:stretch>
            <a:fillRect/>
          </a:stretch>
        </p:blipFill>
        <p:spPr>
          <a:xfrm>
            <a:off x="1295400" y="793867"/>
            <a:ext cx="6969295" cy="5561213"/>
          </a:xfrm>
          <a:prstGeom prst="rect">
            <a:avLst/>
          </a:prstGeom>
        </p:spPr>
      </p:pic>
    </p:spTree>
    <p:extLst>
      <p:ext uri="{BB962C8B-B14F-4D97-AF65-F5344CB8AC3E}">
        <p14:creationId xmlns:p14="http://schemas.microsoft.com/office/powerpoint/2010/main" val="39541501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Metallic_Purple_Template_Segoe_TP1028676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 (Metallic purple design)</Template>
  <TotalTime>216</TotalTime>
  <Words>1016</Words>
  <Application>Microsoft Office PowerPoint</Application>
  <PresentationFormat>On-screen Show (4:3)</PresentationFormat>
  <Paragraphs>124</Paragraphs>
  <Slides>17</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Courier New</vt:lpstr>
      <vt:lpstr>Wingdings</vt:lpstr>
      <vt:lpstr>1_Metallic_Purple_Template_Segoe_TP10286765</vt:lpstr>
      <vt:lpstr>White with Courier font for code slides</vt:lpstr>
      <vt:lpstr>Team 2: 2D Game Pitch </vt:lpstr>
      <vt:lpstr>Table of Contents</vt:lpstr>
      <vt:lpstr>Executive Summary</vt:lpstr>
      <vt:lpstr>Game Play Look and Feel: Appearance</vt:lpstr>
      <vt:lpstr>Game Play Look and Feel: Level Layout</vt:lpstr>
      <vt:lpstr>Game Play Look and Feel: Bedroom</vt:lpstr>
      <vt:lpstr>Game Play Look and Feel: Study</vt:lpstr>
      <vt:lpstr>Game Play Look and Feel: Conservatory</vt:lpstr>
      <vt:lpstr>Game Play Look and Feel: Bathroom</vt:lpstr>
      <vt:lpstr>Game Play Look and Feel: Ambience</vt:lpstr>
      <vt:lpstr>Game Play Look and Feel: Player Roles and Action</vt:lpstr>
      <vt:lpstr>Game Play Look and Feel: Player Controls</vt:lpstr>
      <vt:lpstr>Game Play Look and Feel: Characters (Player and Skeleton)</vt:lpstr>
      <vt:lpstr>Game Play Look and Feel: Strategies</vt:lpstr>
      <vt:lpstr>Game Play Look and Feel: Motivations</vt:lpstr>
      <vt:lpstr>Game Play Look and Feel: Level Summary/Story Progression</vt:lpstr>
      <vt:lpstr>Development Specification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2: 2D Game Pitch False Awakening</dc:title>
  <dc:creator>Alexandra A;Jeffrey Yackley</dc:creator>
  <cp:keywords/>
  <cp:lastModifiedBy>Jeffrey Yackley</cp:lastModifiedBy>
  <cp:revision>24</cp:revision>
  <dcterms:created xsi:type="dcterms:W3CDTF">2015-10-21T00:50:27Z</dcterms:created>
  <dcterms:modified xsi:type="dcterms:W3CDTF">2015-11-07T09:05:19Z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TC102867659990</vt:lpwstr>
  </property>
</Properties>
</file>